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53"/>
  </p:notesMasterIdLst>
  <p:sldIdLst>
    <p:sldId id="256" r:id="rId6"/>
    <p:sldId id="388" r:id="rId7"/>
    <p:sldId id="385" r:id="rId8"/>
    <p:sldId id="258" r:id="rId9"/>
    <p:sldId id="542" r:id="rId10"/>
    <p:sldId id="520" r:id="rId11"/>
    <p:sldId id="361" r:id="rId12"/>
    <p:sldId id="543" r:id="rId13"/>
    <p:sldId id="531" r:id="rId14"/>
    <p:sldId id="443" r:id="rId15"/>
    <p:sldId id="532" r:id="rId16"/>
    <p:sldId id="544" r:id="rId17"/>
    <p:sldId id="545" r:id="rId18"/>
    <p:sldId id="485" r:id="rId19"/>
    <p:sldId id="560" r:id="rId20"/>
    <p:sldId id="547" r:id="rId21"/>
    <p:sldId id="475" r:id="rId22"/>
    <p:sldId id="476" r:id="rId23"/>
    <p:sldId id="477" r:id="rId24"/>
    <p:sldId id="548" r:id="rId25"/>
    <p:sldId id="571" r:id="rId26"/>
    <p:sldId id="572" r:id="rId27"/>
    <p:sldId id="549" r:id="rId28"/>
    <p:sldId id="550" r:id="rId29"/>
    <p:sldId id="539" r:id="rId30"/>
    <p:sldId id="509" r:id="rId31"/>
    <p:sldId id="482" r:id="rId32"/>
    <p:sldId id="561" r:id="rId33"/>
    <p:sldId id="563" r:id="rId34"/>
    <p:sldId id="567" r:id="rId35"/>
    <p:sldId id="565" r:id="rId36"/>
    <p:sldId id="533" r:id="rId37"/>
    <p:sldId id="449" r:id="rId38"/>
    <p:sldId id="511" r:id="rId39"/>
    <p:sldId id="556" r:id="rId40"/>
    <p:sldId id="515" r:id="rId41"/>
    <p:sldId id="569" r:id="rId42"/>
    <p:sldId id="521" r:id="rId43"/>
    <p:sldId id="425" r:id="rId44"/>
    <p:sldId id="562" r:id="rId45"/>
    <p:sldId id="517" r:id="rId46"/>
    <p:sldId id="291" r:id="rId47"/>
    <p:sldId id="538" r:id="rId48"/>
    <p:sldId id="400" r:id="rId49"/>
    <p:sldId id="540" r:id="rId50"/>
    <p:sldId id="451" r:id="rId51"/>
    <p:sldId id="26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troduction" id="{7368783E-F629-4652-9E39-4467F0488F9A}">
          <p14:sldIdLst>
            <p14:sldId id="256"/>
            <p14:sldId id="388"/>
            <p14:sldId id="385"/>
            <p14:sldId id="258"/>
            <p14:sldId id="542"/>
            <p14:sldId id="520"/>
            <p14:sldId id="361"/>
            <p14:sldId id="543"/>
            <p14:sldId id="531"/>
            <p14:sldId id="443"/>
          </p14:sldIdLst>
        </p14:section>
        <p14:section name="Develop the IET Curricula" id="{4801A19C-DAA4-4027-B841-02EBC1F82042}">
          <p14:sldIdLst>
            <p14:sldId id="532"/>
            <p14:sldId id="544"/>
            <p14:sldId id="545"/>
            <p14:sldId id="485"/>
            <p14:sldId id="560"/>
            <p14:sldId id="547"/>
            <p14:sldId id="475"/>
            <p14:sldId id="476"/>
            <p14:sldId id="477"/>
            <p14:sldId id="548"/>
            <p14:sldId id="571"/>
            <p14:sldId id="572"/>
            <p14:sldId id="549"/>
            <p14:sldId id="550"/>
            <p14:sldId id="539"/>
            <p14:sldId id="509"/>
            <p14:sldId id="482"/>
            <p14:sldId id="561"/>
            <p14:sldId id="563"/>
            <p14:sldId id="567"/>
            <p14:sldId id="565"/>
            <p14:sldId id="533"/>
          </p14:sldIdLst>
        </p14:section>
        <p14:section name="Build Out Contextualized Lesson Plans" id="{726E9C7D-6D94-4024-BAB9-099B1B1301ED}">
          <p14:sldIdLst>
            <p14:sldId id="449"/>
            <p14:sldId id="511"/>
            <p14:sldId id="556"/>
            <p14:sldId id="515"/>
            <p14:sldId id="569"/>
            <p14:sldId id="521"/>
          </p14:sldIdLst>
        </p14:section>
        <p14:section name="Implement the IET Program and Collect Data" id="{18A2D198-2B57-4A33-A8B6-B86F45A50114}">
          <p14:sldIdLst>
            <p14:sldId id="425"/>
            <p14:sldId id="562"/>
            <p14:sldId id="517"/>
          </p14:sldIdLst>
        </p14:section>
        <p14:section name="Wrap-Up" id="{BE88BF56-29BB-4B3E-97BF-E255383639EA}">
          <p14:sldIdLst>
            <p14:sldId id="291"/>
            <p14:sldId id="538"/>
            <p14:sldId id="400"/>
            <p14:sldId id="540"/>
            <p14:sldId id="451"/>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Wells" initials="GW" lastIdx="24" clrIdx="0">
    <p:extLst>
      <p:ext uri="{19B8F6BF-5375-455C-9EA6-DF929625EA0E}">
        <p15:presenceInfo xmlns:p15="http://schemas.microsoft.com/office/powerpoint/2012/main" userId="S::gwells@mahernet.com::ecec0284-536f-4313-a343-b28d3f3ecb4d" providerId="AD"/>
      </p:ext>
    </p:extLst>
  </p:cmAuthor>
  <p:cmAuthor id="2" name="Debby Andrews" initials="DA" lastIdx="4"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3" name="Debby Andrews" initials="DA [2]" lastIdx="174"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39" clrIdx="4">
    <p:extLst>
      <p:ext uri="{19B8F6BF-5375-455C-9EA6-DF929625EA0E}">
        <p15:presenceInfo xmlns:p15="http://schemas.microsoft.com/office/powerpoint/2012/main" userId="S::aahlstrand@impaqint.com::588f2ab0-fb7b-4ac7-9268-0949654cb686" providerId="AD"/>
      </p:ext>
    </p:extLst>
  </p:cmAuthor>
  <p:cmAuthor id="6" name="Michelle Carson" initials="MC" lastIdx="2" clrIdx="5">
    <p:extLst>
      <p:ext uri="{19B8F6BF-5375-455C-9EA6-DF929625EA0E}">
        <p15:presenceInfo xmlns:p15="http://schemas.microsoft.com/office/powerpoint/2012/main" userId="S::michelle.carson_safalpartners.com#ext#@appriver3651000470.onmicrosoft.com::f9d1a92f-fd94-473f-97e0-02ce5b99b1a1" providerId="AD"/>
      </p:ext>
    </p:extLst>
  </p:cmAuthor>
  <p:cmAuthor id="7" name="Amanda Ahlstrand" initials="AA [2]" lastIdx="7" clrIdx="6">
    <p:extLst>
      <p:ext uri="{19B8F6BF-5375-455C-9EA6-DF929625EA0E}">
        <p15:presenceInfo xmlns:p15="http://schemas.microsoft.com/office/powerpoint/2012/main" userId="S::aahlstrand_impaqint.com#ext#@appriver3651000470.onmicrosoft.com::1e06f4d6-5f73-4517-a8b3-3c1483173c8a" providerId="AD"/>
      </p:ext>
    </p:extLst>
  </p:cmAuthor>
  <p:cmAuthor id="8" name="Jennifer Jirous-Rapp" initials="JJ" lastIdx="6" clrIdx="7">
    <p:extLst>
      <p:ext uri="{19B8F6BF-5375-455C-9EA6-DF929625EA0E}">
        <p15:presenceInfo xmlns:p15="http://schemas.microsoft.com/office/powerpoint/2012/main" userId="S::jjrapp@mahernet.com::85d4659c-ef69-4d02-94d2-9df1d0aee245" providerId="AD"/>
      </p:ext>
    </p:extLst>
  </p:cmAuthor>
  <p:cmAuthor id="9" name="Hamilton, Kaylynn" initials="HK" lastIdx="28" clrIdx="8">
    <p:extLst>
      <p:ext uri="{19B8F6BF-5375-455C-9EA6-DF929625EA0E}">
        <p15:presenceInfo xmlns:p15="http://schemas.microsoft.com/office/powerpoint/2012/main" userId="S::klh267_psu.edu#ext#@msair.onmicrosoft.com::c286161c-2796-4bf3-8daf-2680bcbf92ec" providerId="AD"/>
      </p:ext>
    </p:extLst>
  </p:cmAuthor>
  <p:cmAuthor id="10" name="Jirous-Rapp, Jennifer" initials="JJ" lastIdx="24" clrIdx="9">
    <p:extLst>
      <p:ext uri="{19B8F6BF-5375-455C-9EA6-DF929625EA0E}">
        <p15:presenceInfo xmlns:p15="http://schemas.microsoft.com/office/powerpoint/2012/main" userId="S::jjirous-rapp@air.org::c134dfd7-dfd1-490e-b556-0ad5fd7460a5" providerId="AD"/>
      </p:ext>
    </p:extLst>
  </p:cmAuthor>
  <p:cmAuthor id="11" name="Ahlstrand, Amanda" initials="AA" lastIdx="2" clrIdx="10">
    <p:extLst>
      <p:ext uri="{19B8F6BF-5375-455C-9EA6-DF929625EA0E}">
        <p15:presenceInfo xmlns:p15="http://schemas.microsoft.com/office/powerpoint/2012/main" userId="S::aahlstrand@air.org::1c57697a-cc3e-47da-bff4-22f72f13a37b" providerId="AD"/>
      </p:ext>
    </p:extLst>
  </p:cmAuthor>
  <p:cmAuthor id="12" name="Amanda Ahlstrand" initials="AA [3]" lastIdx="40" clrIdx="11">
    <p:extLst>
      <p:ext uri="{19B8F6BF-5375-455C-9EA6-DF929625EA0E}">
        <p15:presenceInfo xmlns:p15="http://schemas.microsoft.com/office/powerpoint/2012/main" userId="Amanda Ahlstrand" providerId="None"/>
      </p:ext>
    </p:extLst>
  </p:cmAuthor>
  <p:cmAuthor id="13" name="Michelle Carson" initials="MC [2]" lastIdx="1" clrIdx="12">
    <p:extLst>
      <p:ext uri="{19B8F6BF-5375-455C-9EA6-DF929625EA0E}">
        <p15:presenceInfo xmlns:p15="http://schemas.microsoft.com/office/powerpoint/2012/main" userId="S::michelle.carson_safalpartners.com#ext#@air.org::a59790da-4408-431f-954c-aa543090b660" providerId="AD"/>
      </p:ext>
    </p:extLst>
  </p:cmAuthor>
  <p:cmAuthor id="14" name="Debby Andrews" initials="DA [3]" lastIdx="2" clrIdx="13">
    <p:extLst>
      <p:ext uri="{19B8F6BF-5375-455C-9EA6-DF929625EA0E}">
        <p15:presenceInfo xmlns:p15="http://schemas.microsoft.com/office/powerpoint/2012/main" userId="S::debby.andrews_safalpartners.com#ext#@msair.onmicrosoft.com::08cb4cc5-2fd6-4350-bd7f-6771ccd87fc4" providerId="AD"/>
      </p:ext>
    </p:extLst>
  </p:cmAuthor>
  <p:cmAuthor id="15" name="Matriccino, Chiara" initials="MC" lastIdx="14" clrIdx="14">
    <p:extLst>
      <p:ext uri="{19B8F6BF-5375-455C-9EA6-DF929625EA0E}">
        <p15:presenceInfo xmlns:p15="http://schemas.microsoft.com/office/powerpoint/2012/main" userId="S::cmatriccino@air.org::d776d1c8-2b3e-47e7-9299-67b76d1189a3" providerId="AD"/>
      </p:ext>
    </p:extLst>
  </p:cmAuthor>
  <p:cmAuthor id="16" name="Andy Peterman, AIR" initials="AP" lastIdx="13" clrIdx="15">
    <p:extLst>
      <p:ext uri="{19B8F6BF-5375-455C-9EA6-DF929625EA0E}">
        <p15:presenceInfo xmlns:p15="http://schemas.microsoft.com/office/powerpoint/2012/main" userId="Andy Peterman, AIR" providerId="None"/>
      </p:ext>
    </p:extLst>
  </p:cmAuthor>
  <p:cmAuthor id="17" name="Johnson, Dee Dee" initials="JDD" lastIdx="4" clrIdx="16">
    <p:extLst>
      <p:ext uri="{19B8F6BF-5375-455C-9EA6-DF929625EA0E}">
        <p15:presenceInfo xmlns:p15="http://schemas.microsoft.com/office/powerpoint/2012/main" userId="S::djohnson@air.org::6009c530-d196-435a-a5ca-759997df8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F9F"/>
    <a:srgbClr val="BE5710"/>
    <a:srgbClr val="5A6C88"/>
    <a:srgbClr val="047C7C"/>
    <a:srgbClr val="E7E6E6"/>
    <a:srgbClr val="284F84"/>
    <a:srgbClr val="F2F2F2"/>
    <a:srgbClr val="FFFFFF"/>
    <a:srgbClr val="A8621C"/>
    <a:srgbClr val="546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1FA89-2160-43E5-A5A0-6A3A2F59E176}" v="1" dt="2022-08-18T18:07:08.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6357" autoAdjust="0"/>
  </p:normalViewPr>
  <p:slideViewPr>
    <p:cSldViewPr snapToGrid="0">
      <p:cViewPr varScale="1">
        <p:scale>
          <a:sx n="64" d="100"/>
          <a:sy n="64" d="100"/>
        </p:scale>
        <p:origin x="48" y="666"/>
      </p:cViewPr>
      <p:guideLst/>
    </p:cSldViewPr>
  </p:slideViewPr>
  <p:outlineViewPr>
    <p:cViewPr>
      <p:scale>
        <a:sx n="33" d="100"/>
        <a:sy n="33" d="100"/>
      </p:scale>
      <p:origin x="0" y="-49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0B2CF-C93D-4910-AA0E-06D3BE16E615}" type="datetimeFigureOut">
              <a:rPr lang="en-US"/>
              <a:t>8/18/2022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256F-8B53-4668-9886-06A0CB8A1E95}" type="slidenum">
              <a:rPr lang="en-US"/>
              <a:t>‹#›</a:t>
            </a:fld>
            <a:endParaRPr lang="en-US" dirty="0"/>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3256F-8B53-4668-9886-06A0CB8A1E95}" type="slidenum">
              <a:rPr lang="en-US" smtClean="0"/>
              <a:t>1</a:t>
            </a:fld>
            <a:endParaRPr lang="en-US" dirty="0"/>
          </a:p>
        </p:txBody>
      </p:sp>
    </p:spTree>
    <p:extLst>
      <p:ext uri="{BB962C8B-B14F-4D97-AF65-F5344CB8AC3E}">
        <p14:creationId xmlns:p14="http://schemas.microsoft.com/office/powerpoint/2010/main" val="10349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CE3256F-8B53-4668-9886-06A0CB8A1E95}" type="slidenum">
              <a:rPr lang="en-US" smtClean="0"/>
              <a:t>17</a:t>
            </a:fld>
            <a:endParaRPr lang="en-US" dirty="0"/>
          </a:p>
        </p:txBody>
      </p:sp>
    </p:spTree>
    <p:extLst>
      <p:ext uri="{BB962C8B-B14F-4D97-AF65-F5344CB8AC3E}">
        <p14:creationId xmlns:p14="http://schemas.microsoft.com/office/powerpoint/2010/main" val="159670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Verdana" panose="020B0604030504040204" pitchFamily="34" charset="0"/>
              <a:ea typeface="Verdan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18</a:t>
            </a:fld>
            <a:endParaRPr lang="en-US" dirty="0"/>
          </a:p>
        </p:txBody>
      </p:sp>
    </p:spTree>
    <p:extLst>
      <p:ext uri="{BB962C8B-B14F-4D97-AF65-F5344CB8AC3E}">
        <p14:creationId xmlns:p14="http://schemas.microsoft.com/office/powerpoint/2010/main" val="188042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19</a:t>
            </a:fld>
            <a:endParaRPr lang="en-US" dirty="0"/>
          </a:p>
        </p:txBody>
      </p:sp>
    </p:spTree>
    <p:extLst>
      <p:ext uri="{BB962C8B-B14F-4D97-AF65-F5344CB8AC3E}">
        <p14:creationId xmlns:p14="http://schemas.microsoft.com/office/powerpoint/2010/main" val="342777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20</a:t>
            </a:fld>
            <a:endParaRPr lang="en-US" dirty="0"/>
          </a:p>
        </p:txBody>
      </p:sp>
    </p:spTree>
    <p:extLst>
      <p:ext uri="{BB962C8B-B14F-4D97-AF65-F5344CB8AC3E}">
        <p14:creationId xmlns:p14="http://schemas.microsoft.com/office/powerpoint/2010/main" val="253580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screen has 1 build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E3256F-8B53-4668-9886-06A0CB8A1E95}" type="slidenum">
              <a:rPr lang="en-US" smtClean="0"/>
              <a:t>21</a:t>
            </a:fld>
            <a:endParaRPr lang="en-US" dirty="0"/>
          </a:p>
        </p:txBody>
      </p:sp>
    </p:spTree>
    <p:extLst>
      <p:ext uri="{BB962C8B-B14F-4D97-AF65-F5344CB8AC3E}">
        <p14:creationId xmlns:p14="http://schemas.microsoft.com/office/powerpoint/2010/main" val="326479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screen has 1 build (click).</a:t>
            </a:r>
          </a:p>
        </p:txBody>
      </p:sp>
      <p:sp>
        <p:nvSpPr>
          <p:cNvPr id="4" name="Slide Number Placeholder 3"/>
          <p:cNvSpPr>
            <a:spLocks noGrp="1"/>
          </p:cNvSpPr>
          <p:nvPr>
            <p:ph type="sldNum" sz="quarter" idx="5"/>
          </p:nvPr>
        </p:nvSpPr>
        <p:spPr/>
        <p:txBody>
          <a:bodyPr/>
          <a:lstStyle/>
          <a:p>
            <a:fld id="{0CE3256F-8B53-4668-9886-06A0CB8A1E95}" type="slidenum">
              <a:rPr lang="en-US" smtClean="0"/>
              <a:t>22</a:t>
            </a:fld>
            <a:endParaRPr lang="en-US" dirty="0"/>
          </a:p>
        </p:txBody>
      </p:sp>
    </p:spTree>
    <p:extLst>
      <p:ext uri="{BB962C8B-B14F-4D97-AF65-F5344CB8AC3E}">
        <p14:creationId xmlns:p14="http://schemas.microsoft.com/office/powerpoint/2010/main" val="304729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23</a:t>
            </a:fld>
            <a:endParaRPr lang="en-US" dirty="0"/>
          </a:p>
        </p:txBody>
      </p:sp>
    </p:spTree>
    <p:extLst>
      <p:ext uri="{BB962C8B-B14F-4D97-AF65-F5344CB8AC3E}">
        <p14:creationId xmlns:p14="http://schemas.microsoft.com/office/powerpoint/2010/main" val="110353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24</a:t>
            </a:fld>
            <a:endParaRPr lang="en-US" dirty="0"/>
          </a:p>
        </p:txBody>
      </p:sp>
    </p:spTree>
    <p:extLst>
      <p:ext uri="{BB962C8B-B14F-4D97-AF65-F5344CB8AC3E}">
        <p14:creationId xmlns:p14="http://schemas.microsoft.com/office/powerpoint/2010/main" val="1869188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spcAft>
                <a:spcPts val="600"/>
              </a:spcAft>
              <a:buFont typeface="+mj-lt"/>
              <a:buNone/>
            </a:pPr>
            <a:endParaRPr lang="en-US" sz="1200" dirty="0">
              <a:solidFill>
                <a:srgbClr val="000000"/>
              </a:solidFill>
              <a:latin typeface="Arial" panose="020B0604020202020204" pitchFamily="34" charset="0"/>
              <a:ea typeface="Yu Mincho"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0CE3256F-8B53-4668-9886-06A0CB8A1E95}" type="slidenum">
              <a:rPr lang="en-US" smtClean="0"/>
              <a:t>25</a:t>
            </a:fld>
            <a:endParaRPr lang="en-US" dirty="0"/>
          </a:p>
        </p:txBody>
      </p:sp>
    </p:spTree>
    <p:extLst>
      <p:ext uri="{BB962C8B-B14F-4D97-AF65-F5344CB8AC3E}">
        <p14:creationId xmlns:p14="http://schemas.microsoft.com/office/powerpoint/2010/main" val="2637203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26</a:t>
            </a:fld>
            <a:endParaRPr lang="en-US" dirty="0"/>
          </a:p>
        </p:txBody>
      </p:sp>
    </p:spTree>
    <p:extLst>
      <p:ext uri="{BB962C8B-B14F-4D97-AF65-F5344CB8AC3E}">
        <p14:creationId xmlns:p14="http://schemas.microsoft.com/office/powerpoint/2010/main" val="100671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CE3256F-8B53-4668-9886-06A0CB8A1E95}" type="slidenum">
              <a:rPr lang="en-US" smtClean="0"/>
              <a:t>3</a:t>
            </a:fld>
            <a:endParaRPr lang="en-US" dirty="0"/>
          </a:p>
        </p:txBody>
      </p:sp>
    </p:spTree>
    <p:extLst>
      <p:ext uri="{BB962C8B-B14F-4D97-AF65-F5344CB8AC3E}">
        <p14:creationId xmlns:p14="http://schemas.microsoft.com/office/powerpoint/2010/main" val="603714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27</a:t>
            </a:fld>
            <a:endParaRPr lang="en-US" dirty="0"/>
          </a:p>
        </p:txBody>
      </p:sp>
    </p:spTree>
    <p:extLst>
      <p:ext uri="{BB962C8B-B14F-4D97-AF65-F5344CB8AC3E}">
        <p14:creationId xmlns:p14="http://schemas.microsoft.com/office/powerpoint/2010/main" val="98301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28</a:t>
            </a:fld>
            <a:endParaRPr lang="en-US" dirty="0"/>
          </a:p>
        </p:txBody>
      </p:sp>
    </p:spTree>
    <p:extLst>
      <p:ext uri="{BB962C8B-B14F-4D97-AF65-F5344CB8AC3E}">
        <p14:creationId xmlns:p14="http://schemas.microsoft.com/office/powerpoint/2010/main" val="136076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29</a:t>
            </a:fld>
            <a:endParaRPr lang="en-US" dirty="0"/>
          </a:p>
        </p:txBody>
      </p:sp>
    </p:spTree>
    <p:extLst>
      <p:ext uri="{BB962C8B-B14F-4D97-AF65-F5344CB8AC3E}">
        <p14:creationId xmlns:p14="http://schemas.microsoft.com/office/powerpoint/2010/main" val="331458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30</a:t>
            </a:fld>
            <a:endParaRPr lang="en-US" dirty="0"/>
          </a:p>
        </p:txBody>
      </p:sp>
    </p:spTree>
    <p:extLst>
      <p:ext uri="{BB962C8B-B14F-4D97-AF65-F5344CB8AC3E}">
        <p14:creationId xmlns:p14="http://schemas.microsoft.com/office/powerpoint/2010/main" val="353088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31</a:t>
            </a:fld>
            <a:endParaRPr lang="en-US" dirty="0"/>
          </a:p>
        </p:txBody>
      </p:sp>
    </p:spTree>
    <p:extLst>
      <p:ext uri="{BB962C8B-B14F-4D97-AF65-F5344CB8AC3E}">
        <p14:creationId xmlns:p14="http://schemas.microsoft.com/office/powerpoint/2010/main" val="246442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32</a:t>
            </a:fld>
            <a:endParaRPr lang="en-US" dirty="0"/>
          </a:p>
        </p:txBody>
      </p:sp>
    </p:spTree>
    <p:extLst>
      <p:ext uri="{BB962C8B-B14F-4D97-AF65-F5344CB8AC3E}">
        <p14:creationId xmlns:p14="http://schemas.microsoft.com/office/powerpoint/2010/main" val="1965096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33</a:t>
            </a:fld>
            <a:endParaRPr lang="en-US" dirty="0"/>
          </a:p>
        </p:txBody>
      </p:sp>
    </p:spTree>
    <p:extLst>
      <p:ext uri="{BB962C8B-B14F-4D97-AF65-F5344CB8AC3E}">
        <p14:creationId xmlns:p14="http://schemas.microsoft.com/office/powerpoint/2010/main" val="183795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34</a:t>
            </a:fld>
            <a:endParaRPr lang="en-US" dirty="0"/>
          </a:p>
        </p:txBody>
      </p:sp>
    </p:spTree>
    <p:extLst>
      <p:ext uri="{BB962C8B-B14F-4D97-AF65-F5344CB8AC3E}">
        <p14:creationId xmlns:p14="http://schemas.microsoft.com/office/powerpoint/2010/main" val="2025911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35</a:t>
            </a:fld>
            <a:endParaRPr lang="en-US" dirty="0"/>
          </a:p>
        </p:txBody>
      </p:sp>
    </p:spTree>
    <p:extLst>
      <p:ext uri="{BB962C8B-B14F-4D97-AF65-F5344CB8AC3E}">
        <p14:creationId xmlns:p14="http://schemas.microsoft.com/office/powerpoint/2010/main" val="4115972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36</a:t>
            </a:fld>
            <a:endParaRPr lang="en-US" dirty="0"/>
          </a:p>
        </p:txBody>
      </p:sp>
    </p:spTree>
    <p:extLst>
      <p:ext uri="{BB962C8B-B14F-4D97-AF65-F5344CB8AC3E}">
        <p14:creationId xmlns:p14="http://schemas.microsoft.com/office/powerpoint/2010/main" val="272594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6</a:t>
            </a:fld>
            <a:endParaRPr lang="en-US" dirty="0"/>
          </a:p>
        </p:txBody>
      </p:sp>
    </p:spTree>
    <p:extLst>
      <p:ext uri="{BB962C8B-B14F-4D97-AF65-F5344CB8AC3E}">
        <p14:creationId xmlns:p14="http://schemas.microsoft.com/office/powerpoint/2010/main" val="2741034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37</a:t>
            </a:fld>
            <a:endParaRPr lang="en-US" dirty="0"/>
          </a:p>
        </p:txBody>
      </p:sp>
    </p:spTree>
    <p:extLst>
      <p:ext uri="{BB962C8B-B14F-4D97-AF65-F5344CB8AC3E}">
        <p14:creationId xmlns:p14="http://schemas.microsoft.com/office/powerpoint/2010/main" val="2241048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38</a:t>
            </a:fld>
            <a:endParaRPr lang="en-US" dirty="0"/>
          </a:p>
        </p:txBody>
      </p:sp>
    </p:spTree>
    <p:extLst>
      <p:ext uri="{BB962C8B-B14F-4D97-AF65-F5344CB8AC3E}">
        <p14:creationId xmlns:p14="http://schemas.microsoft.com/office/powerpoint/2010/main" val="291928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39</a:t>
            </a:fld>
            <a:endParaRPr lang="en-US" dirty="0"/>
          </a:p>
        </p:txBody>
      </p:sp>
    </p:spTree>
    <p:extLst>
      <p:ext uri="{BB962C8B-B14F-4D97-AF65-F5344CB8AC3E}">
        <p14:creationId xmlns:p14="http://schemas.microsoft.com/office/powerpoint/2010/main" val="4150413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40</a:t>
            </a:fld>
            <a:endParaRPr lang="en-US" dirty="0"/>
          </a:p>
        </p:txBody>
      </p:sp>
    </p:spTree>
    <p:extLst>
      <p:ext uri="{BB962C8B-B14F-4D97-AF65-F5344CB8AC3E}">
        <p14:creationId xmlns:p14="http://schemas.microsoft.com/office/powerpoint/2010/main" val="782312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41</a:t>
            </a:fld>
            <a:endParaRPr lang="en-US" dirty="0"/>
          </a:p>
        </p:txBody>
      </p:sp>
    </p:spTree>
    <p:extLst>
      <p:ext uri="{BB962C8B-B14F-4D97-AF65-F5344CB8AC3E}">
        <p14:creationId xmlns:p14="http://schemas.microsoft.com/office/powerpoint/2010/main" val="301695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9</a:t>
            </a:fld>
            <a:endParaRPr lang="en-US" dirty="0"/>
          </a:p>
        </p:txBody>
      </p:sp>
    </p:spTree>
    <p:extLst>
      <p:ext uri="{BB962C8B-B14F-4D97-AF65-F5344CB8AC3E}">
        <p14:creationId xmlns:p14="http://schemas.microsoft.com/office/powerpoint/2010/main" val="210071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12</a:t>
            </a:fld>
            <a:endParaRPr lang="en-US" dirty="0"/>
          </a:p>
        </p:txBody>
      </p:sp>
    </p:spTree>
    <p:extLst>
      <p:ext uri="{BB962C8B-B14F-4D97-AF65-F5344CB8AC3E}">
        <p14:creationId xmlns:p14="http://schemas.microsoft.com/office/powerpoint/2010/main" val="355526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This slide has 1 build (click).</a:t>
            </a:r>
          </a:p>
        </p:txBody>
      </p:sp>
      <p:sp>
        <p:nvSpPr>
          <p:cNvPr id="4" name="Slide Number Placeholder 3"/>
          <p:cNvSpPr>
            <a:spLocks noGrp="1"/>
          </p:cNvSpPr>
          <p:nvPr>
            <p:ph type="sldNum" sz="quarter" idx="5"/>
          </p:nvPr>
        </p:nvSpPr>
        <p:spPr/>
        <p:txBody>
          <a:bodyPr/>
          <a:lstStyle/>
          <a:p>
            <a:fld id="{0CE3256F-8B53-4668-9886-06A0CB8A1E95}" type="slidenum">
              <a:rPr lang="en-US" smtClean="0"/>
              <a:t>13</a:t>
            </a:fld>
            <a:endParaRPr lang="en-US" dirty="0"/>
          </a:p>
        </p:txBody>
      </p:sp>
    </p:spTree>
    <p:extLst>
      <p:ext uri="{BB962C8B-B14F-4D97-AF65-F5344CB8AC3E}">
        <p14:creationId xmlns:p14="http://schemas.microsoft.com/office/powerpoint/2010/main" val="329193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14</a:t>
            </a:fld>
            <a:endParaRPr lang="en-US" dirty="0"/>
          </a:p>
        </p:txBody>
      </p:sp>
    </p:spTree>
    <p:extLst>
      <p:ext uri="{BB962C8B-B14F-4D97-AF65-F5344CB8AC3E}">
        <p14:creationId xmlns:p14="http://schemas.microsoft.com/office/powerpoint/2010/main" val="254529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15</a:t>
            </a:fld>
            <a:endParaRPr lang="en-US" dirty="0"/>
          </a:p>
        </p:txBody>
      </p:sp>
    </p:spTree>
    <p:extLst>
      <p:ext uri="{BB962C8B-B14F-4D97-AF65-F5344CB8AC3E}">
        <p14:creationId xmlns:p14="http://schemas.microsoft.com/office/powerpoint/2010/main" val="98396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panose="020B060403050404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E3256F-8B53-4668-9886-06A0CB8A1E95}" type="slidenum">
              <a:rPr lang="en-US" smtClean="0"/>
              <a:t>16</a:t>
            </a:fld>
            <a:endParaRPr lang="en-US" dirty="0"/>
          </a:p>
        </p:txBody>
      </p:sp>
    </p:spTree>
    <p:extLst>
      <p:ext uri="{BB962C8B-B14F-4D97-AF65-F5344CB8AC3E}">
        <p14:creationId xmlns:p14="http://schemas.microsoft.com/office/powerpoint/2010/main" val="374133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opic Titl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dirty="0"/>
          </a:p>
        </p:txBody>
      </p:sp>
    </p:spTree>
    <p:extLst>
      <p:ext uri="{BB962C8B-B14F-4D97-AF65-F5344CB8AC3E}">
        <p14:creationId xmlns:p14="http://schemas.microsoft.com/office/powerpoint/2010/main" val="35868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dirty="0"/>
              <a:t>Click to edit Master text styles</a:t>
            </a:r>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1077191" y="365455"/>
            <a:ext cx="8146774" cy="1047483"/>
          </a:xfrm>
          <a:prstGeom prst="rect">
            <a:avLst/>
          </a:prstGeom>
        </p:spPr>
        <p:txBody>
          <a:bodyPr/>
          <a:lstStyle/>
          <a:p>
            <a:r>
              <a:rPr lang="en-US" dirty="0">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489" y="106054"/>
            <a:ext cx="929816" cy="929816"/>
          </a:xfrm>
          <a:prstGeom prst="rect">
            <a:avLst/>
          </a:prstGeom>
        </p:spPr>
      </p:pic>
    </p:spTree>
    <p:extLst>
      <p:ext uri="{BB962C8B-B14F-4D97-AF65-F5344CB8AC3E}">
        <p14:creationId xmlns:p14="http://schemas.microsoft.com/office/powerpoint/2010/main" val="14630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4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w/white oval on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60846B19-9F6E-4B85-BD21-0AB21439C53B}"/>
              </a:ext>
            </a:extLst>
          </p:cNvPr>
          <p:cNvSpPr/>
          <p:nvPr userDrawn="1"/>
        </p:nvSpPr>
        <p:spPr>
          <a:xfrm>
            <a:off x="4519084"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7206342"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6923088"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93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white oval on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60846B19-9F6E-4B85-BD21-0AB21439C53B}"/>
              </a:ext>
            </a:extLst>
          </p:cNvPr>
          <p:cNvSpPr/>
          <p:nvPr userDrawn="1"/>
        </p:nvSpPr>
        <p:spPr>
          <a:xfrm flipH="1">
            <a:off x="0" y="0"/>
            <a:ext cx="7672916" cy="6858000"/>
          </a:xfrm>
          <a:custGeom>
            <a:avLst/>
            <a:gdLst>
              <a:gd name="connsiteX0" fmla="*/ 1831491 w 7672916"/>
              <a:gd name="connsiteY0" fmla="*/ 0 h 6858000"/>
              <a:gd name="connsiteX1" fmla="*/ 7672916 w 7672916"/>
              <a:gd name="connsiteY1" fmla="*/ 0 h 6858000"/>
              <a:gd name="connsiteX2" fmla="*/ 7672916 w 7672916"/>
              <a:gd name="connsiteY2" fmla="*/ 6858000 h 6858000"/>
              <a:gd name="connsiteX3" fmla="*/ 0 w 7672916"/>
              <a:gd name="connsiteY3" fmla="*/ 6858000 h 6858000"/>
              <a:gd name="connsiteX4" fmla="*/ 58096 w 7672916"/>
              <a:gd name="connsiteY4" fmla="*/ 6812856 h 6858000"/>
              <a:gd name="connsiteX5" fmla="*/ 1447891 w 7672916"/>
              <a:gd name="connsiteY5" fmla="*/ 5243645 h 6858000"/>
              <a:gd name="connsiteX6" fmla="*/ 1834777 w 7672916"/>
              <a:gd name="connsiteY6" fmla="*/ 40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2916" h="6858000">
                <a:moveTo>
                  <a:pt x="1831491" y="0"/>
                </a:moveTo>
                <a:lnTo>
                  <a:pt x="7672916" y="0"/>
                </a:lnTo>
                <a:lnTo>
                  <a:pt x="7672916" y="6858000"/>
                </a:lnTo>
                <a:lnTo>
                  <a:pt x="0" y="6858000"/>
                </a:lnTo>
                <a:lnTo>
                  <a:pt x="58096" y="6812856"/>
                </a:lnTo>
                <a:cubicBezTo>
                  <a:pt x="571978" y="6397768"/>
                  <a:pt x="1048907" y="5869000"/>
                  <a:pt x="1447891" y="5243645"/>
                </a:cubicBezTo>
                <a:cubicBezTo>
                  <a:pt x="2644843" y="3367581"/>
                  <a:pt x="2757849" y="1221659"/>
                  <a:pt x="1834777" y="4042"/>
                </a:cubicBezTo>
                <a:close/>
              </a:path>
            </a:pathLst>
          </a:cu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F9E02ED-3502-4764-AD3A-3426D7BFD393}"/>
              </a:ext>
            </a:extLst>
          </p:cNvPr>
          <p:cNvSpPr>
            <a:spLocks noGrp="1"/>
          </p:cNvSpPr>
          <p:nvPr>
            <p:ph type="title"/>
          </p:nvPr>
        </p:nvSpPr>
        <p:spPr>
          <a:xfrm>
            <a:off x="312056" y="365125"/>
            <a:ext cx="4796972" cy="2131332"/>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A2C05823-586A-4725-87DD-F53B6081304F}"/>
              </a:ext>
            </a:extLst>
          </p:cNvPr>
          <p:cNvSpPr>
            <a:spLocks noGrp="1"/>
          </p:cNvSpPr>
          <p:nvPr>
            <p:ph type="body" sz="quarter" idx="10"/>
          </p:nvPr>
        </p:nvSpPr>
        <p:spPr>
          <a:xfrm>
            <a:off x="413431" y="3429000"/>
            <a:ext cx="5080000" cy="26019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771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98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983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latin typeface="Verdana Pro" panose="020B0604030504040204" pitchFamily="34" charset="0"/>
              </a:defRPr>
            </a:lvl1pPr>
            <a:lvl2pPr>
              <a:defRPr>
                <a:solidFill>
                  <a:schemeClr val="bg2">
                    <a:lumMod val="25000"/>
                  </a:schemeClr>
                </a:solidFill>
                <a:latin typeface="Verdana Pro" panose="020B0604030504040204" pitchFamily="34" charset="0"/>
              </a:defRPr>
            </a:lvl2pPr>
            <a:lvl3pPr>
              <a:defRPr>
                <a:solidFill>
                  <a:schemeClr val="bg2">
                    <a:lumMod val="25000"/>
                  </a:schemeClr>
                </a:solidFill>
                <a:latin typeface="Verdana Pro" panose="020B0604030504040204" pitchFamily="34" charset="0"/>
              </a:defRPr>
            </a:lvl3pPr>
            <a:lvl4pPr>
              <a:defRPr>
                <a:solidFill>
                  <a:schemeClr val="bg2">
                    <a:lumMod val="25000"/>
                  </a:schemeClr>
                </a:solidFill>
                <a:latin typeface="Verdana Pro" panose="020B0604030504040204" pitchFamily="34" charset="0"/>
              </a:defRPr>
            </a:lvl4pPr>
            <a:lvl5pPr>
              <a:defRPr>
                <a:solidFill>
                  <a:schemeClr val="bg2">
                    <a:lumMod val="25000"/>
                  </a:schemeClr>
                </a:solidFill>
                <a:latin typeface="Verdana Pro"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To Design, Define.</a:t>
            </a:r>
          </a:p>
        </p:txBody>
      </p:sp>
    </p:spTree>
    <p:extLst>
      <p:ext uri="{BB962C8B-B14F-4D97-AF65-F5344CB8AC3E}">
        <p14:creationId xmlns:p14="http://schemas.microsoft.com/office/powerpoint/2010/main" val="24996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Blue Background</a:t>
            </a:r>
          </a:p>
        </p:txBody>
      </p:sp>
    </p:spTree>
    <p:extLst>
      <p:ext uri="{BB962C8B-B14F-4D97-AF65-F5344CB8AC3E}">
        <p14:creationId xmlns:p14="http://schemas.microsoft.com/office/powerpoint/2010/main" val="243441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Green Background</a:t>
            </a:r>
          </a:p>
        </p:txBody>
      </p:sp>
    </p:spTree>
    <p:extLst>
      <p:ext uri="{BB962C8B-B14F-4D97-AF65-F5344CB8AC3E}">
        <p14:creationId xmlns:p14="http://schemas.microsoft.com/office/powerpoint/2010/main" val="46597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818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dirty="0">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dirty="0">
                  <a:solidFill>
                    <a:schemeClr val="bg1"/>
                  </a:solidFill>
                  <a:sym typeface="Wingdings 2" panose="05020102010507070707" pitchFamily="18" charset="2"/>
                </a:rPr>
                <a:t></a:t>
              </a:r>
              <a:endParaRPr lang="en-US" b="1" dirty="0">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dirty="0">
                  <a:solidFill>
                    <a:schemeClr val="bg1"/>
                  </a:solidFill>
                  <a:sym typeface="Wingdings 2" panose="05020102010507070707" pitchFamily="18" charset="2"/>
                </a:rPr>
                <a:t></a:t>
              </a:r>
              <a:endParaRPr lang="en-US" b="1" dirty="0">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dirty="0">
                  <a:solidFill>
                    <a:schemeClr val="bg1"/>
                  </a:solidFill>
                  <a:sym typeface="Wingdings 2" panose="05020102010507070707" pitchFamily="18" charset="2"/>
                </a:rPr>
                <a:t></a:t>
              </a:r>
              <a:endParaRPr lang="en-US" b="1" dirty="0">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22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55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5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38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742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dirty="0"/>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dirty="0"/>
              <a:t>Click to edit Master text styles</a:t>
            </a:r>
          </a:p>
          <a:p>
            <a:pPr lvl="1"/>
            <a:r>
              <a:rPr lang="en-US" dirty="0"/>
              <a:t>Second level</a:t>
            </a:r>
          </a:p>
        </p:txBody>
      </p:sp>
      <p:pic>
        <p:nvPicPr>
          <p:cNvPr id="13" name="Graphic 8" descr="Customer review">
            <a:extLst>
              <a:ext uri="{FF2B5EF4-FFF2-40B4-BE49-F238E27FC236}">
                <a16:creationId xmlns:a16="http://schemas.microsoft.com/office/drawing/2014/main" id="{93C70A64-20DF-42A4-BA1A-3DA86B52DD7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Tree>
    <p:extLst>
      <p:ext uri="{BB962C8B-B14F-4D97-AF65-F5344CB8AC3E}">
        <p14:creationId xmlns:p14="http://schemas.microsoft.com/office/powerpoint/2010/main" val="1617110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oll">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dirty="0"/>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55786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b">
            <a:normAutofit/>
          </a:bodyPr>
          <a:lstStyle>
            <a:lvl1pPr>
              <a:defRPr sz="54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Section 1: Design with purpose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47C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2563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ide Bar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0932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ue Background Blank">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5376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52BA48-A42C-40DC-9A2F-4695690A65E7}"/>
              </a:ext>
            </a:extLst>
          </p:cNvPr>
          <p:cNvSpPr>
            <a:spLocks noGrp="1"/>
          </p:cNvSpPr>
          <p:nvPr>
            <p:ph type="title"/>
          </p:nvPr>
        </p:nvSpPr>
        <p:spPr>
          <a:xfrm>
            <a:off x="87086" y="1110796"/>
            <a:ext cx="2797628" cy="1325563"/>
          </a:xfrm>
          <a:prstGeom prst="rect">
            <a:avLst/>
          </a:prstGeom>
        </p:spPr>
        <p:txBody>
          <a:bodyPr/>
          <a:lstStyle>
            <a:lvl1pPr>
              <a:defRPr lang="en-US" sz="3600" kern="1200"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dirty="0"/>
              <a:t>Click to edit Master title style</a:t>
            </a:r>
          </a:p>
        </p:txBody>
      </p:sp>
    </p:spTree>
    <p:extLst>
      <p:ext uri="{BB962C8B-B14F-4D97-AF65-F5344CB8AC3E}">
        <p14:creationId xmlns:p14="http://schemas.microsoft.com/office/powerpoint/2010/main" val="206550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dirty="0"/>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dirty="0"/>
              <a:t>Click to edit Master text styles</a:t>
            </a:r>
          </a:p>
          <a:p>
            <a:pPr lvl="1"/>
            <a:r>
              <a:rPr lang="en-US" dirty="0"/>
              <a:t>Second level</a:t>
            </a:r>
          </a:p>
        </p:txBody>
      </p:sp>
      <p:sp>
        <p:nvSpPr>
          <p:cNvPr id="2" name="Title 1">
            <a:extLst>
              <a:ext uri="{FF2B5EF4-FFF2-40B4-BE49-F238E27FC236}">
                <a16:creationId xmlns:a16="http://schemas.microsoft.com/office/drawing/2014/main" id="{41B2E340-130B-489E-B31C-B1EB929D7A0B}"/>
              </a:ext>
            </a:extLst>
          </p:cNvPr>
          <p:cNvSpPr>
            <a:spLocks noGrp="1"/>
          </p:cNvSpPr>
          <p:nvPr>
            <p:ph type="title"/>
          </p:nvPr>
        </p:nvSpPr>
        <p:spPr>
          <a:xfrm>
            <a:off x="838200" y="669760"/>
            <a:ext cx="10515600" cy="1020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0816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re/Cha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dirty="0"/>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dirty="0"/>
              <a:t>Click to edit Master text styles</a:t>
            </a:r>
          </a:p>
          <a:p>
            <a:pPr lvl="1"/>
            <a:r>
              <a:rPr lang="en-US" dirty="0"/>
              <a:t>Second level</a:t>
            </a:r>
          </a:p>
        </p:txBody>
      </p:sp>
      <p:pic>
        <p:nvPicPr>
          <p:cNvPr id="13" name="Graphic 8" descr="Customer review">
            <a:extLst>
              <a:ext uri="{FF2B5EF4-FFF2-40B4-BE49-F238E27FC236}">
                <a16:creationId xmlns:a16="http://schemas.microsoft.com/office/drawing/2014/main" id="{12192ECC-8350-422B-A866-B0B24CC3915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Tree>
    <p:extLst>
      <p:ext uri="{BB962C8B-B14F-4D97-AF65-F5344CB8AC3E}">
        <p14:creationId xmlns:p14="http://schemas.microsoft.com/office/powerpoint/2010/main" val="61187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55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 uri="{C183D7F6-B498-43B3-948B-1728B52AA6E4}">
                <adec:decorative xmlns:adec="http://schemas.microsoft.com/office/drawing/2017/decorative" val="1"/>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C7868E-439A-4239-B3F1-8C98834F5DF3}"/>
              </a:ext>
              <a:ext uri="{C183D7F6-B498-43B3-948B-1728B52AA6E4}">
                <adec:decorative xmlns:adec="http://schemas.microsoft.com/office/drawing/2017/decorative" val="1"/>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9" name="Title 8">
            <a:extLst>
              <a:ext uri="{FF2B5EF4-FFF2-40B4-BE49-F238E27FC236}">
                <a16:creationId xmlns:a16="http://schemas.microsoft.com/office/drawing/2014/main" id="{10B002DB-F8D3-46CF-B328-72517CB3B2BB}"/>
              </a:ext>
            </a:extLst>
          </p:cNvPr>
          <p:cNvSpPr>
            <a:spLocks noGrp="1"/>
          </p:cNvSpPr>
          <p:nvPr>
            <p:ph type="title"/>
          </p:nvPr>
        </p:nvSpPr>
        <p:spPr>
          <a:xfrm>
            <a:off x="76200" y="725261"/>
            <a:ext cx="2819400" cy="2115910"/>
          </a:xfrm>
          <a:prstGeom prst="rect">
            <a:avLst/>
          </a:prstGeom>
        </p:spPr>
        <p:txBody>
          <a:bodyPr/>
          <a:lstStyle>
            <a:lvl1pPr>
              <a:defRPr lang="en-US" sz="3600"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dirty="0"/>
              <a:t>Click to edit Master title style</a:t>
            </a:r>
          </a:p>
        </p:txBody>
      </p:sp>
    </p:spTree>
    <p:extLst>
      <p:ext uri="{BB962C8B-B14F-4D97-AF65-F5344CB8AC3E}">
        <p14:creationId xmlns:p14="http://schemas.microsoft.com/office/powerpoint/2010/main" val="12536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ign Camp Traine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199348" y="1032648"/>
            <a:ext cx="2624815"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EA70003F-0431-48D3-831C-D7A1FAF9BF0B}"/>
              </a:ext>
            </a:extLst>
          </p:cNvPr>
          <p:cNvSpPr>
            <a:spLocks noGrp="1"/>
          </p:cNvSpPr>
          <p:nvPr>
            <p:ph type="pic" sz="quarter" idx="11"/>
          </p:nvPr>
        </p:nvSpPr>
        <p:spPr>
          <a:xfrm>
            <a:off x="3595557"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dirty="0"/>
          </a:p>
        </p:txBody>
      </p:sp>
      <p:sp>
        <p:nvSpPr>
          <p:cNvPr id="9" name="Picture Placeholder 3">
            <a:extLst>
              <a:ext uri="{FF2B5EF4-FFF2-40B4-BE49-F238E27FC236}">
                <a16:creationId xmlns:a16="http://schemas.microsoft.com/office/drawing/2014/main" id="{0E5FE656-18BF-460E-B15E-C9267985AF62}"/>
              </a:ext>
            </a:extLst>
          </p:cNvPr>
          <p:cNvSpPr>
            <a:spLocks noGrp="1"/>
          </p:cNvSpPr>
          <p:nvPr>
            <p:ph type="pic" sz="quarter" idx="12"/>
          </p:nvPr>
        </p:nvSpPr>
        <p:spPr>
          <a:xfrm>
            <a:off x="6495191"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dirty="0"/>
          </a:p>
        </p:txBody>
      </p:sp>
      <p:sp>
        <p:nvSpPr>
          <p:cNvPr id="10" name="Picture Placeholder 3">
            <a:extLst>
              <a:ext uri="{FF2B5EF4-FFF2-40B4-BE49-F238E27FC236}">
                <a16:creationId xmlns:a16="http://schemas.microsoft.com/office/drawing/2014/main" id="{CE37C197-C4DC-402A-A8D4-56649C57078E}"/>
              </a:ext>
            </a:extLst>
          </p:cNvPr>
          <p:cNvSpPr>
            <a:spLocks noGrp="1"/>
          </p:cNvSpPr>
          <p:nvPr>
            <p:ph type="pic" sz="quarter" idx="13"/>
          </p:nvPr>
        </p:nvSpPr>
        <p:spPr>
          <a:xfrm>
            <a:off x="9394824"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dirty="0"/>
          </a:p>
        </p:txBody>
      </p:sp>
      <p:sp>
        <p:nvSpPr>
          <p:cNvPr id="12" name="Text Placeholder 11">
            <a:extLst>
              <a:ext uri="{FF2B5EF4-FFF2-40B4-BE49-F238E27FC236}">
                <a16:creationId xmlns:a16="http://schemas.microsoft.com/office/drawing/2014/main" id="{78A8B12A-7598-46D0-9EB4-8D7CCEA483F0}"/>
              </a:ext>
            </a:extLst>
          </p:cNvPr>
          <p:cNvSpPr>
            <a:spLocks noGrp="1"/>
          </p:cNvSpPr>
          <p:nvPr>
            <p:ph type="body" sz="quarter" idx="14" hasCustomPrompt="1"/>
          </p:nvPr>
        </p:nvSpPr>
        <p:spPr>
          <a:xfrm>
            <a:off x="3722740"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Name</a:t>
            </a:r>
          </a:p>
        </p:txBody>
      </p:sp>
      <p:sp>
        <p:nvSpPr>
          <p:cNvPr id="13" name="Text Placeholder 11">
            <a:extLst>
              <a:ext uri="{FF2B5EF4-FFF2-40B4-BE49-F238E27FC236}">
                <a16:creationId xmlns:a16="http://schemas.microsoft.com/office/drawing/2014/main" id="{D4509B4C-1544-427F-8848-1CD508431217}"/>
              </a:ext>
            </a:extLst>
          </p:cNvPr>
          <p:cNvSpPr>
            <a:spLocks noGrp="1"/>
          </p:cNvSpPr>
          <p:nvPr>
            <p:ph type="body" sz="quarter" idx="15" hasCustomPrompt="1"/>
          </p:nvPr>
        </p:nvSpPr>
        <p:spPr>
          <a:xfrm>
            <a:off x="6622374"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Name</a:t>
            </a:r>
          </a:p>
          <a:p>
            <a:pPr lvl="1"/>
            <a:endParaRPr lang="en-US" dirty="0"/>
          </a:p>
        </p:txBody>
      </p:sp>
      <p:sp>
        <p:nvSpPr>
          <p:cNvPr id="14" name="Text Placeholder 11">
            <a:extLst>
              <a:ext uri="{FF2B5EF4-FFF2-40B4-BE49-F238E27FC236}">
                <a16:creationId xmlns:a16="http://schemas.microsoft.com/office/drawing/2014/main" id="{018D11F7-7757-4533-A59F-73F1717EBD55}"/>
              </a:ext>
            </a:extLst>
          </p:cNvPr>
          <p:cNvSpPr>
            <a:spLocks noGrp="1"/>
          </p:cNvSpPr>
          <p:nvPr>
            <p:ph type="body" sz="quarter" idx="16" hasCustomPrompt="1"/>
          </p:nvPr>
        </p:nvSpPr>
        <p:spPr>
          <a:xfrm>
            <a:off x="9522008"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dirty="0"/>
              <a:t>Name</a:t>
            </a:r>
          </a:p>
          <a:p>
            <a:pPr lvl="1"/>
            <a:endParaRPr lang="en-US" dirty="0"/>
          </a:p>
        </p:txBody>
      </p:sp>
    </p:spTree>
    <p:extLst>
      <p:ext uri="{BB962C8B-B14F-4D97-AF65-F5344CB8AC3E}">
        <p14:creationId xmlns:p14="http://schemas.microsoft.com/office/powerpoint/2010/main" val="41730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BA0F-C1E1-45FF-BEF9-1E47A71BB78F}"/>
              </a:ext>
            </a:extLst>
          </p:cNvPr>
          <p:cNvSpPr>
            <a:spLocks noGrp="1"/>
          </p:cNvSpPr>
          <p:nvPr>
            <p:ph type="title"/>
          </p:nvPr>
        </p:nvSpPr>
        <p:spPr>
          <a:xfrm>
            <a:off x="838200" y="126413"/>
            <a:ext cx="10515600" cy="1325563"/>
          </a:xfrm>
          <a:prstGeom prst="rect">
            <a:avLst/>
          </a:prstGeom>
        </p:spPr>
        <p:txBody>
          <a:bodyPr/>
          <a:lstStyle/>
          <a:p>
            <a:r>
              <a:rPr lang="en-US"/>
              <a:t>Click to edit Master title style</a:t>
            </a:r>
          </a:p>
        </p:txBody>
      </p:sp>
      <p:sp>
        <p:nvSpPr>
          <p:cNvPr id="6" name="Rectangle 5">
            <a:extLst>
              <a:ext uri="{FF2B5EF4-FFF2-40B4-BE49-F238E27FC236}">
                <a16:creationId xmlns:a16="http://schemas.microsoft.com/office/drawing/2014/main" id="{FA4A5843-3250-450E-A8AC-4EDE3A31AC2A}"/>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15F9F"/>
              </a:solidFill>
            </a:endParaRPr>
          </a:p>
        </p:txBody>
      </p:sp>
      <p:sp>
        <p:nvSpPr>
          <p:cNvPr id="7" name="Rectangle 6">
            <a:extLst>
              <a:ext uri="{FF2B5EF4-FFF2-40B4-BE49-F238E27FC236}">
                <a16:creationId xmlns:a16="http://schemas.microsoft.com/office/drawing/2014/main" id="{16B4912E-1BDC-42D2-94F1-70B19F189F82}"/>
              </a:ext>
            </a:extLst>
          </p:cNvPr>
          <p:cNvSpPr/>
          <p:nvPr userDrawn="1"/>
        </p:nvSpPr>
        <p:spPr>
          <a:xfrm>
            <a:off x="8810171" y="0"/>
            <a:ext cx="3381828" cy="6858000"/>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42FA204-D53B-4251-A52D-4327AD8838CF}"/>
              </a:ext>
            </a:extLst>
          </p:cNvPr>
          <p:cNvSpPr/>
          <p:nvPr userDrawn="1"/>
        </p:nvSpPr>
        <p:spPr>
          <a:xfrm>
            <a:off x="8679768" y="711200"/>
            <a:ext cx="2808287"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4E2B1F-C7A3-4705-8DB9-33A2CF479D00}"/>
              </a:ext>
            </a:extLst>
          </p:cNvPr>
          <p:cNvSpPr/>
          <p:nvPr userDrawn="1"/>
        </p:nvSpPr>
        <p:spPr>
          <a:xfrm>
            <a:off x="2" y="2757714"/>
            <a:ext cx="4934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9BFF34C-83AC-4052-AF7D-60967C4A0981}"/>
              </a:ext>
            </a:extLst>
          </p:cNvPr>
          <p:cNvSpPr/>
          <p:nvPr userDrawn="1"/>
        </p:nvSpPr>
        <p:spPr>
          <a:xfrm>
            <a:off x="558802" y="2757714"/>
            <a:ext cx="2902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AF9C9A4-D08C-4F93-B568-6C0A07D6A278}"/>
              </a:ext>
            </a:extLst>
          </p:cNvPr>
          <p:cNvSpPr/>
          <p:nvPr userDrawn="1"/>
        </p:nvSpPr>
        <p:spPr>
          <a:xfrm>
            <a:off x="914403" y="2757714"/>
            <a:ext cx="15965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5FEAEAC0-0819-4750-B9F3-815658946740}"/>
              </a:ext>
            </a:extLst>
          </p:cNvPr>
          <p:cNvSpPr>
            <a:spLocks noGrp="1"/>
          </p:cNvSpPr>
          <p:nvPr>
            <p:ph type="body" sz="quarter" idx="10"/>
          </p:nvPr>
        </p:nvSpPr>
        <p:spPr>
          <a:xfrm>
            <a:off x="1277938" y="2757488"/>
            <a:ext cx="2808287" cy="2489200"/>
          </a:xfrm>
          <a:prstGeom prst="rect">
            <a:avLst/>
          </a:prstGeom>
        </p:spPr>
        <p:txBody>
          <a:bodyPr>
            <a:noAutofit/>
          </a:bodyPr>
          <a:lstStyle>
            <a:lvl1pPr marL="0" indent="0">
              <a:buNone/>
              <a:defRPr sz="4400">
                <a:solidFill>
                  <a:srgbClr val="315F9F"/>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263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latin typeface="Verdana Pro" panose="020B0604030504040204" pitchFamily="34" charset="0"/>
              </a:defRPr>
            </a:lvl1pPr>
          </a:lstStyle>
          <a:p>
            <a:pPr lvl="0"/>
            <a:r>
              <a:rPr lang="en-US" dirty="0"/>
              <a:t>Click to edit Master text styles</a:t>
            </a:r>
          </a:p>
        </p:txBody>
      </p:sp>
      <p:pic>
        <p:nvPicPr>
          <p:cNvPr id="24" name="Picture 23" descr="Breakout session icon. Three arrows extend from the same point to three breakout groups.">
            <a:extLst>
              <a:ext uri="{FF2B5EF4-FFF2-40B4-BE49-F238E27FC236}">
                <a16:creationId xmlns:a16="http://schemas.microsoft.com/office/drawing/2014/main" id="{046008AE-BA0D-48ED-A0D8-030DDEBD1FD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0799" t="54963" r="19907"/>
          <a:stretch/>
        </p:blipFill>
        <p:spPr>
          <a:xfrm>
            <a:off x="9507792" y="1032668"/>
            <a:ext cx="1627239" cy="544296"/>
          </a:xfrm>
          <a:prstGeom prst="rect">
            <a:avLst/>
          </a:prstGeom>
        </p:spPr>
      </p:pic>
      <p:pic>
        <p:nvPicPr>
          <p:cNvPr id="25" name="Graphic 8" descr="Customer review">
            <a:extLst>
              <a:ext uri="{FF2B5EF4-FFF2-40B4-BE49-F238E27FC236}">
                <a16:creationId xmlns:a16="http://schemas.microsoft.com/office/drawing/2014/main" id="{451FFA34-928F-4591-9DC1-A8D77355768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9081" y="824641"/>
            <a:ext cx="843225" cy="843225"/>
          </a:xfrm>
          <a:prstGeom prst="rect">
            <a:avLst/>
          </a:prstGeom>
        </p:spPr>
      </p:pic>
      <p:pic>
        <p:nvPicPr>
          <p:cNvPr id="26" name="Graphic 8" descr="Customer review">
            <a:extLst>
              <a:ext uri="{FF2B5EF4-FFF2-40B4-BE49-F238E27FC236}">
                <a16:creationId xmlns:a16="http://schemas.microsoft.com/office/drawing/2014/main" id="{B6662A04-C9B0-4FD8-88DB-C47CE77D47F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3089" y="824641"/>
            <a:ext cx="843225" cy="843225"/>
          </a:xfrm>
          <a:prstGeom prst="rect">
            <a:avLst/>
          </a:prstGeom>
        </p:spPr>
      </p:pic>
      <p:pic>
        <p:nvPicPr>
          <p:cNvPr id="27" name="Graphic 8" descr="Customer review">
            <a:extLst>
              <a:ext uri="{FF2B5EF4-FFF2-40B4-BE49-F238E27FC236}">
                <a16:creationId xmlns:a16="http://schemas.microsoft.com/office/drawing/2014/main" id="{8C0C6D2F-CBEF-4BD0-8CE6-7BB51908C82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1339" y="234342"/>
            <a:ext cx="843225" cy="843225"/>
          </a:xfrm>
          <a:prstGeom prst="rect">
            <a:avLst/>
          </a:prstGeom>
        </p:spPr>
      </p:pic>
      <p:sp>
        <p:nvSpPr>
          <p:cNvPr id="2" name="Title 1">
            <a:extLst>
              <a:ext uri="{FF2B5EF4-FFF2-40B4-BE49-F238E27FC236}">
                <a16:creationId xmlns:a16="http://schemas.microsoft.com/office/drawing/2014/main" id="{101DA546-3DD9-4082-BE72-8FF7ED3BC503}"/>
              </a:ext>
            </a:extLst>
          </p:cNvPr>
          <p:cNvSpPr>
            <a:spLocks noGrp="1"/>
          </p:cNvSpPr>
          <p:nvPr>
            <p:ph type="title"/>
          </p:nvPr>
        </p:nvSpPr>
        <p:spPr>
          <a:xfrm>
            <a:off x="323849" y="662354"/>
            <a:ext cx="7791451" cy="760294"/>
          </a:xfrm>
          <a:prstGeom prst="rect">
            <a:avLst/>
          </a:prstGeom>
        </p:spPr>
        <p:txBody>
          <a:bodyPr/>
          <a:lstStyle>
            <a:lvl1pPr>
              <a:defRPr lang="en-US" sz="4400"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dirty="0"/>
              <a:t>Click to edit Master title style</a:t>
            </a:r>
          </a:p>
        </p:txBody>
      </p:sp>
    </p:spTree>
    <p:extLst>
      <p:ext uri="{BB962C8B-B14F-4D97-AF65-F5344CB8AC3E}">
        <p14:creationId xmlns:p14="http://schemas.microsoft.com/office/powerpoint/2010/main" val="135186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6" r:id="rId4"/>
    <p:sldLayoutId id="2147483747" r:id="rId5"/>
    <p:sldLayoutId id="2147483748" r:id="rId6"/>
    <p:sldLayoutId id="2147483755" r:id="rId7"/>
    <p:sldLayoutId id="2147483756" r:id="rId8"/>
    <p:sldLayoutId id="2147483749" r:id="rId9"/>
    <p:sldLayoutId id="2147483708" r:id="rId10"/>
    <p:sldLayoutId id="2147483751" r:id="rId11"/>
    <p:sldLayoutId id="2147483752" r:id="rId12"/>
    <p:sldLayoutId id="2147483760" r:id="rId13"/>
    <p:sldLayoutId id="2147483759" r:id="rId14"/>
    <p:sldLayoutId id="2147483651" r:id="rId15"/>
    <p:sldLayoutId id="2147483650" r:id="rId16"/>
    <p:sldLayoutId id="2147483754" r:id="rId17"/>
    <p:sldLayoutId id="2147483753" r:id="rId18"/>
    <p:sldLayoutId id="2147483742" r:id="rId19"/>
    <p:sldLayoutId id="2147483655" r:id="rId20"/>
    <p:sldLayoutId id="2147483649" r:id="rId21"/>
    <p:sldLayoutId id="2147483758" r:id="rId22"/>
    <p:sldLayoutId id="2147483762" r:id="rId23"/>
    <p:sldLayoutId id="2147483763" r:id="rId24"/>
    <p:sldLayoutId id="2147483764" r:id="rId25"/>
    <p:sldLayoutId id="2147483765" r:id="rId26"/>
    <p:sldLayoutId id="2147483766" r:id="rId27"/>
    <p:sldLayoutId id="2147483767" r:id="rId28"/>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4.sv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etonline.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paadultedresources.org/foundation-skills-framewor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9.sv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sv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82.svg"/></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16.xml"/><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a:ext>
            </a:extLst>
          </a:blip>
          <a:srcRect l="2" t="6901" b="50850"/>
          <a:stretch/>
        </p:blipFill>
        <p:spPr>
          <a:xfrm>
            <a:off x="0" y="-10633"/>
            <a:ext cx="12192000" cy="3434317"/>
          </a:xfrm>
          <a:prstGeom prst="rect">
            <a:avLst/>
          </a:prstGeom>
        </p:spPr>
      </p:pic>
      <p:sp>
        <p:nvSpPr>
          <p:cNvPr id="6" name="TextBox 5">
            <a:extLst>
              <a:ext uri="{FF2B5EF4-FFF2-40B4-BE49-F238E27FC236}">
                <a16:creationId xmlns:a16="http://schemas.microsoft.com/office/drawing/2014/main" id="{972F9AE8-1214-4E05-A4F1-DEB9530BAD80}"/>
              </a:ext>
            </a:extLst>
          </p:cNvPr>
          <p:cNvSpPr txBox="1"/>
          <p:nvPr/>
        </p:nvSpPr>
        <p:spPr>
          <a:xfrm>
            <a:off x="1912663" y="1736540"/>
            <a:ext cx="10289628" cy="2092881"/>
          </a:xfrm>
          <a:prstGeom prst="rect">
            <a:avLst/>
          </a:prstGeom>
          <a:noFill/>
        </p:spPr>
        <p:txBody>
          <a:bodyPr wrap="square" rtlCol="0">
            <a:spAutoFit/>
          </a:bodyPr>
          <a:lstStyle/>
          <a:p>
            <a:pPr algn="r"/>
            <a:r>
              <a:rPr lang="en-US" sz="13000" b="1" spc="-300" dirty="0">
                <a:solidFill>
                  <a:schemeClr val="bg1"/>
                </a:solidFill>
              </a:rPr>
              <a:t>WELCOME!</a:t>
            </a:r>
          </a:p>
        </p:txBody>
      </p:sp>
      <p:sp>
        <p:nvSpPr>
          <p:cNvPr id="2" name="Title 1"/>
          <p:cNvSpPr>
            <a:spLocks noGrp="1"/>
          </p:cNvSpPr>
          <p:nvPr>
            <p:ph type="ctrTitle"/>
          </p:nvPr>
        </p:nvSpPr>
        <p:spPr>
          <a:xfrm>
            <a:off x="888102" y="3400619"/>
            <a:ext cx="8467002" cy="1524842"/>
          </a:xfrm>
        </p:spPr>
        <p:txBody>
          <a:bodyPr>
            <a:normAutofit/>
          </a:bodyPr>
          <a:lstStyle/>
          <a:p>
            <a:r>
              <a:rPr lang="en-US" sz="4400" dirty="0">
                <a:latin typeface="Verdana" panose="020B0604030504040204" pitchFamily="34" charset="0"/>
                <a:ea typeface="Verdana" panose="020B0604030504040204" pitchFamily="34" charset="0"/>
              </a:rPr>
              <a:t>IET Design Camp</a:t>
            </a:r>
            <a:br>
              <a:rPr lang="en-US" sz="3900" dirty="0">
                <a:latin typeface="Arial" panose="020B0604020202020204" pitchFamily="34" charset="0"/>
                <a:cs typeface="Arial" panose="020B0604020202020204" pitchFamily="34" charset="0"/>
              </a:rPr>
            </a:b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88102" y="4925461"/>
            <a:ext cx="9747425" cy="738142"/>
          </a:xfrm>
        </p:spPr>
        <p:txBody>
          <a:bodyPr vert="horz" lIns="91440" tIns="45720" rIns="91440" bIns="45720" rtlCol="0" anchor="t">
            <a:normAutofit/>
          </a:bodyPr>
          <a:lstStyle/>
          <a:p>
            <a:r>
              <a:rPr lang="en-US" sz="3600" dirty="0">
                <a:latin typeface="Verdana"/>
                <a:ea typeface="Verdana"/>
              </a:rPr>
              <a:t>Phase 3: Develop and Implement</a:t>
            </a:r>
          </a:p>
          <a:p>
            <a:endParaRPr lang="en-US" dirty="0">
              <a:latin typeface="Arial" panose="020B0604020202020204" pitchFamily="34" charset="0"/>
            </a:endParaRPr>
          </a:p>
        </p:txBody>
      </p:sp>
      <p:pic>
        <p:nvPicPr>
          <p:cNvPr id="9" name="Picture 8" descr="AIR logo: Advancing Evidence. Improving Lives.">
            <a:extLst>
              <a:ext uri="{FF2B5EF4-FFF2-40B4-BE49-F238E27FC236}">
                <a16:creationId xmlns:a16="http://schemas.microsoft.com/office/drawing/2014/main" id="{4F6FD58E-1324-4318-B6F3-57254364F5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6779" y="5811173"/>
            <a:ext cx="1532021" cy="761662"/>
          </a:xfrm>
          <a:prstGeom prst="rect">
            <a:avLst/>
          </a:prstGeom>
        </p:spPr>
      </p:pic>
      <p:pic>
        <p:nvPicPr>
          <p:cNvPr id="8" name="Picture 7" descr="SAFAL Partners logo.">
            <a:extLst>
              <a:ext uri="{FF2B5EF4-FFF2-40B4-BE49-F238E27FC236}">
                <a16:creationId xmlns:a16="http://schemas.microsoft.com/office/drawing/2014/main" id="{4A5970C4-4E8E-443A-929E-56863EC23C5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81480" y="5829580"/>
            <a:ext cx="1690261" cy="659200"/>
          </a:xfrm>
          <a:prstGeom prst="rect">
            <a:avLst/>
          </a:prstGeom>
        </p:spPr>
      </p:pic>
      <p:sp>
        <p:nvSpPr>
          <p:cNvPr id="11" name="Slide Number Placeholder 2">
            <a:extLst>
              <a:ext uri="{FF2B5EF4-FFF2-40B4-BE49-F238E27FC236}">
                <a16:creationId xmlns:a16="http://schemas.microsoft.com/office/drawing/2014/main" id="{B0ACCBBF-7331-455D-9E34-335A66D6ADAA}"/>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solidFill>
                  <a:srgbClr val="315F9F"/>
                </a:solidFill>
              </a:rPr>
              <a:pPr algn="r"/>
              <a:t>1</a:t>
            </a:fld>
            <a:endParaRPr lang="en-US" sz="1050" dirty="0">
              <a:solidFill>
                <a:srgbClr val="315F9F"/>
              </a:solidFill>
            </a:endParaRPr>
          </a:p>
        </p:txBody>
      </p:sp>
    </p:spTree>
    <p:extLst>
      <p:ext uri="{BB962C8B-B14F-4D97-AF65-F5344CB8AC3E}">
        <p14:creationId xmlns:p14="http://schemas.microsoft.com/office/powerpoint/2010/main" val="22249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F460-8F1C-4D2F-806C-524FC6568EDC}"/>
              </a:ext>
            </a:extLst>
          </p:cNvPr>
          <p:cNvSpPr>
            <a:spLocks noGrp="1"/>
          </p:cNvSpPr>
          <p:nvPr>
            <p:ph type="title" idx="4294967295"/>
          </p:nvPr>
        </p:nvSpPr>
        <p:spPr>
          <a:xfrm>
            <a:off x="838200" y="595458"/>
            <a:ext cx="10515600" cy="1325563"/>
          </a:xfrm>
          <a:prstGeom prst="rect">
            <a:avLst/>
          </a:prstGeom>
        </p:spPr>
        <p:txBody>
          <a:bodyPr/>
          <a:lstStyle/>
          <a:p>
            <a:pPr rtl="0" eaLnBrk="1" latinLnBrk="0" hangingPunct="1"/>
            <a:r>
              <a:rPr lang="en-US" sz="4400" kern="1200" dirty="0">
                <a:solidFill>
                  <a:srgbClr val="315F9F"/>
                </a:solidFill>
                <a:effectLst/>
                <a:latin typeface="Arial" panose="020B0604020202020204" pitchFamily="34" charset="0"/>
                <a:ea typeface="Arial" panose="020B0604020202020204" pitchFamily="34" charset="0"/>
                <a:cs typeface="Arial" panose="020B0604020202020204" pitchFamily="34" charset="0"/>
              </a:rPr>
              <a:t>Group Discussion:</a:t>
            </a:r>
            <a:endParaRPr lang="en-US" dirty="0">
              <a:effectLst/>
            </a:endParaRPr>
          </a:p>
          <a:p>
            <a:pPr rtl="0" eaLnBrk="1" latinLnBrk="0" hangingPunct="1"/>
            <a:r>
              <a:rPr lang="en-US" sz="3200" kern="1200" dirty="0">
                <a:solidFill>
                  <a:srgbClr val="047C7C"/>
                </a:solidFill>
                <a:effectLst/>
                <a:latin typeface="Arial" panose="020B0604020202020204" pitchFamily="34" charset="0"/>
                <a:ea typeface="Arial" panose="020B0604020202020204" pitchFamily="34" charset="0"/>
                <a:cs typeface="Arial" panose="020B0604020202020204" pitchFamily="34" charset="0"/>
              </a:rPr>
              <a:t>Reflect on Your Reading</a:t>
            </a:r>
            <a:endParaRPr lang="en-US" dirty="0">
              <a:effectLst/>
            </a:endParaRPr>
          </a:p>
        </p:txBody>
      </p:sp>
      <p:sp>
        <p:nvSpPr>
          <p:cNvPr id="7" name="Text Placeholder 6">
            <a:extLst>
              <a:ext uri="{FF2B5EF4-FFF2-40B4-BE49-F238E27FC236}">
                <a16:creationId xmlns:a16="http://schemas.microsoft.com/office/drawing/2014/main" id="{A00385F5-823D-40C4-8115-733F26B30D3C}"/>
              </a:ext>
            </a:extLst>
          </p:cNvPr>
          <p:cNvSpPr>
            <a:spLocks noGrp="1"/>
          </p:cNvSpPr>
          <p:nvPr>
            <p:ph type="body" sz="quarter" idx="11"/>
          </p:nvPr>
        </p:nvSpPr>
        <p:spPr>
          <a:xfrm>
            <a:off x="882648" y="2144120"/>
            <a:ext cx="10367737" cy="2046879"/>
          </a:xfrm>
        </p:spPr>
        <p:txBody>
          <a:bodyPr/>
          <a:lstStyle/>
          <a:p>
            <a:pPr>
              <a:lnSpc>
                <a:spcPct val="100000"/>
              </a:lnSpc>
              <a:spcBef>
                <a:spcPts val="1200"/>
              </a:spcBef>
            </a:pPr>
            <a:r>
              <a:rPr lang="en-US" sz="2800" b="0" dirty="0"/>
              <a:t>In reading the </a:t>
            </a:r>
            <a:r>
              <a:rPr lang="en-US" sz="2800" dirty="0"/>
              <a:t>Develop and Implement </a:t>
            </a:r>
            <a:r>
              <a:rPr lang="en-US" sz="2800" b="0" dirty="0"/>
              <a:t>phase section of the IET Toolkit, what stood out as new or interesting or potentially challenging to you?</a:t>
            </a:r>
          </a:p>
        </p:txBody>
      </p:sp>
      <p:sp>
        <p:nvSpPr>
          <p:cNvPr id="10" name="Speech Bubble: Rectangle with Corners Rounded 9">
            <a:extLst>
              <a:ext uri="{FF2B5EF4-FFF2-40B4-BE49-F238E27FC236}">
                <a16:creationId xmlns:a16="http://schemas.microsoft.com/office/drawing/2014/main" id="{82DC83CF-0623-4E55-ACF8-F45151AB4D4F}"/>
              </a:ext>
              <a:ext uri="{C183D7F6-B498-43B3-948B-1728B52AA6E4}">
                <adec:decorative xmlns:adec="http://schemas.microsoft.com/office/drawing/2017/decorative" val="1"/>
              </a:ext>
            </a:extLst>
          </p:cNvPr>
          <p:cNvSpPr/>
          <p:nvPr/>
        </p:nvSpPr>
        <p:spPr>
          <a:xfrm>
            <a:off x="3552942" y="4125685"/>
            <a:ext cx="4844143" cy="1788514"/>
          </a:xfrm>
          <a:prstGeom prst="wedgeRoundRectCallout">
            <a:avLst>
              <a:gd name="adj1" fmla="val 78830"/>
              <a:gd name="adj2" fmla="val 114"/>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7">
            <a:extLst>
              <a:ext uri="{FF2B5EF4-FFF2-40B4-BE49-F238E27FC236}">
                <a16:creationId xmlns:a16="http://schemas.microsoft.com/office/drawing/2014/main" id="{B601D016-C12F-4BDA-BAD3-82717FA7DC18}"/>
              </a:ext>
            </a:extLst>
          </p:cNvPr>
          <p:cNvSpPr>
            <a:spLocks noGrp="1"/>
          </p:cNvSpPr>
          <p:nvPr>
            <p:ph type="body" sz="quarter" idx="12"/>
          </p:nvPr>
        </p:nvSpPr>
        <p:spPr>
          <a:xfrm>
            <a:off x="3678127" y="4508089"/>
            <a:ext cx="4593771" cy="1023705"/>
          </a:xfrm>
        </p:spPr>
        <p:txBody>
          <a:bodyPr>
            <a:normAutofit fontScale="92500"/>
          </a:bodyPr>
          <a:lstStyle/>
          <a:p>
            <a:pPr algn="ctr"/>
            <a:r>
              <a:rPr lang="en-US" sz="2800" b="0" dirty="0">
                <a:solidFill>
                  <a:schemeClr val="bg1"/>
                </a:solidFill>
              </a:rPr>
              <a:t>Please share your thoughts with the group.</a:t>
            </a:r>
          </a:p>
        </p:txBody>
      </p:sp>
      <p:sp>
        <p:nvSpPr>
          <p:cNvPr id="8" name="Footer Placeholder 1">
            <a:extLst>
              <a:ext uri="{FF2B5EF4-FFF2-40B4-BE49-F238E27FC236}">
                <a16:creationId xmlns:a16="http://schemas.microsoft.com/office/drawing/2014/main" id="{D8358CEA-67F8-4F1F-AE9E-01576A59B91E}"/>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9" name="Slide Number Placeholder 2">
            <a:extLst>
              <a:ext uri="{FF2B5EF4-FFF2-40B4-BE49-F238E27FC236}">
                <a16:creationId xmlns:a16="http://schemas.microsoft.com/office/drawing/2014/main" id="{00218C2C-6564-45C5-9333-9EC71383C9A2}"/>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10</a:t>
            </a:fld>
            <a:endParaRPr lang="en-US" sz="1050" dirty="0"/>
          </a:p>
        </p:txBody>
      </p:sp>
    </p:spTree>
    <p:extLst>
      <p:ext uri="{BB962C8B-B14F-4D97-AF65-F5344CB8AC3E}">
        <p14:creationId xmlns:p14="http://schemas.microsoft.com/office/powerpoint/2010/main" val="105416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5" name="Title 4">
            <a:extLst>
              <a:ext uri="{FF2B5EF4-FFF2-40B4-BE49-F238E27FC236}">
                <a16:creationId xmlns:a16="http://schemas.microsoft.com/office/drawing/2014/main" id="{67FEB99C-5A52-4E26-A1C1-F19CC302D13F}"/>
              </a:ext>
            </a:extLst>
          </p:cNvPr>
          <p:cNvSpPr>
            <a:spLocks noGrp="1"/>
          </p:cNvSpPr>
          <p:nvPr>
            <p:ph type="title"/>
          </p:nvPr>
        </p:nvSpPr>
        <p:spPr>
          <a:xfrm>
            <a:off x="831850" y="1468992"/>
            <a:ext cx="10515600" cy="2852737"/>
          </a:xfrm>
        </p:spPr>
        <p:txBody>
          <a:bodyPr/>
          <a:lstStyle/>
          <a:p>
            <a:r>
              <a:rPr lang="en-US" dirty="0"/>
              <a:t>Develop the IET Curricula</a:t>
            </a:r>
          </a:p>
        </p:txBody>
      </p:sp>
      <p:sp>
        <p:nvSpPr>
          <p:cNvPr id="9" name="Text Placeholder 8">
            <a:extLst>
              <a:ext uri="{FF2B5EF4-FFF2-40B4-BE49-F238E27FC236}">
                <a16:creationId xmlns:a16="http://schemas.microsoft.com/office/drawing/2014/main" id="{8300B77A-D60D-4122-8992-122255ABB692}"/>
              </a:ext>
            </a:extLst>
          </p:cNvPr>
          <p:cNvSpPr>
            <a:spLocks noGrp="1"/>
          </p:cNvSpPr>
          <p:nvPr>
            <p:ph type="body" idx="1"/>
          </p:nvPr>
        </p:nvSpPr>
        <p:spPr>
          <a:xfrm>
            <a:off x="831850" y="4348717"/>
            <a:ext cx="10515600" cy="2373096"/>
          </a:xfrm>
        </p:spPr>
        <p:txBody>
          <a:bodyPr/>
          <a:lstStyle/>
          <a:p>
            <a:pPr>
              <a:lnSpc>
                <a:spcPct val="110000"/>
              </a:lnSpc>
            </a:pPr>
            <a:r>
              <a:rPr lang="en-US" sz="2200" dirty="0">
                <a:latin typeface="Verdana" panose="020B0604030504040204" pitchFamily="34" charset="0"/>
                <a:ea typeface="Verdana" panose="020B0604030504040204" pitchFamily="34" charset="0"/>
              </a:rPr>
              <a:t>Creating a Single Set of Learning Objectives (SSLO)</a:t>
            </a:r>
          </a:p>
          <a:p>
            <a:pPr>
              <a:lnSpc>
                <a:spcPct val="110000"/>
              </a:lnSpc>
            </a:pPr>
            <a:r>
              <a:rPr lang="en-US" sz="2200" dirty="0">
                <a:latin typeface="Verdana" panose="020B0604030504040204" pitchFamily="34" charset="0"/>
                <a:ea typeface="Verdana" panose="020B0604030504040204" pitchFamily="34" charset="0"/>
              </a:rPr>
              <a:t>Using the SSLO Template</a:t>
            </a:r>
          </a:p>
          <a:p>
            <a:pPr>
              <a:lnSpc>
                <a:spcPct val="100000"/>
              </a:lnSpc>
            </a:pPr>
            <a:r>
              <a:rPr lang="en-US" sz="2200" dirty="0">
                <a:latin typeface="Verdana" panose="020B0604030504040204" pitchFamily="34" charset="0"/>
                <a:ea typeface="Verdana" panose="020B0604030504040204" pitchFamily="34" charset="0"/>
              </a:rPr>
              <a:t>Developing Standards-Based IET Curricula with an SSLO</a:t>
            </a:r>
          </a:p>
          <a:p>
            <a:pPr>
              <a:lnSpc>
                <a:spcPct val="110000"/>
              </a:lnSpc>
            </a:pPr>
            <a:r>
              <a:rPr lang="en-US" sz="2200" dirty="0">
                <a:latin typeface="Verdana" panose="020B0604030504040204" pitchFamily="34" charset="0"/>
                <a:ea typeface="Verdana" panose="020B0604030504040204" pitchFamily="34" charset="0"/>
              </a:rPr>
              <a:t>Breakout Room Activity: Practice Creating an Objective for the SSLO</a:t>
            </a:r>
          </a:p>
          <a:p>
            <a:pPr>
              <a:lnSpc>
                <a:spcPct val="110000"/>
              </a:lnSpc>
            </a:pPr>
            <a:r>
              <a:rPr lang="en-US" sz="2200" dirty="0">
                <a:latin typeface="Verdana" panose="020B0604030504040204" pitchFamily="34" charset="0"/>
                <a:ea typeface="Verdana" panose="020B0604030504040204" pitchFamily="34" charset="0"/>
              </a:rPr>
              <a:t>Examples of Learning Objectives Forming the SSLO </a:t>
            </a:r>
          </a:p>
        </p:txBody>
      </p:sp>
      <p:sp>
        <p:nvSpPr>
          <p:cNvPr id="6" name="Slide Number Placeholder 3">
            <a:extLst>
              <a:ext uri="{FF2B5EF4-FFF2-40B4-BE49-F238E27FC236}">
                <a16:creationId xmlns:a16="http://schemas.microsoft.com/office/drawing/2014/main" id="{A452ED37-CD7E-4141-8268-09C6ED4BA380}"/>
              </a:ext>
            </a:extLst>
          </p:cNvPr>
          <p:cNvSpPr txBox="1">
            <a:spLocks/>
          </p:cNvSpPr>
          <p:nvPr/>
        </p:nvSpPr>
        <p:spPr>
          <a:xfrm>
            <a:off x="9448800" y="6553200"/>
            <a:ext cx="2743200" cy="2816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11</a:t>
            </a:fld>
            <a:endParaRPr lang="en-US" sz="1050" dirty="0">
              <a:solidFill>
                <a:srgbClr val="315F9F"/>
              </a:solidFill>
            </a:endParaRPr>
          </a:p>
        </p:txBody>
      </p:sp>
    </p:spTree>
    <p:extLst>
      <p:ext uri="{BB962C8B-B14F-4D97-AF65-F5344CB8AC3E}">
        <p14:creationId xmlns:p14="http://schemas.microsoft.com/office/powerpoint/2010/main" val="147464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C3C71-6FDD-4709-A986-B20CE7304801}"/>
              </a:ext>
            </a:extLst>
          </p:cNvPr>
          <p:cNvSpPr>
            <a:spLocks noGrp="1"/>
          </p:cNvSpPr>
          <p:nvPr>
            <p:ph type="title"/>
          </p:nvPr>
        </p:nvSpPr>
        <p:spPr>
          <a:xfrm>
            <a:off x="838199" y="606352"/>
            <a:ext cx="11107367" cy="1369952"/>
          </a:xfrm>
        </p:spPr>
        <p:txBody>
          <a:bodyPr/>
          <a:lstStyle/>
          <a:p>
            <a:r>
              <a:rPr lang="en-US" sz="4000" dirty="0"/>
              <a:t>Creating Integrated Learning Objectives to Form a Single Set of Learning Objectives (SSLO)</a:t>
            </a:r>
          </a:p>
        </p:txBody>
      </p:sp>
      <p:sp>
        <p:nvSpPr>
          <p:cNvPr id="4" name="Text Placeholder 3">
            <a:extLst>
              <a:ext uri="{FF2B5EF4-FFF2-40B4-BE49-F238E27FC236}">
                <a16:creationId xmlns:a16="http://schemas.microsoft.com/office/drawing/2014/main" id="{5FCAA446-1B39-4E6D-B2A6-951204B714B3}"/>
              </a:ext>
            </a:extLst>
          </p:cNvPr>
          <p:cNvSpPr>
            <a:spLocks noGrp="1"/>
          </p:cNvSpPr>
          <p:nvPr>
            <p:ph type="body" sz="quarter" idx="10"/>
          </p:nvPr>
        </p:nvSpPr>
        <p:spPr>
          <a:xfrm>
            <a:off x="995364" y="1955788"/>
            <a:ext cx="6549245" cy="4188918"/>
          </a:xfrm>
        </p:spPr>
        <p:txBody>
          <a:bodyPr/>
          <a:lstStyle/>
          <a:p>
            <a:r>
              <a:rPr lang="en-US" sz="2000" dirty="0">
                <a:latin typeface="Verdana" panose="020B0604030504040204" pitchFamily="34" charset="0"/>
                <a:ea typeface="Verdana" panose="020B0604030504040204" pitchFamily="34" charset="0"/>
              </a:rPr>
              <a:t>An integrated education and training program has a single </a:t>
            </a:r>
            <a:r>
              <a:rPr lang="en-US" sz="2000" b="1" dirty="0">
                <a:latin typeface="Verdana" panose="020B0604030504040204" pitchFamily="34" charset="0"/>
                <a:ea typeface="Verdana" panose="020B0604030504040204" pitchFamily="34" charset="0"/>
              </a:rPr>
              <a:t>set</a:t>
            </a:r>
            <a:r>
              <a:rPr lang="en-US" sz="2000" dirty="0">
                <a:latin typeface="Verdana" panose="020B0604030504040204" pitchFamily="34" charset="0"/>
                <a:ea typeface="Verdana" panose="020B0604030504040204" pitchFamily="34" charset="0"/>
              </a:rPr>
              <a:t> of learning objectives that identifies the specific:</a:t>
            </a:r>
          </a:p>
          <a:p>
            <a:pPr marL="630238" indent="-287338">
              <a:buFont typeface="Wingdings" panose="05000000000000000000" pitchFamily="2" charset="2"/>
              <a:buChar char="§"/>
            </a:pPr>
            <a:r>
              <a:rPr lang="en-US" sz="2000" dirty="0">
                <a:latin typeface="Verdana" panose="020B0604030504040204" pitchFamily="34" charset="0"/>
                <a:ea typeface="Verdana" panose="020B0604030504040204" pitchFamily="34" charset="0"/>
              </a:rPr>
              <a:t>Adult education content</a:t>
            </a:r>
          </a:p>
          <a:p>
            <a:pPr marL="630238" indent="-287338">
              <a:buFont typeface="Wingdings" panose="05000000000000000000" pitchFamily="2" charset="2"/>
              <a:buChar char="§"/>
            </a:pPr>
            <a:r>
              <a:rPr lang="en-US" sz="2000" dirty="0">
                <a:latin typeface="Verdana" panose="020B0604030504040204" pitchFamily="34" charset="0"/>
                <a:ea typeface="Verdana" panose="020B0604030504040204" pitchFamily="34" charset="0"/>
              </a:rPr>
              <a:t>Workforce preparation activities</a:t>
            </a:r>
          </a:p>
          <a:p>
            <a:pPr marL="630238" indent="-287338">
              <a:buFont typeface="Wingdings" panose="05000000000000000000" pitchFamily="2" charset="2"/>
              <a:buChar char="§"/>
            </a:pPr>
            <a:r>
              <a:rPr lang="en-US" sz="2000" dirty="0">
                <a:latin typeface="Verdana" panose="020B0604030504040204" pitchFamily="34" charset="0"/>
                <a:ea typeface="Verdana" panose="020B0604030504040204" pitchFamily="34" charset="0"/>
              </a:rPr>
              <a:t>Workforce training competencies</a:t>
            </a:r>
          </a:p>
          <a:p>
            <a:r>
              <a:rPr lang="en-US" sz="2000" dirty="0">
                <a:latin typeface="Verdana" panose="020B0604030504040204" pitchFamily="34" charset="0"/>
                <a:ea typeface="Verdana" panose="020B0604030504040204" pitchFamily="34" charset="0"/>
              </a:rPr>
              <a:t>Program activities are organized to function cooperatively.</a:t>
            </a:r>
          </a:p>
          <a:p>
            <a:r>
              <a:rPr lang="en-US" sz="2000" dirty="0">
                <a:latin typeface="Verdana" panose="020B0604030504040204" pitchFamily="34" charset="0"/>
                <a:ea typeface="Verdana" panose="020B0604030504040204" pitchFamily="34" charset="0"/>
              </a:rPr>
              <a:t>Together, the individual integrated learning objectives become the single </a:t>
            </a:r>
            <a:r>
              <a:rPr lang="en-US" sz="2000" b="1" dirty="0">
                <a:latin typeface="Verdana" panose="020B0604030504040204" pitchFamily="34" charset="0"/>
                <a:ea typeface="Verdana" panose="020B0604030504040204" pitchFamily="34" charset="0"/>
              </a:rPr>
              <a:t>set</a:t>
            </a:r>
            <a:r>
              <a:rPr lang="en-US" sz="2000" dirty="0">
                <a:latin typeface="Verdana" panose="020B0604030504040204" pitchFamily="34" charset="0"/>
                <a:ea typeface="Verdana" panose="020B0604030504040204" pitchFamily="34" charset="0"/>
              </a:rPr>
              <a:t> of learning objectives for the IET program.</a:t>
            </a:r>
          </a:p>
          <a:p>
            <a:endParaRPr lang="en-US" sz="2200" dirty="0"/>
          </a:p>
        </p:txBody>
      </p:sp>
      <p:pic>
        <p:nvPicPr>
          <p:cNvPr id="11" name="Picture 10" descr="Venn diagram with three overlapping circles labeled Adult Education and Literacy Activities, Workforce Training Activities, and Workforce Preparation Activities. The center, where all three circles intersect, is labeled S S L O. ">
            <a:extLst>
              <a:ext uri="{FF2B5EF4-FFF2-40B4-BE49-F238E27FC236}">
                <a16:creationId xmlns:a16="http://schemas.microsoft.com/office/drawing/2014/main" id="{DC7BF3FF-6A08-49D1-803B-3761FCBF2E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5077" y="1406683"/>
            <a:ext cx="5389471" cy="5356219"/>
          </a:xfrm>
          <a:prstGeom prst="rect">
            <a:avLst/>
          </a:prstGeom>
        </p:spPr>
      </p:pic>
      <p:sp>
        <p:nvSpPr>
          <p:cNvPr id="15" name="Footer Placeholder 1">
            <a:extLst>
              <a:ext uri="{FF2B5EF4-FFF2-40B4-BE49-F238E27FC236}">
                <a16:creationId xmlns:a16="http://schemas.microsoft.com/office/drawing/2014/main" id="{40C3BA88-9E0A-471A-BBDA-E2D4CBBE0F66}"/>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6" name="Slide Number Placeholder 2">
            <a:extLst>
              <a:ext uri="{FF2B5EF4-FFF2-40B4-BE49-F238E27FC236}">
                <a16:creationId xmlns:a16="http://schemas.microsoft.com/office/drawing/2014/main" id="{B040F012-20D6-4FF7-AD63-97CED42D90BB}"/>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12</a:t>
            </a:fld>
            <a:endParaRPr lang="en-US" sz="1050" dirty="0"/>
          </a:p>
        </p:txBody>
      </p:sp>
    </p:spTree>
    <p:extLst>
      <p:ext uri="{BB962C8B-B14F-4D97-AF65-F5344CB8AC3E}">
        <p14:creationId xmlns:p14="http://schemas.microsoft.com/office/powerpoint/2010/main" val="292497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ET Planning Tool. Single set of learning objectives template with fields to enter the I E T program title, the set of integrated learning objectives and a separate section to copy and paste for each unit of instruction with fields for the corresponding learning objective from the S S L O, the workforce training skills and competencies, adult education content standards, adult education literacy skills and competencies, and workforce preparation skills and competencies.&#10;Together the integrated learning objectives across the curricula make up the SSLO.&#10;Red outline around the text: Enter integrated learning objective for this unit of instruction.&quot; in the Single Set of Learning Objectives Template portion of the I E T Planning Tool. A red arrow connects this text to the upper portion of the template, which is to contain the entire set of learning objectives. ">
            <a:extLst>
              <a:ext uri="{FF2B5EF4-FFF2-40B4-BE49-F238E27FC236}">
                <a16:creationId xmlns:a16="http://schemas.microsoft.com/office/drawing/2014/main" id="{D9F2959F-EE6E-44C2-8E7F-12346DBC682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749052" y="-440"/>
            <a:ext cx="10122646" cy="6742065"/>
          </a:xfrm>
          <a:prstGeom prst="rect">
            <a:avLst/>
          </a:prstGeom>
        </p:spPr>
      </p:pic>
      <p:sp>
        <p:nvSpPr>
          <p:cNvPr id="3" name="Title 2">
            <a:extLst>
              <a:ext uri="{FF2B5EF4-FFF2-40B4-BE49-F238E27FC236}">
                <a16:creationId xmlns:a16="http://schemas.microsoft.com/office/drawing/2014/main" id="{E21E68BA-20A1-427C-9324-CFEC56DA15B4}"/>
              </a:ext>
            </a:extLst>
          </p:cNvPr>
          <p:cNvSpPr>
            <a:spLocks noGrp="1"/>
          </p:cNvSpPr>
          <p:nvPr>
            <p:ph type="title" idx="4294967295"/>
          </p:nvPr>
        </p:nvSpPr>
        <p:spPr>
          <a:xfrm>
            <a:off x="202810" y="1781592"/>
            <a:ext cx="2602573" cy="1325563"/>
          </a:xfrm>
          <a:prstGeom prst="rect">
            <a:avLst/>
          </a:prstGeom>
        </p:spPr>
        <p:txBody>
          <a:bodyPr/>
          <a:lstStyle/>
          <a:p>
            <a:pPr rtl="0" eaLnBrk="1" latinLnBrk="0" hangingPunct="1"/>
            <a:r>
              <a:rPr lang="en-US" sz="3600" kern="1200" dirty="0">
                <a:solidFill>
                  <a:srgbClr val="FFFFFF"/>
                </a:solidFill>
                <a:effectLst/>
                <a:latin typeface="Arial" panose="020B0604020202020204" pitchFamily="34" charset="0"/>
                <a:ea typeface="Roboto Slab" pitchFamily="2" charset="0"/>
                <a:cs typeface="Arial" panose="020B0604020202020204" pitchFamily="34" charset="0"/>
              </a:rPr>
              <a:t>SSLO Template</a:t>
            </a:r>
            <a:endParaRPr lang="en-US" dirty="0">
              <a:effectLst/>
            </a:endParaRPr>
          </a:p>
        </p:txBody>
      </p:sp>
      <p:sp>
        <p:nvSpPr>
          <p:cNvPr id="12" name="Footer Placeholder 1">
            <a:extLst>
              <a:ext uri="{FF2B5EF4-FFF2-40B4-BE49-F238E27FC236}">
                <a16:creationId xmlns:a16="http://schemas.microsoft.com/office/drawing/2014/main" id="{D28C754A-7A2E-4166-BFCB-B7EACC61E286}"/>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18" name="Slide Number Placeholder 2">
            <a:extLst>
              <a:ext uri="{FF2B5EF4-FFF2-40B4-BE49-F238E27FC236}">
                <a16:creationId xmlns:a16="http://schemas.microsoft.com/office/drawing/2014/main" id="{B26B70D7-7EFE-4F55-9CDB-F4E76458BD1C}"/>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13</a:t>
            </a:fld>
            <a:endParaRPr lang="en-US" sz="1050" dirty="0"/>
          </a:p>
        </p:txBody>
      </p:sp>
    </p:spTree>
    <p:extLst>
      <p:ext uri="{BB962C8B-B14F-4D97-AF65-F5344CB8AC3E}">
        <p14:creationId xmlns:p14="http://schemas.microsoft.com/office/powerpoint/2010/main" val="415250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145A1-50D7-42BC-B47E-CA97240EEB42}"/>
              </a:ext>
            </a:extLst>
          </p:cNvPr>
          <p:cNvSpPr>
            <a:spLocks noGrp="1"/>
          </p:cNvSpPr>
          <p:nvPr>
            <p:ph type="title" idx="4294967295"/>
          </p:nvPr>
        </p:nvSpPr>
        <p:spPr>
          <a:xfrm>
            <a:off x="203919" y="1072056"/>
            <a:ext cx="2603307" cy="1325563"/>
          </a:xfrm>
          <a:prstGeom prst="rect">
            <a:avLst/>
          </a:prstGeom>
        </p:spPr>
        <p:txBody>
          <a:bodyPr/>
          <a:lstStyle/>
          <a:p>
            <a:pPr rtl="0" eaLnBrk="1" latinLnBrk="0" hangingPunct="1"/>
            <a:r>
              <a:rPr lang="en-US" sz="3600" kern="1200" dirty="0">
                <a:solidFill>
                  <a:srgbClr val="FFFFFF"/>
                </a:solidFill>
                <a:effectLst/>
                <a:latin typeface="Arial" panose="020B0604020202020204" pitchFamily="34" charset="0"/>
                <a:ea typeface="Roboto Slab" pitchFamily="2" charset="0"/>
                <a:cs typeface="Arial" panose="020B0604020202020204" pitchFamily="34" charset="0"/>
              </a:rPr>
              <a:t>The Function of the SSLO: </a:t>
            </a:r>
            <a:r>
              <a:rPr lang="en-US" sz="2800" kern="1200" dirty="0">
                <a:solidFill>
                  <a:srgbClr val="FFFFFF"/>
                </a:solidFill>
                <a:effectLst/>
                <a:latin typeface="Arial" panose="020B0604020202020204" pitchFamily="34" charset="0"/>
                <a:ea typeface="Roboto Slab" pitchFamily="2" charset="0"/>
                <a:cs typeface="Arial" panose="020B0604020202020204" pitchFamily="34" charset="0"/>
              </a:rPr>
              <a:t>Approach #1</a:t>
            </a:r>
            <a:endParaRPr lang="en-US" dirty="0">
              <a:effectLst/>
            </a:endParaRPr>
          </a:p>
        </p:txBody>
      </p:sp>
      <p:pic>
        <p:nvPicPr>
          <p:cNvPr id="5" name="Picture 4" descr="The  I E T program goals set the stage for the skills and competencies for the three required components.&#10;The skills and competencies inform the development of the S S L O.&#10;A single set of learning objectives (made up of the integrated learning objectives) frames the integrated curricula (units, lessons, and activities). ">
            <a:extLst>
              <a:ext uri="{FF2B5EF4-FFF2-40B4-BE49-F238E27FC236}">
                <a16:creationId xmlns:a16="http://schemas.microsoft.com/office/drawing/2014/main" id="{9901C6BC-6F9E-446D-BB65-1B848AD302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6401" y="837495"/>
            <a:ext cx="7872229" cy="5090209"/>
          </a:xfrm>
          <a:prstGeom prst="rect">
            <a:avLst/>
          </a:prstGeom>
        </p:spPr>
      </p:pic>
      <p:sp>
        <p:nvSpPr>
          <p:cNvPr id="21" name="Footer Placeholder 1">
            <a:extLst>
              <a:ext uri="{FF2B5EF4-FFF2-40B4-BE49-F238E27FC236}">
                <a16:creationId xmlns:a16="http://schemas.microsoft.com/office/drawing/2014/main" id="{6C1131A0-890B-4406-AFB7-200F7A2A5E6A}"/>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19" name="Slide Number Placeholder 2">
            <a:extLst>
              <a:ext uri="{FF2B5EF4-FFF2-40B4-BE49-F238E27FC236}">
                <a16:creationId xmlns:a16="http://schemas.microsoft.com/office/drawing/2014/main" id="{955033E5-D5C4-499F-92EF-099390227ADB}"/>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14</a:t>
            </a:fld>
            <a:endParaRPr lang="en-US" sz="1050" dirty="0"/>
          </a:p>
        </p:txBody>
      </p:sp>
    </p:spTree>
    <p:extLst>
      <p:ext uri="{BB962C8B-B14F-4D97-AF65-F5344CB8AC3E}">
        <p14:creationId xmlns:p14="http://schemas.microsoft.com/office/powerpoint/2010/main" val="390140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C3C71-6FDD-4709-A986-B20CE7304801}"/>
              </a:ext>
            </a:extLst>
          </p:cNvPr>
          <p:cNvSpPr>
            <a:spLocks noGrp="1"/>
          </p:cNvSpPr>
          <p:nvPr>
            <p:ph type="title"/>
          </p:nvPr>
        </p:nvSpPr>
        <p:spPr>
          <a:xfrm>
            <a:off x="838200" y="606352"/>
            <a:ext cx="10844134" cy="1100540"/>
          </a:xfrm>
        </p:spPr>
        <p:txBody>
          <a:bodyPr/>
          <a:lstStyle/>
          <a:p>
            <a:r>
              <a:rPr lang="en-US" sz="3200" dirty="0"/>
              <a:t>Steps to Developing Standards-Based IET Curricula with a Single Set of Learning Objectives: </a:t>
            </a:r>
            <a:r>
              <a:rPr lang="en-US" sz="3200" b="1" dirty="0">
                <a:solidFill>
                  <a:srgbClr val="047C7C"/>
                </a:solidFill>
              </a:rPr>
              <a:t>Approach #1</a:t>
            </a:r>
          </a:p>
        </p:txBody>
      </p:sp>
      <p:grpSp>
        <p:nvGrpSpPr>
          <p:cNvPr id="7" name="Group 6" descr="Step one: Revisit the learner, program, and partner goals identified in the Design and Plan phase.">
            <a:extLst>
              <a:ext uri="{FF2B5EF4-FFF2-40B4-BE49-F238E27FC236}">
                <a16:creationId xmlns:a16="http://schemas.microsoft.com/office/drawing/2014/main" id="{5E421E93-5BCA-42DB-849C-572797B704E2}"/>
              </a:ext>
            </a:extLst>
          </p:cNvPr>
          <p:cNvGrpSpPr/>
          <p:nvPr/>
        </p:nvGrpSpPr>
        <p:grpSpPr>
          <a:xfrm>
            <a:off x="224177" y="1928553"/>
            <a:ext cx="1877544" cy="3990109"/>
            <a:chOff x="224177" y="1928553"/>
            <a:chExt cx="1877544" cy="3990109"/>
          </a:xfrm>
        </p:grpSpPr>
        <p:sp>
          <p:nvSpPr>
            <p:cNvPr id="2" name="Rectangle: Rounded Corners 1">
              <a:extLst>
                <a:ext uri="{FF2B5EF4-FFF2-40B4-BE49-F238E27FC236}">
                  <a16:creationId xmlns:a16="http://schemas.microsoft.com/office/drawing/2014/main" id="{68A7DA51-BE25-42E3-A716-4E36AFD8983C}"/>
                </a:ext>
              </a:extLst>
            </p:cNvPr>
            <p:cNvSpPr/>
            <p:nvPr/>
          </p:nvSpPr>
          <p:spPr>
            <a:xfrm>
              <a:off x="224178" y="1928553"/>
              <a:ext cx="1865879" cy="3990109"/>
            </a:xfrm>
            <a:prstGeom prst="roundRect">
              <a:avLst>
                <a:gd name="adj" fmla="val 9856"/>
              </a:avLst>
            </a:prstGeom>
            <a:solidFill>
              <a:schemeClr val="bg1"/>
            </a:solidFill>
            <a:ln>
              <a:solidFill>
                <a:schemeClr val="bg1">
                  <a:lumMod val="75000"/>
                </a:schemeClr>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664DDEB1-18BA-4ADE-ADA2-12E3D9AEB7AA}"/>
                </a:ext>
              </a:extLst>
            </p:cNvPr>
            <p:cNvSpPr/>
            <p:nvPr/>
          </p:nvSpPr>
          <p:spPr>
            <a:xfrm rot="5400000">
              <a:off x="159064" y="2176154"/>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32">
              <a:extLst>
                <a:ext uri="{FF2B5EF4-FFF2-40B4-BE49-F238E27FC236}">
                  <a16:creationId xmlns:a16="http://schemas.microsoft.com/office/drawing/2014/main" id="{DEE6D0E8-61DD-47DF-A751-9AB5CDEE0BC1}"/>
                </a:ext>
              </a:extLst>
            </p:cNvPr>
            <p:cNvSpPr/>
            <p:nvPr/>
          </p:nvSpPr>
          <p:spPr>
            <a:xfrm rot="16200000">
              <a:off x="1196119" y="2831087"/>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912DB9-7648-40F1-8C04-925AD7812F22}"/>
                </a:ext>
              </a:extLst>
            </p:cNvPr>
            <p:cNvSpPr txBox="1"/>
            <p:nvPr/>
          </p:nvSpPr>
          <p:spPr>
            <a:xfrm>
              <a:off x="315905"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9" name="TextBox 8">
              <a:extLst>
                <a:ext uri="{FF2B5EF4-FFF2-40B4-BE49-F238E27FC236}">
                  <a16:creationId xmlns:a16="http://schemas.microsoft.com/office/drawing/2014/main" id="{DF011BA6-6234-43D1-AF29-DAEFF06DD182}"/>
                </a:ext>
              </a:extLst>
            </p:cNvPr>
            <p:cNvSpPr txBox="1"/>
            <p:nvPr/>
          </p:nvSpPr>
          <p:spPr>
            <a:xfrm>
              <a:off x="334277"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01</a:t>
              </a:r>
            </a:p>
          </p:txBody>
        </p:sp>
        <p:sp>
          <p:nvSpPr>
            <p:cNvPr id="60" name="TextBox 59">
              <a:extLst>
                <a:ext uri="{FF2B5EF4-FFF2-40B4-BE49-F238E27FC236}">
                  <a16:creationId xmlns:a16="http://schemas.microsoft.com/office/drawing/2014/main" id="{353DCCD8-7C30-4848-A9DB-65412834F096}"/>
                </a:ext>
              </a:extLst>
            </p:cNvPr>
            <p:cNvSpPr txBox="1"/>
            <p:nvPr/>
          </p:nvSpPr>
          <p:spPr>
            <a:xfrm>
              <a:off x="312012" y="3681381"/>
              <a:ext cx="1774524" cy="1977464"/>
            </a:xfrm>
            <a:prstGeom prst="rect">
              <a:avLst/>
            </a:prstGeom>
            <a:noFill/>
          </p:spPr>
          <p:txBody>
            <a:bodyPr wrap="square" rtlCol="0">
              <a:spAutoFit/>
            </a:bodyPr>
            <a:lstStyle/>
            <a:p>
              <a:pPr>
                <a:lnSpc>
                  <a:spcPts val="2100"/>
                </a:lnSpc>
              </a:pPr>
              <a:r>
                <a:rPr lang="en-US" dirty="0">
                  <a:latin typeface="Arial" panose="020B0604020202020204" pitchFamily="34" charset="0"/>
                  <a:cs typeface="Arial" panose="020B0604020202020204" pitchFamily="34" charset="0"/>
                </a:rPr>
                <a:t>Revisit the learner, program, and partner goals identified in the Design and Plan Phase</a:t>
              </a:r>
            </a:p>
          </p:txBody>
        </p:sp>
        <p:sp>
          <p:nvSpPr>
            <p:cNvPr id="5" name="Rectangle 4">
              <a:extLst>
                <a:ext uri="{FF2B5EF4-FFF2-40B4-BE49-F238E27FC236}">
                  <a16:creationId xmlns:a16="http://schemas.microsoft.com/office/drawing/2014/main" id="{8A951E5B-3666-44CB-8C61-A2475FB768C3}"/>
                </a:ext>
              </a:extLst>
            </p:cNvPr>
            <p:cNvSpPr/>
            <p:nvPr/>
          </p:nvSpPr>
          <p:spPr>
            <a:xfrm>
              <a:off x="1420202" y="2713512"/>
              <a:ext cx="410876" cy="4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Top Corners Rounded 77">
              <a:extLst>
                <a:ext uri="{FF2B5EF4-FFF2-40B4-BE49-F238E27FC236}">
                  <a16:creationId xmlns:a16="http://schemas.microsoft.com/office/drawing/2014/main" id="{0F84BA11-C95A-4C5C-80CD-4387A13CAC33}"/>
                </a:ext>
              </a:extLst>
            </p:cNvPr>
            <p:cNvSpPr/>
            <p:nvPr/>
          </p:nvSpPr>
          <p:spPr>
            <a:xfrm rot="10800000">
              <a:off x="225551" y="5671456"/>
              <a:ext cx="1876170" cy="240251"/>
            </a:xfrm>
            <a:prstGeom prst="round2SameRect">
              <a:avLst>
                <a:gd name="adj1" fmla="val 50000"/>
                <a:gd name="adj2" fmla="val 0"/>
              </a:avLst>
            </a:prstGeom>
            <a:solidFill>
              <a:srgbClr val="047C7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descr="Step two: Identify workforce training skills and competencies.">
            <a:extLst>
              <a:ext uri="{FF2B5EF4-FFF2-40B4-BE49-F238E27FC236}">
                <a16:creationId xmlns:a16="http://schemas.microsoft.com/office/drawing/2014/main" id="{5F25B95A-4ECA-48E9-B51A-303790237BAD}"/>
              </a:ext>
            </a:extLst>
          </p:cNvPr>
          <p:cNvGrpSpPr/>
          <p:nvPr/>
        </p:nvGrpSpPr>
        <p:grpSpPr>
          <a:xfrm>
            <a:off x="2189440" y="1928553"/>
            <a:ext cx="1881613" cy="3990109"/>
            <a:chOff x="2189440" y="1928553"/>
            <a:chExt cx="1881613" cy="3990109"/>
          </a:xfrm>
        </p:grpSpPr>
        <p:sp>
          <p:nvSpPr>
            <p:cNvPr id="17" name="Rectangle: Rounded Corners 16">
              <a:extLst>
                <a:ext uri="{FF2B5EF4-FFF2-40B4-BE49-F238E27FC236}">
                  <a16:creationId xmlns:a16="http://schemas.microsoft.com/office/drawing/2014/main" id="{63DED186-077F-419C-84BA-559B3E224041}"/>
                </a:ext>
              </a:extLst>
            </p:cNvPr>
            <p:cNvSpPr/>
            <p:nvPr/>
          </p:nvSpPr>
          <p:spPr>
            <a:xfrm>
              <a:off x="2199731" y="1928553"/>
              <a:ext cx="1865879" cy="3990109"/>
            </a:xfrm>
            <a:prstGeom prst="roundRect">
              <a:avLst>
                <a:gd name="adj" fmla="val 9856"/>
              </a:avLst>
            </a:prstGeom>
            <a:solidFill>
              <a:schemeClr val="bg1"/>
            </a:solidFill>
            <a:ln>
              <a:solidFill>
                <a:schemeClr val="bg1">
                  <a:lumMod val="75000"/>
                </a:schemeClr>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F5851D99-3B48-4F6E-A0F7-5EA5FA48696D}"/>
                </a:ext>
              </a:extLst>
            </p:cNvPr>
            <p:cNvSpPr/>
            <p:nvPr/>
          </p:nvSpPr>
          <p:spPr>
            <a:xfrm rot="5400000">
              <a:off x="2124327" y="2176154"/>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TextBox 46">
              <a:extLst>
                <a:ext uri="{FF2B5EF4-FFF2-40B4-BE49-F238E27FC236}">
                  <a16:creationId xmlns:a16="http://schemas.microsoft.com/office/drawing/2014/main" id="{70217162-114B-46BC-9514-23A890A1BC4D}"/>
                </a:ext>
              </a:extLst>
            </p:cNvPr>
            <p:cNvSpPr txBox="1"/>
            <p:nvPr/>
          </p:nvSpPr>
          <p:spPr>
            <a:xfrm>
              <a:off x="2275382"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48" name="TextBox 47">
              <a:extLst>
                <a:ext uri="{FF2B5EF4-FFF2-40B4-BE49-F238E27FC236}">
                  <a16:creationId xmlns:a16="http://schemas.microsoft.com/office/drawing/2014/main" id="{C5F3CBCC-C10E-4DB2-9518-B1114CF3EB85}"/>
                </a:ext>
              </a:extLst>
            </p:cNvPr>
            <p:cNvSpPr txBox="1"/>
            <p:nvPr/>
          </p:nvSpPr>
          <p:spPr>
            <a:xfrm>
              <a:off x="2293754"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02</a:t>
              </a:r>
            </a:p>
          </p:txBody>
        </p:sp>
        <p:sp>
          <p:nvSpPr>
            <p:cNvPr id="61" name="Rectangle 60" descr="Text box 1: Identify adult education content standards &amp; basic literacy skills. Box points to text box 2.&#10;">
              <a:extLst>
                <a:ext uri="{FF2B5EF4-FFF2-40B4-BE49-F238E27FC236}">
                  <a16:creationId xmlns:a16="http://schemas.microsoft.com/office/drawing/2014/main" id="{270DF169-7628-4F68-949E-461A1B025954}"/>
                </a:ext>
              </a:extLst>
            </p:cNvPr>
            <p:cNvSpPr/>
            <p:nvPr/>
          </p:nvSpPr>
          <p:spPr>
            <a:xfrm>
              <a:off x="2274402" y="3676384"/>
              <a:ext cx="1796651" cy="1438855"/>
            </a:xfrm>
            <a:prstGeom prst="rect">
              <a:avLst/>
            </a:prstGeom>
            <a:noFill/>
          </p:spPr>
          <p:txBody>
            <a:bodyPr wrap="square" rtlCol="0">
              <a:spAutoFit/>
            </a:bodyPr>
            <a:lstStyle/>
            <a:p>
              <a:pPr>
                <a:lnSpc>
                  <a:spcPts val="2100"/>
                </a:lnSpc>
              </a:pPr>
              <a:r>
                <a:rPr lang="en-US" dirty="0">
                  <a:solidFill>
                    <a:schemeClr val="tx1"/>
                  </a:solidFill>
                  <a:latin typeface="Arial" panose="020B0604020202020204" pitchFamily="34" charset="0"/>
                  <a:cs typeface="Arial" panose="020B0604020202020204" pitchFamily="34" charset="0"/>
                </a:rPr>
                <a:t>Identify workforce training skills and competencies</a:t>
              </a:r>
            </a:p>
          </p:txBody>
        </p:sp>
        <p:sp>
          <p:nvSpPr>
            <p:cNvPr id="54" name="Isosceles Triangle 53">
              <a:extLst>
                <a:ext uri="{FF2B5EF4-FFF2-40B4-BE49-F238E27FC236}">
                  <a16:creationId xmlns:a16="http://schemas.microsoft.com/office/drawing/2014/main" id="{1FC39ED7-33FE-4ACC-80E4-AF020D307F8D}"/>
                </a:ext>
              </a:extLst>
            </p:cNvPr>
            <p:cNvSpPr/>
            <p:nvPr/>
          </p:nvSpPr>
          <p:spPr>
            <a:xfrm rot="16200000">
              <a:off x="3161382" y="2831087"/>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D3FD58D7-1EEB-4FE4-8512-5ECC7C2584FF}"/>
                </a:ext>
              </a:extLst>
            </p:cNvPr>
            <p:cNvSpPr/>
            <p:nvPr/>
          </p:nvSpPr>
          <p:spPr>
            <a:xfrm>
              <a:off x="3385465" y="2713512"/>
              <a:ext cx="410876" cy="4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5">
              <a:extLst>
                <a:ext uri="{FF2B5EF4-FFF2-40B4-BE49-F238E27FC236}">
                  <a16:creationId xmlns:a16="http://schemas.microsoft.com/office/drawing/2014/main" id="{AF705EF2-FFED-49E9-B335-17585B4AC1CE}"/>
                </a:ext>
              </a:extLst>
            </p:cNvPr>
            <p:cNvSpPr/>
            <p:nvPr/>
          </p:nvSpPr>
          <p:spPr>
            <a:xfrm rot="10800000">
              <a:off x="2194883" y="5671456"/>
              <a:ext cx="1876170" cy="240251"/>
            </a:xfrm>
            <a:prstGeom prst="round2SameRect">
              <a:avLst>
                <a:gd name="adj1" fmla="val 50000"/>
                <a:gd name="adj2" fmla="val 0"/>
              </a:avLst>
            </a:prstGeom>
            <a:solidFill>
              <a:srgbClr val="047C7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descr="Step three: Identify state adult education standards and academic literacy skills.">
            <a:extLst>
              <a:ext uri="{FF2B5EF4-FFF2-40B4-BE49-F238E27FC236}">
                <a16:creationId xmlns:a16="http://schemas.microsoft.com/office/drawing/2014/main" id="{8314EB3F-CF28-43D1-9B9B-988DB3DDFA7A}"/>
              </a:ext>
            </a:extLst>
          </p:cNvPr>
          <p:cNvGrpSpPr/>
          <p:nvPr/>
        </p:nvGrpSpPr>
        <p:grpSpPr>
          <a:xfrm>
            <a:off x="4169064" y="1928553"/>
            <a:ext cx="1876170" cy="3990109"/>
            <a:chOff x="4169064" y="1928553"/>
            <a:chExt cx="1876170" cy="3990109"/>
          </a:xfrm>
        </p:grpSpPr>
        <p:sp>
          <p:nvSpPr>
            <p:cNvPr id="18" name="Rectangle: Rounded Corners 17">
              <a:extLst>
                <a:ext uri="{FF2B5EF4-FFF2-40B4-BE49-F238E27FC236}">
                  <a16:creationId xmlns:a16="http://schemas.microsoft.com/office/drawing/2014/main" id="{F33BD3DE-3631-4AF3-8006-CB073AE68A6D}"/>
                </a:ext>
              </a:extLst>
            </p:cNvPr>
            <p:cNvSpPr/>
            <p:nvPr/>
          </p:nvSpPr>
          <p:spPr>
            <a:xfrm>
              <a:off x="4175284" y="1928553"/>
              <a:ext cx="1865879" cy="3990109"/>
            </a:xfrm>
            <a:prstGeom prst="roundRect">
              <a:avLst>
                <a:gd name="adj" fmla="val 9856"/>
              </a:avLst>
            </a:prstGeom>
            <a:solidFill>
              <a:schemeClr val="bg1"/>
            </a:solidFill>
            <a:ln>
              <a:solidFill>
                <a:schemeClr val="bg1">
                  <a:lumMod val="75000"/>
                </a:schemeClr>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a:extLst>
                <a:ext uri="{FF2B5EF4-FFF2-40B4-BE49-F238E27FC236}">
                  <a16:creationId xmlns:a16="http://schemas.microsoft.com/office/drawing/2014/main" id="{7574C135-D53A-45A5-A4A9-6A89F7CA0D43}"/>
                </a:ext>
              </a:extLst>
            </p:cNvPr>
            <p:cNvSpPr/>
            <p:nvPr/>
          </p:nvSpPr>
          <p:spPr>
            <a:xfrm rot="5400000">
              <a:off x="4106371" y="2176155"/>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TextBox 48">
              <a:extLst>
                <a:ext uri="{FF2B5EF4-FFF2-40B4-BE49-F238E27FC236}">
                  <a16:creationId xmlns:a16="http://schemas.microsoft.com/office/drawing/2014/main" id="{F63BCFC5-3806-43EF-BABB-7C80B5CF8C4C}"/>
                </a:ext>
              </a:extLst>
            </p:cNvPr>
            <p:cNvSpPr txBox="1"/>
            <p:nvPr/>
          </p:nvSpPr>
          <p:spPr>
            <a:xfrm>
              <a:off x="4248151"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0" name="TextBox 49">
              <a:extLst>
                <a:ext uri="{FF2B5EF4-FFF2-40B4-BE49-F238E27FC236}">
                  <a16:creationId xmlns:a16="http://schemas.microsoft.com/office/drawing/2014/main" id="{E0AC9CF1-72F1-49BA-A6EF-A8A47DC49F5C}"/>
                </a:ext>
              </a:extLst>
            </p:cNvPr>
            <p:cNvSpPr txBox="1"/>
            <p:nvPr/>
          </p:nvSpPr>
          <p:spPr>
            <a:xfrm>
              <a:off x="4266523"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03</a:t>
              </a:r>
            </a:p>
          </p:txBody>
        </p:sp>
        <p:sp>
          <p:nvSpPr>
            <p:cNvPr id="62" name="Rectangle 61" descr="Text box 1: Identify adult education content standards &amp; basic literacy skills. Box points to text box 2.&#10;">
              <a:extLst>
                <a:ext uri="{FF2B5EF4-FFF2-40B4-BE49-F238E27FC236}">
                  <a16:creationId xmlns:a16="http://schemas.microsoft.com/office/drawing/2014/main" id="{AC0D7CA1-B9FB-4BD8-ACFC-3CEA6E584D3D}"/>
                </a:ext>
              </a:extLst>
            </p:cNvPr>
            <p:cNvSpPr/>
            <p:nvPr/>
          </p:nvSpPr>
          <p:spPr>
            <a:xfrm>
              <a:off x="4245923" y="3676384"/>
              <a:ext cx="1741220" cy="1438855"/>
            </a:xfrm>
            <a:prstGeom prst="rect">
              <a:avLst/>
            </a:prstGeom>
            <a:noFill/>
          </p:spPr>
          <p:txBody>
            <a:bodyPr wrap="square" rtlCol="0">
              <a:spAutoFit/>
            </a:bodyPr>
            <a:lstStyle/>
            <a:p>
              <a:pPr>
                <a:lnSpc>
                  <a:spcPts val="2100"/>
                </a:lnSpc>
              </a:pPr>
              <a:r>
                <a:rPr lang="en-US" dirty="0">
                  <a:solidFill>
                    <a:schemeClr val="tx1"/>
                  </a:solidFill>
                  <a:latin typeface="Arial" panose="020B0604020202020204" pitchFamily="34" charset="0"/>
                  <a:cs typeface="Arial" panose="020B0604020202020204" pitchFamily="34" charset="0"/>
                </a:rPr>
                <a:t>Identify state adult education standards and academic literacy skills</a:t>
              </a:r>
            </a:p>
          </p:txBody>
        </p:sp>
        <p:sp>
          <p:nvSpPr>
            <p:cNvPr id="67" name="Isosceles Triangle 66">
              <a:extLst>
                <a:ext uri="{FF2B5EF4-FFF2-40B4-BE49-F238E27FC236}">
                  <a16:creationId xmlns:a16="http://schemas.microsoft.com/office/drawing/2014/main" id="{81371D8E-7673-411A-9A18-EC1909B1A289}"/>
                </a:ext>
              </a:extLst>
            </p:cNvPr>
            <p:cNvSpPr/>
            <p:nvPr/>
          </p:nvSpPr>
          <p:spPr>
            <a:xfrm rot="16200000">
              <a:off x="5143426" y="2831088"/>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C4BC9BCB-3DB1-46C4-B8FC-F8BEB2B78D13}"/>
                </a:ext>
              </a:extLst>
            </p:cNvPr>
            <p:cNvSpPr/>
            <p:nvPr/>
          </p:nvSpPr>
          <p:spPr>
            <a:xfrm>
              <a:off x="5367509" y="2713513"/>
              <a:ext cx="410876" cy="4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Top Corners Rounded 79">
              <a:extLst>
                <a:ext uri="{FF2B5EF4-FFF2-40B4-BE49-F238E27FC236}">
                  <a16:creationId xmlns:a16="http://schemas.microsoft.com/office/drawing/2014/main" id="{1B808430-42C9-4775-AA53-16F28DE6D20A}"/>
                </a:ext>
              </a:extLst>
            </p:cNvPr>
            <p:cNvSpPr/>
            <p:nvPr/>
          </p:nvSpPr>
          <p:spPr>
            <a:xfrm rot="10800000">
              <a:off x="4169064" y="5671456"/>
              <a:ext cx="1876170" cy="240251"/>
            </a:xfrm>
            <a:prstGeom prst="round2SameRect">
              <a:avLst>
                <a:gd name="adj1" fmla="val 50000"/>
                <a:gd name="adj2" fmla="val 0"/>
              </a:avLst>
            </a:prstGeom>
            <a:solidFill>
              <a:srgbClr val="047C7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descr="Step four: Identify workforce preparation skills and competencies.">
            <a:extLst>
              <a:ext uri="{FF2B5EF4-FFF2-40B4-BE49-F238E27FC236}">
                <a16:creationId xmlns:a16="http://schemas.microsoft.com/office/drawing/2014/main" id="{4CAF3E80-BEB1-46D5-ADD5-D6C233477024}"/>
              </a:ext>
            </a:extLst>
          </p:cNvPr>
          <p:cNvGrpSpPr/>
          <p:nvPr/>
        </p:nvGrpSpPr>
        <p:grpSpPr>
          <a:xfrm>
            <a:off x="6138396" y="1928553"/>
            <a:ext cx="1878320" cy="3990109"/>
            <a:chOff x="6138396" y="1928553"/>
            <a:chExt cx="1878320" cy="3990109"/>
          </a:xfrm>
        </p:grpSpPr>
        <p:sp>
          <p:nvSpPr>
            <p:cNvPr id="19" name="Rectangle: Rounded Corners 18">
              <a:extLst>
                <a:ext uri="{FF2B5EF4-FFF2-40B4-BE49-F238E27FC236}">
                  <a16:creationId xmlns:a16="http://schemas.microsoft.com/office/drawing/2014/main" id="{609455E5-C8B5-4C65-8E69-8241575F00DF}"/>
                </a:ext>
              </a:extLst>
            </p:cNvPr>
            <p:cNvSpPr/>
            <p:nvPr/>
          </p:nvSpPr>
          <p:spPr>
            <a:xfrm>
              <a:off x="6150837" y="1928553"/>
              <a:ext cx="1865879" cy="3990109"/>
            </a:xfrm>
            <a:prstGeom prst="roundRect">
              <a:avLst>
                <a:gd name="adj" fmla="val 9856"/>
              </a:avLst>
            </a:prstGeom>
            <a:solidFill>
              <a:schemeClr val="bg1"/>
            </a:solidFill>
            <a:ln>
              <a:solidFill>
                <a:schemeClr val="bg1">
                  <a:lumMod val="75000"/>
                </a:schemeClr>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745593E1-E14D-40D2-9D31-1E87AE13FC0E}"/>
                </a:ext>
              </a:extLst>
            </p:cNvPr>
            <p:cNvSpPr/>
            <p:nvPr/>
          </p:nvSpPr>
          <p:spPr>
            <a:xfrm rot="5400000">
              <a:off x="6089244" y="2176155"/>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TextBox 50">
              <a:extLst>
                <a:ext uri="{FF2B5EF4-FFF2-40B4-BE49-F238E27FC236}">
                  <a16:creationId xmlns:a16="http://schemas.microsoft.com/office/drawing/2014/main" id="{4283FB00-9190-4819-995C-7E6463B282CF}"/>
                </a:ext>
              </a:extLst>
            </p:cNvPr>
            <p:cNvSpPr txBox="1"/>
            <p:nvPr/>
          </p:nvSpPr>
          <p:spPr>
            <a:xfrm>
              <a:off x="6225115"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2" name="TextBox 51">
              <a:extLst>
                <a:ext uri="{FF2B5EF4-FFF2-40B4-BE49-F238E27FC236}">
                  <a16:creationId xmlns:a16="http://schemas.microsoft.com/office/drawing/2014/main" id="{D93E5F1E-56B9-4C91-B1FF-00784D64E1C9}"/>
                </a:ext>
              </a:extLst>
            </p:cNvPr>
            <p:cNvSpPr txBox="1"/>
            <p:nvPr/>
          </p:nvSpPr>
          <p:spPr>
            <a:xfrm>
              <a:off x="6228303"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04</a:t>
              </a:r>
            </a:p>
          </p:txBody>
        </p:sp>
        <p:sp>
          <p:nvSpPr>
            <p:cNvPr id="64" name="TextBox 63">
              <a:extLst>
                <a:ext uri="{FF2B5EF4-FFF2-40B4-BE49-F238E27FC236}">
                  <a16:creationId xmlns:a16="http://schemas.microsoft.com/office/drawing/2014/main" id="{EBA1B7CA-992B-4F04-8928-3979C55F4CEF}"/>
                </a:ext>
              </a:extLst>
            </p:cNvPr>
            <p:cNvSpPr txBox="1"/>
            <p:nvPr/>
          </p:nvSpPr>
          <p:spPr>
            <a:xfrm>
              <a:off x="6242958" y="3676384"/>
              <a:ext cx="1757430" cy="1438855"/>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a:lnSpc>
                  <a:spcPts val="2100"/>
                </a:lnSpc>
              </a:pPr>
              <a:r>
                <a:rPr lang="en-US" dirty="0">
                  <a:solidFill>
                    <a:schemeClr val="tx1"/>
                  </a:solidFill>
                  <a:latin typeface="Arial" panose="020B0604020202020204" pitchFamily="34" charset="0"/>
                  <a:cs typeface="Arial" panose="020B0604020202020204" pitchFamily="34" charset="0"/>
                </a:rPr>
                <a:t>Identify workforce preparation skills and competencies</a:t>
              </a:r>
            </a:p>
          </p:txBody>
        </p:sp>
        <p:sp>
          <p:nvSpPr>
            <p:cNvPr id="70" name="Isosceles Triangle 69">
              <a:extLst>
                <a:ext uri="{FF2B5EF4-FFF2-40B4-BE49-F238E27FC236}">
                  <a16:creationId xmlns:a16="http://schemas.microsoft.com/office/drawing/2014/main" id="{72E29212-8590-4F6D-AABA-C2D01E63E401}"/>
                </a:ext>
              </a:extLst>
            </p:cNvPr>
            <p:cNvSpPr/>
            <p:nvPr/>
          </p:nvSpPr>
          <p:spPr>
            <a:xfrm rot="16200000">
              <a:off x="7126299" y="2831089"/>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FDBA344E-6863-4C09-83C8-FC0AB8209D45}"/>
                </a:ext>
              </a:extLst>
            </p:cNvPr>
            <p:cNvSpPr/>
            <p:nvPr/>
          </p:nvSpPr>
          <p:spPr>
            <a:xfrm>
              <a:off x="7350382" y="2713514"/>
              <a:ext cx="410876" cy="4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Top Corners Rounded 78">
              <a:extLst>
                <a:ext uri="{FF2B5EF4-FFF2-40B4-BE49-F238E27FC236}">
                  <a16:creationId xmlns:a16="http://schemas.microsoft.com/office/drawing/2014/main" id="{74BB9984-3A74-4740-8C13-8837B8378425}"/>
                </a:ext>
              </a:extLst>
            </p:cNvPr>
            <p:cNvSpPr/>
            <p:nvPr/>
          </p:nvSpPr>
          <p:spPr>
            <a:xfrm rot="10800000">
              <a:off x="6138396" y="5671456"/>
              <a:ext cx="1876170" cy="240251"/>
            </a:xfrm>
            <a:prstGeom prst="round2SameRect">
              <a:avLst>
                <a:gd name="adj1" fmla="val 50000"/>
                <a:gd name="adj2" fmla="val 0"/>
              </a:avLst>
            </a:prstGeom>
            <a:solidFill>
              <a:srgbClr val="047C7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descr="Step five: Develop learning objectives for the SSLO and confirm alignment with goals.">
            <a:extLst>
              <a:ext uri="{FF2B5EF4-FFF2-40B4-BE49-F238E27FC236}">
                <a16:creationId xmlns:a16="http://schemas.microsoft.com/office/drawing/2014/main" id="{98B72C5B-9D63-40A8-8606-CC953E8805C8}"/>
              </a:ext>
            </a:extLst>
          </p:cNvPr>
          <p:cNvGrpSpPr/>
          <p:nvPr/>
        </p:nvGrpSpPr>
        <p:grpSpPr>
          <a:xfrm>
            <a:off x="8125049" y="1921598"/>
            <a:ext cx="1877510" cy="3990109"/>
            <a:chOff x="8125049" y="1928553"/>
            <a:chExt cx="1877510" cy="3990109"/>
          </a:xfrm>
        </p:grpSpPr>
        <p:sp>
          <p:nvSpPr>
            <p:cNvPr id="20" name="Rectangle: Rounded Corners 19">
              <a:extLst>
                <a:ext uri="{FF2B5EF4-FFF2-40B4-BE49-F238E27FC236}">
                  <a16:creationId xmlns:a16="http://schemas.microsoft.com/office/drawing/2014/main" id="{9C968C17-C1D6-4326-822E-9AE98DCEE9E8}"/>
                </a:ext>
              </a:extLst>
            </p:cNvPr>
            <p:cNvSpPr/>
            <p:nvPr/>
          </p:nvSpPr>
          <p:spPr>
            <a:xfrm>
              <a:off x="8126390" y="1928553"/>
              <a:ext cx="1865879" cy="3990109"/>
            </a:xfrm>
            <a:prstGeom prst="roundRect">
              <a:avLst>
                <a:gd name="adj" fmla="val 9856"/>
              </a:avLst>
            </a:prstGeom>
            <a:solidFill>
              <a:schemeClr val="bg1"/>
            </a:solidFill>
            <a:ln>
              <a:solidFill>
                <a:schemeClr val="bg1">
                  <a:lumMod val="75000"/>
                </a:schemeClr>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a:extLst>
                <a:ext uri="{FF2B5EF4-FFF2-40B4-BE49-F238E27FC236}">
                  <a16:creationId xmlns:a16="http://schemas.microsoft.com/office/drawing/2014/main" id="{41AA1979-5F74-49BE-A8B8-980859D7C6F7}"/>
                </a:ext>
              </a:extLst>
            </p:cNvPr>
            <p:cNvSpPr/>
            <p:nvPr/>
          </p:nvSpPr>
          <p:spPr>
            <a:xfrm rot="5400000">
              <a:off x="8059936" y="217615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extLst>
                <a:ext uri="{FF2B5EF4-FFF2-40B4-BE49-F238E27FC236}">
                  <a16:creationId xmlns:a16="http://schemas.microsoft.com/office/drawing/2014/main" id="{F9B61F5B-A9F1-470A-A209-33DD2A1B236B}"/>
                </a:ext>
              </a:extLst>
            </p:cNvPr>
            <p:cNvSpPr txBox="1"/>
            <p:nvPr/>
          </p:nvSpPr>
          <p:spPr>
            <a:xfrm>
              <a:off x="8200088"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7" name="TextBox 56">
              <a:extLst>
                <a:ext uri="{FF2B5EF4-FFF2-40B4-BE49-F238E27FC236}">
                  <a16:creationId xmlns:a16="http://schemas.microsoft.com/office/drawing/2014/main" id="{7DC4E99E-7109-495B-9A8B-4081129FA216}"/>
                </a:ext>
              </a:extLst>
            </p:cNvPr>
            <p:cNvSpPr txBox="1"/>
            <p:nvPr/>
          </p:nvSpPr>
          <p:spPr>
            <a:xfrm>
              <a:off x="8218460"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05</a:t>
              </a:r>
            </a:p>
          </p:txBody>
        </p:sp>
        <p:sp>
          <p:nvSpPr>
            <p:cNvPr id="63" name="Rectangle 62" descr="Text box 1: Identify adult education content standards &amp; basic literacy skills. Box points to text box 2.&#10;">
              <a:extLst>
                <a:ext uri="{FF2B5EF4-FFF2-40B4-BE49-F238E27FC236}">
                  <a16:creationId xmlns:a16="http://schemas.microsoft.com/office/drawing/2014/main" id="{9DC0D68B-88E3-4CE3-B71F-3A4B2DA20D97}"/>
                </a:ext>
              </a:extLst>
            </p:cNvPr>
            <p:cNvSpPr/>
            <p:nvPr/>
          </p:nvSpPr>
          <p:spPr>
            <a:xfrm>
              <a:off x="8224157" y="3681381"/>
              <a:ext cx="1758553" cy="1977464"/>
            </a:xfrm>
            <a:prstGeom prst="rect">
              <a:avLst/>
            </a:prstGeom>
            <a:noFill/>
          </p:spPr>
          <p:txBody>
            <a:bodyPr wrap="square" rtlCol="0">
              <a:spAutoFit/>
            </a:bodyPr>
            <a:lstStyle/>
            <a:p>
              <a:pPr>
                <a:lnSpc>
                  <a:spcPts val="2100"/>
                </a:lnSpc>
              </a:pPr>
              <a:r>
                <a:rPr lang="en-US" dirty="0">
                  <a:latin typeface="Arial" panose="020B0604020202020204" pitchFamily="34" charset="0"/>
                  <a:cs typeface="Arial" panose="020B0604020202020204" pitchFamily="34" charset="0"/>
                </a:rPr>
                <a:t>Develop learning objectives for the SSLO and confirm alignment with goals</a:t>
              </a:r>
              <a:endParaRPr lang="en-US" dirty="0">
                <a:solidFill>
                  <a:schemeClr val="tx1"/>
                </a:solidFill>
                <a:latin typeface="Arial" panose="020B0604020202020204" pitchFamily="34" charset="0"/>
                <a:cs typeface="Arial" panose="020B0604020202020204" pitchFamily="34" charset="0"/>
              </a:endParaRPr>
            </a:p>
          </p:txBody>
        </p:sp>
        <p:sp>
          <p:nvSpPr>
            <p:cNvPr id="73" name="Isosceles Triangle 72">
              <a:extLst>
                <a:ext uri="{FF2B5EF4-FFF2-40B4-BE49-F238E27FC236}">
                  <a16:creationId xmlns:a16="http://schemas.microsoft.com/office/drawing/2014/main" id="{807BE19B-D98B-48F0-A7F5-88C218FE6FBF}"/>
                </a:ext>
              </a:extLst>
            </p:cNvPr>
            <p:cNvSpPr/>
            <p:nvPr/>
          </p:nvSpPr>
          <p:spPr>
            <a:xfrm rot="16200000">
              <a:off x="9096991" y="283109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04B1C68-5AE5-4ADA-AB42-C59C4C8A3A0B}"/>
                </a:ext>
              </a:extLst>
            </p:cNvPr>
            <p:cNvSpPr/>
            <p:nvPr/>
          </p:nvSpPr>
          <p:spPr>
            <a:xfrm>
              <a:off x="9321074" y="2713515"/>
              <a:ext cx="410876" cy="4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Top Corners Rounded 81">
              <a:extLst>
                <a:ext uri="{FF2B5EF4-FFF2-40B4-BE49-F238E27FC236}">
                  <a16:creationId xmlns:a16="http://schemas.microsoft.com/office/drawing/2014/main" id="{88AB301B-3ECB-4A8E-BD6B-82B55F5C96B7}"/>
                </a:ext>
              </a:extLst>
            </p:cNvPr>
            <p:cNvSpPr/>
            <p:nvPr/>
          </p:nvSpPr>
          <p:spPr>
            <a:xfrm rot="10800000">
              <a:off x="8126389" y="5671456"/>
              <a:ext cx="1876170" cy="240251"/>
            </a:xfrm>
            <a:prstGeom prst="round2SameRect">
              <a:avLst>
                <a:gd name="adj1" fmla="val 50000"/>
                <a:gd name="adj2" fmla="val 0"/>
              </a:avLst>
            </a:prstGeom>
            <a:solidFill>
              <a:srgbClr val="047C7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descr="Step six: Build out contextualized units, lessons and activities.">
            <a:extLst>
              <a:ext uri="{FF2B5EF4-FFF2-40B4-BE49-F238E27FC236}">
                <a16:creationId xmlns:a16="http://schemas.microsoft.com/office/drawing/2014/main" id="{DF972140-E159-4709-8513-3856ED960D67}"/>
              </a:ext>
            </a:extLst>
          </p:cNvPr>
          <p:cNvGrpSpPr/>
          <p:nvPr/>
        </p:nvGrpSpPr>
        <p:grpSpPr>
          <a:xfrm>
            <a:off x="10095721" y="1921598"/>
            <a:ext cx="1876170" cy="3990109"/>
            <a:chOff x="10095721" y="1928553"/>
            <a:chExt cx="1876170" cy="3990109"/>
          </a:xfrm>
        </p:grpSpPr>
        <p:sp>
          <p:nvSpPr>
            <p:cNvPr id="21" name="Rectangle: Rounded Corners 20">
              <a:extLst>
                <a:ext uri="{FF2B5EF4-FFF2-40B4-BE49-F238E27FC236}">
                  <a16:creationId xmlns:a16="http://schemas.microsoft.com/office/drawing/2014/main" id="{39F10DAF-62B9-4C63-9504-7657BB463D8F}"/>
                </a:ext>
              </a:extLst>
            </p:cNvPr>
            <p:cNvSpPr/>
            <p:nvPr/>
          </p:nvSpPr>
          <p:spPr>
            <a:xfrm>
              <a:off x="10101943" y="1928553"/>
              <a:ext cx="1865879" cy="3990109"/>
            </a:xfrm>
            <a:prstGeom prst="roundRect">
              <a:avLst>
                <a:gd name="adj" fmla="val 9856"/>
              </a:avLst>
            </a:prstGeom>
            <a:solidFill>
              <a:schemeClr val="bg1"/>
            </a:solidFill>
            <a:ln>
              <a:solidFill>
                <a:schemeClr val="bg1">
                  <a:lumMod val="75000"/>
                </a:schemeClr>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A4CE048C-7472-4685-95CA-813EA091FCFD}"/>
                </a:ext>
              </a:extLst>
            </p:cNvPr>
            <p:cNvSpPr/>
            <p:nvPr/>
          </p:nvSpPr>
          <p:spPr>
            <a:xfrm rot="5400000">
              <a:off x="10043600" y="2176157"/>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Isosceles Triangle 75">
              <a:extLst>
                <a:ext uri="{FF2B5EF4-FFF2-40B4-BE49-F238E27FC236}">
                  <a16:creationId xmlns:a16="http://schemas.microsoft.com/office/drawing/2014/main" id="{20F858BF-2ECA-402A-88F0-CB39E8DFFFC4}"/>
                </a:ext>
              </a:extLst>
            </p:cNvPr>
            <p:cNvSpPr/>
            <p:nvPr/>
          </p:nvSpPr>
          <p:spPr>
            <a:xfrm rot="16200000">
              <a:off x="11080655" y="2831091"/>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6C6C64F-C75E-4763-B5F4-F3102EA869BD}"/>
                </a:ext>
              </a:extLst>
            </p:cNvPr>
            <p:cNvSpPr/>
            <p:nvPr/>
          </p:nvSpPr>
          <p:spPr>
            <a:xfrm>
              <a:off x="11304738" y="2713516"/>
              <a:ext cx="410876" cy="40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705B4D1-4DA0-49A4-B560-CD25851A7329}"/>
                </a:ext>
              </a:extLst>
            </p:cNvPr>
            <p:cNvSpPr txBox="1"/>
            <p:nvPr/>
          </p:nvSpPr>
          <p:spPr>
            <a:xfrm>
              <a:off x="10168089"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9" name="TextBox 58">
              <a:extLst>
                <a:ext uri="{FF2B5EF4-FFF2-40B4-BE49-F238E27FC236}">
                  <a16:creationId xmlns:a16="http://schemas.microsoft.com/office/drawing/2014/main" id="{248823CC-DE57-4C2F-8AA8-EC6B82F30340}"/>
                </a:ext>
              </a:extLst>
            </p:cNvPr>
            <p:cNvSpPr txBox="1"/>
            <p:nvPr/>
          </p:nvSpPr>
          <p:spPr>
            <a:xfrm>
              <a:off x="10186461"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06</a:t>
              </a:r>
            </a:p>
          </p:txBody>
        </p:sp>
        <p:sp>
          <p:nvSpPr>
            <p:cNvPr id="65" name="Rectangle 64" descr="Text box 1: Identify adult education content standards &amp; basic literacy skills. Box points to text box 2.&#10;">
              <a:extLst>
                <a:ext uri="{FF2B5EF4-FFF2-40B4-BE49-F238E27FC236}">
                  <a16:creationId xmlns:a16="http://schemas.microsoft.com/office/drawing/2014/main" id="{DB72531F-1E0A-461B-AD04-04FC0BAF72B9}"/>
                </a:ext>
              </a:extLst>
            </p:cNvPr>
            <p:cNvSpPr/>
            <p:nvPr/>
          </p:nvSpPr>
          <p:spPr>
            <a:xfrm>
              <a:off x="10194472" y="3676384"/>
              <a:ext cx="1773350" cy="1169551"/>
            </a:xfrm>
            <a:prstGeom prst="rect">
              <a:avLst/>
            </a:prstGeom>
            <a:noFill/>
          </p:spPr>
          <p:txBody>
            <a:bodyPr wrap="square" rtlCol="0">
              <a:spAutoFit/>
            </a:bodyPr>
            <a:lstStyle/>
            <a:p>
              <a:pPr>
                <a:lnSpc>
                  <a:spcPts val="2100"/>
                </a:lnSpc>
              </a:pPr>
              <a:r>
                <a:rPr lang="en-US" dirty="0">
                  <a:solidFill>
                    <a:schemeClr val="tx1"/>
                  </a:solidFill>
                  <a:latin typeface="Arial" panose="020B0604020202020204" pitchFamily="34" charset="0"/>
                  <a:cs typeface="Arial" panose="020B0604020202020204" pitchFamily="34" charset="0"/>
                </a:rPr>
                <a:t>Build out contextualized units, lessons</a:t>
              </a:r>
              <a:r>
                <a:rPr lang="en-US" dirty="0">
                  <a:latin typeface="Arial" panose="020B0604020202020204" pitchFamily="34" charset="0"/>
                  <a:cs typeface="Arial" panose="020B0604020202020204" pitchFamily="34" charset="0"/>
                </a:rPr>
                <a:t> and activities</a:t>
              </a:r>
              <a:endParaRPr lang="en-US" dirty="0">
                <a:solidFill>
                  <a:schemeClr val="tx1"/>
                </a:solidFill>
                <a:latin typeface="Arial" panose="020B0604020202020204" pitchFamily="34" charset="0"/>
                <a:cs typeface="Arial" panose="020B0604020202020204" pitchFamily="34" charset="0"/>
              </a:endParaRPr>
            </a:p>
          </p:txBody>
        </p:sp>
        <p:sp>
          <p:nvSpPr>
            <p:cNvPr id="81" name="Rectangle: Top Corners Rounded 80">
              <a:extLst>
                <a:ext uri="{FF2B5EF4-FFF2-40B4-BE49-F238E27FC236}">
                  <a16:creationId xmlns:a16="http://schemas.microsoft.com/office/drawing/2014/main" id="{6A4A4BA1-E4CE-4F8F-9A70-246EEC15134F}"/>
                </a:ext>
              </a:extLst>
            </p:cNvPr>
            <p:cNvSpPr/>
            <p:nvPr/>
          </p:nvSpPr>
          <p:spPr>
            <a:xfrm rot="10800000">
              <a:off x="10095721" y="5671456"/>
              <a:ext cx="1876170" cy="240251"/>
            </a:xfrm>
            <a:prstGeom prst="round2SameRect">
              <a:avLst>
                <a:gd name="adj1" fmla="val 50000"/>
                <a:gd name="adj2" fmla="val 0"/>
              </a:avLst>
            </a:prstGeom>
            <a:solidFill>
              <a:srgbClr val="047C7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Footer Placeholder 1">
            <a:extLst>
              <a:ext uri="{FF2B5EF4-FFF2-40B4-BE49-F238E27FC236}">
                <a16:creationId xmlns:a16="http://schemas.microsoft.com/office/drawing/2014/main" id="{7F51DC3E-99E0-4C9B-A954-E67EF07834FF}"/>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84" name="Slide Number Placeholder 2">
            <a:extLst>
              <a:ext uri="{FF2B5EF4-FFF2-40B4-BE49-F238E27FC236}">
                <a16:creationId xmlns:a16="http://schemas.microsoft.com/office/drawing/2014/main" id="{4ACBF269-D815-418B-AA55-670491EC2BED}"/>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15</a:t>
            </a:fld>
            <a:endParaRPr lang="en-US" sz="1050" dirty="0"/>
          </a:p>
        </p:txBody>
      </p:sp>
    </p:spTree>
    <p:extLst>
      <p:ext uri="{BB962C8B-B14F-4D97-AF65-F5344CB8AC3E}">
        <p14:creationId xmlns:p14="http://schemas.microsoft.com/office/powerpoint/2010/main" val="264925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tep one">
            <a:extLst>
              <a:ext uri="{FF2B5EF4-FFF2-40B4-BE49-F238E27FC236}">
                <a16:creationId xmlns:a16="http://schemas.microsoft.com/office/drawing/2014/main" id="{CCF07A28-1797-40CE-91E8-A8F5523BC535}"/>
              </a:ext>
            </a:extLst>
          </p:cNvPr>
          <p:cNvGrpSpPr/>
          <p:nvPr/>
        </p:nvGrpSpPr>
        <p:grpSpPr>
          <a:xfrm>
            <a:off x="0" y="-1"/>
            <a:ext cx="1559060" cy="1597558"/>
            <a:chOff x="0" y="-1"/>
            <a:chExt cx="1559060" cy="1597558"/>
          </a:xfrm>
        </p:grpSpPr>
        <p:sp>
          <p:nvSpPr>
            <p:cNvPr id="11" name="Isosceles Triangle 10">
              <a:extLst>
                <a:ext uri="{FF2B5EF4-FFF2-40B4-BE49-F238E27FC236}">
                  <a16:creationId xmlns:a16="http://schemas.microsoft.com/office/drawing/2014/main" id="{EEAA5978-585E-4918-8C29-5CCC4A7C32D0}"/>
                </a:ext>
              </a:extLst>
            </p:cNvPr>
            <p:cNvSpPr/>
            <p:nvPr/>
          </p:nvSpPr>
          <p:spPr>
            <a:xfrm rot="5400000">
              <a:off x="-65113" y="65112"/>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Isosceles Triangle 11">
              <a:extLst>
                <a:ext uri="{FF2B5EF4-FFF2-40B4-BE49-F238E27FC236}">
                  <a16:creationId xmlns:a16="http://schemas.microsoft.com/office/drawing/2014/main" id="{0F577D01-F22D-4383-8906-AFF434525D01}"/>
                </a:ext>
              </a:extLst>
            </p:cNvPr>
            <p:cNvSpPr/>
            <p:nvPr/>
          </p:nvSpPr>
          <p:spPr>
            <a:xfrm rot="16200000">
              <a:off x="971942" y="720045"/>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8FDA87-B783-436E-9316-56CFC7192649}"/>
                </a:ext>
              </a:extLst>
            </p:cNvPr>
            <p:cNvSpPr txBox="1"/>
            <p:nvPr/>
          </p:nvSpPr>
          <p:spPr>
            <a:xfrm>
              <a:off x="91728" y="428270"/>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14" name="TextBox 13">
              <a:extLst>
                <a:ext uri="{FF2B5EF4-FFF2-40B4-BE49-F238E27FC236}">
                  <a16:creationId xmlns:a16="http://schemas.microsoft.com/office/drawing/2014/main" id="{CCE1858B-4AFA-4E54-86B9-A2138975407F}"/>
                </a:ext>
              </a:extLst>
            </p:cNvPr>
            <p:cNvSpPr txBox="1"/>
            <p:nvPr/>
          </p:nvSpPr>
          <p:spPr>
            <a:xfrm>
              <a:off x="110100" y="653925"/>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01</a:t>
              </a:r>
            </a:p>
          </p:txBody>
        </p:sp>
        <p:sp>
          <p:nvSpPr>
            <p:cNvPr id="15" name="Rectangle 14">
              <a:extLst>
                <a:ext uri="{FF2B5EF4-FFF2-40B4-BE49-F238E27FC236}">
                  <a16:creationId xmlns:a16="http://schemas.microsoft.com/office/drawing/2014/main" id="{F6C39C75-CDE0-42B7-B425-18A97839F0AA}"/>
                </a:ext>
              </a:extLst>
            </p:cNvPr>
            <p:cNvSpPr/>
            <p:nvPr/>
          </p:nvSpPr>
          <p:spPr>
            <a:xfrm>
              <a:off x="1196025" y="602470"/>
              <a:ext cx="363035" cy="47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a:extLst>
              <a:ext uri="{FF2B5EF4-FFF2-40B4-BE49-F238E27FC236}">
                <a16:creationId xmlns:a16="http://schemas.microsoft.com/office/drawing/2014/main" id="{A71C3C71-6FDD-4709-A986-B20CE7304801}"/>
              </a:ext>
            </a:extLst>
          </p:cNvPr>
          <p:cNvSpPr>
            <a:spLocks noGrp="1"/>
          </p:cNvSpPr>
          <p:nvPr>
            <p:ph type="title"/>
          </p:nvPr>
        </p:nvSpPr>
        <p:spPr>
          <a:xfrm>
            <a:off x="1440672" y="497059"/>
            <a:ext cx="10163723" cy="1204557"/>
          </a:xfrm>
        </p:spPr>
        <p:txBody>
          <a:bodyPr/>
          <a:lstStyle/>
          <a:p>
            <a:r>
              <a:rPr lang="en-US" sz="3600" dirty="0"/>
              <a:t>Revisit the program-level goals identified in the Research and Assess phase</a:t>
            </a:r>
          </a:p>
        </p:txBody>
      </p:sp>
      <p:sp>
        <p:nvSpPr>
          <p:cNvPr id="9" name="TextBox 8">
            <a:extLst>
              <a:ext uri="{FF2B5EF4-FFF2-40B4-BE49-F238E27FC236}">
                <a16:creationId xmlns:a16="http://schemas.microsoft.com/office/drawing/2014/main" id="{49922790-72F0-4A5A-B3DB-D2B6AC5893CE}"/>
              </a:ext>
            </a:extLst>
          </p:cNvPr>
          <p:cNvSpPr txBox="1"/>
          <p:nvPr/>
        </p:nvSpPr>
        <p:spPr>
          <a:xfrm>
            <a:off x="892846" y="1882423"/>
            <a:ext cx="10462164" cy="2862322"/>
          </a:xfrm>
          <a:prstGeom prst="rect">
            <a:avLst/>
          </a:prstGeom>
          <a:noFill/>
        </p:spPr>
        <p:txBody>
          <a:bodyPr wrap="square" lIns="91440" tIns="45720" rIns="91440" bIns="45720" rtlCol="0" anchor="t">
            <a:spAutoFit/>
          </a:bodyPr>
          <a:lstStyle/>
          <a:p>
            <a:pPr>
              <a:spcBef>
                <a:spcPts val="600"/>
              </a:spcBef>
              <a:spcAft>
                <a:spcPts val="1200"/>
              </a:spcAft>
            </a:pPr>
            <a:r>
              <a:rPr lang="en-US" sz="2000" b="1" dirty="0">
                <a:latin typeface="Verdana"/>
                <a:ea typeface="Verdana"/>
                <a:cs typeface="Arial"/>
              </a:rPr>
              <a:t>Take another careful look at the program-level </a:t>
            </a:r>
            <a:br>
              <a:rPr lang="en-US" sz="2000" b="1" dirty="0">
                <a:latin typeface="Verdana" panose="020B0604030504040204" pitchFamily="34" charset="0"/>
                <a:ea typeface="Verdana" panose="020B0604030504040204" pitchFamily="34" charset="0"/>
                <a:cs typeface="Arial" panose="020B0604020202020204" pitchFamily="34" charset="0"/>
              </a:rPr>
            </a:br>
            <a:r>
              <a:rPr lang="en-US" sz="2000" b="1" dirty="0">
                <a:latin typeface="Verdana"/>
                <a:ea typeface="Verdana"/>
                <a:cs typeface="Arial"/>
              </a:rPr>
              <a:t>goals you identified in Phase 2.</a:t>
            </a:r>
            <a:endParaRPr lang="en-US" dirty="0">
              <a:latin typeface="Verdana"/>
              <a:ea typeface="Verdana"/>
              <a:cs typeface="Arial"/>
            </a:endParaRPr>
          </a:p>
          <a:p>
            <a:pPr>
              <a:spcBef>
                <a:spcPts val="600"/>
              </a:spcBef>
              <a:spcAft>
                <a:spcPts val="1200"/>
              </a:spcAft>
            </a:pPr>
            <a:r>
              <a:rPr lang="en-US" sz="2000" b="1" dirty="0">
                <a:latin typeface="Verdana"/>
                <a:ea typeface="Verdana"/>
                <a:cs typeface="Arial"/>
              </a:rPr>
              <a:t>Are they still valid?</a:t>
            </a:r>
          </a:p>
          <a:p>
            <a:pPr>
              <a:spcBef>
                <a:spcPts val="600"/>
              </a:spcBef>
            </a:pPr>
            <a:r>
              <a:rPr lang="en-US" sz="2000" b="1" dirty="0">
                <a:latin typeface="Verdana"/>
                <a:ea typeface="Verdana"/>
                <a:cs typeface="Arial"/>
              </a:rPr>
              <a:t>Do any need to be modified, added, or eliminated? </a:t>
            </a:r>
            <a:endParaRPr lang="en-US" sz="2000" b="1" dirty="0">
              <a:latin typeface="Verdana" panose="020B0604030504040204" pitchFamily="34" charset="0"/>
              <a:ea typeface="Verdana" panose="020B0604030504040204" pitchFamily="34" charset="0"/>
              <a:cs typeface="Arial" panose="020B0604020202020204" pitchFamily="34" charset="0"/>
            </a:endParaRPr>
          </a:p>
          <a:p>
            <a:pPr>
              <a:spcBef>
                <a:spcPts val="600"/>
              </a:spcBef>
            </a:pPr>
            <a:endParaRPr lang="en-US" sz="2000" dirty="0">
              <a:latin typeface="Verdana" panose="020B0604030504040204" pitchFamily="34" charset="0"/>
              <a:ea typeface="Verdana" panose="020B0604030504040204" pitchFamily="34" charset="0"/>
              <a:cs typeface="Arial" panose="020B0604020202020204" pitchFamily="34" charset="0"/>
            </a:endParaRPr>
          </a:p>
          <a:p>
            <a:pPr>
              <a:spcBef>
                <a:spcPts val="600"/>
              </a:spcBef>
              <a:spcAft>
                <a:spcPts val="600"/>
              </a:spcAft>
            </a:pPr>
            <a:r>
              <a:rPr lang="en-US" sz="2000" dirty="0">
                <a:latin typeface="Verdana"/>
                <a:ea typeface="Verdana"/>
                <a:cs typeface="Arial"/>
              </a:rPr>
              <a:t>These will provide a foundation for the SSLO. You will align the integrated learning objectives in your SSLO to these program-level goals.</a:t>
            </a:r>
          </a:p>
        </p:txBody>
      </p:sp>
      <p:pic>
        <p:nvPicPr>
          <p:cNvPr id="4" name="Graphic 3">
            <a:extLst>
              <a:ext uri="{FF2B5EF4-FFF2-40B4-BE49-F238E27FC236}">
                <a16:creationId xmlns:a16="http://schemas.microsoft.com/office/drawing/2014/main" id="{DC081666-2F14-45DD-9D91-F910A8A261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81850" y="931172"/>
            <a:ext cx="3067948" cy="3067948"/>
          </a:xfrm>
          <a:prstGeom prst="rect">
            <a:avLst/>
          </a:prstGeom>
        </p:spPr>
      </p:pic>
      <p:sp>
        <p:nvSpPr>
          <p:cNvPr id="6" name="Rectangle: Rounded Corners 5">
            <a:extLst>
              <a:ext uri="{FF2B5EF4-FFF2-40B4-BE49-F238E27FC236}">
                <a16:creationId xmlns:a16="http://schemas.microsoft.com/office/drawing/2014/main" id="{CB429BBC-DCB0-4C19-9A54-C850D59D5DA2}"/>
              </a:ext>
            </a:extLst>
          </p:cNvPr>
          <p:cNvSpPr/>
          <p:nvPr/>
        </p:nvSpPr>
        <p:spPr>
          <a:xfrm>
            <a:off x="1718956" y="5388826"/>
            <a:ext cx="8712423" cy="891658"/>
          </a:xfrm>
          <a:prstGeom prst="roundRect">
            <a:avLst>
              <a:gd name="adj" fmla="val 16147"/>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latin typeface="Verdana" panose="020B0604030504040204" pitchFamily="34" charset="0"/>
                <a:ea typeface="Verdana" panose="020B0604030504040204" pitchFamily="34" charset="0"/>
                <a:cs typeface="Arial" panose="020B0604020202020204" pitchFamily="34" charset="0"/>
              </a:rPr>
              <a:t>Continue to revisit your program-level goals to inform the development of your SSLO and curricula.</a:t>
            </a:r>
            <a:endParaRPr lang="en-US" sz="1600" dirty="0">
              <a:latin typeface="Verdana" panose="020B0604030504040204" pitchFamily="34" charset="0"/>
              <a:ea typeface="Verdana" panose="020B0604030504040204" pitchFamily="34" charset="0"/>
            </a:endParaRPr>
          </a:p>
        </p:txBody>
      </p:sp>
      <p:sp>
        <p:nvSpPr>
          <p:cNvPr id="16" name="Footer Placeholder 1">
            <a:extLst>
              <a:ext uri="{FF2B5EF4-FFF2-40B4-BE49-F238E27FC236}">
                <a16:creationId xmlns:a16="http://schemas.microsoft.com/office/drawing/2014/main" id="{699219C1-6BB4-439F-9935-C781DDBB3611}"/>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7" name="Slide Number Placeholder 2">
            <a:extLst>
              <a:ext uri="{FF2B5EF4-FFF2-40B4-BE49-F238E27FC236}">
                <a16:creationId xmlns:a16="http://schemas.microsoft.com/office/drawing/2014/main" id="{5B6D569B-FED2-4332-A156-88FB69267B15}"/>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16</a:t>
            </a:fld>
            <a:endParaRPr lang="en-US" sz="1050" dirty="0"/>
          </a:p>
        </p:txBody>
      </p:sp>
    </p:spTree>
    <p:extLst>
      <p:ext uri="{BB962C8B-B14F-4D97-AF65-F5344CB8AC3E}">
        <p14:creationId xmlns:p14="http://schemas.microsoft.com/office/powerpoint/2010/main" val="379070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tep two">
            <a:extLst>
              <a:ext uri="{FF2B5EF4-FFF2-40B4-BE49-F238E27FC236}">
                <a16:creationId xmlns:a16="http://schemas.microsoft.com/office/drawing/2014/main" id="{2596B279-ABD8-43BA-87EB-24C082C9DBF2}"/>
              </a:ext>
            </a:extLst>
          </p:cNvPr>
          <p:cNvGrpSpPr/>
          <p:nvPr/>
        </p:nvGrpSpPr>
        <p:grpSpPr>
          <a:xfrm>
            <a:off x="-1" y="0"/>
            <a:ext cx="1558717" cy="1597558"/>
            <a:chOff x="-1" y="0"/>
            <a:chExt cx="1558717" cy="1597558"/>
          </a:xfrm>
        </p:grpSpPr>
        <p:sp>
          <p:nvSpPr>
            <p:cNvPr id="10" name="Isosceles Triangle 9">
              <a:extLst>
                <a:ext uri="{FF2B5EF4-FFF2-40B4-BE49-F238E27FC236}">
                  <a16:creationId xmlns:a16="http://schemas.microsoft.com/office/drawing/2014/main" id="{C57822C2-9E38-4B2D-8CDA-CF45C3D9B029}"/>
                </a:ext>
              </a:extLst>
            </p:cNvPr>
            <p:cNvSpPr/>
            <p:nvPr/>
          </p:nvSpPr>
          <p:spPr>
            <a:xfrm rot="5400000">
              <a:off x="-65114" y="65113"/>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Box 10">
              <a:extLst>
                <a:ext uri="{FF2B5EF4-FFF2-40B4-BE49-F238E27FC236}">
                  <a16:creationId xmlns:a16="http://schemas.microsoft.com/office/drawing/2014/main" id="{19B2360A-9A7C-4FCF-B395-EE1B9D3EB521}"/>
                </a:ext>
              </a:extLst>
            </p:cNvPr>
            <p:cNvSpPr txBox="1"/>
            <p:nvPr/>
          </p:nvSpPr>
          <p:spPr>
            <a:xfrm>
              <a:off x="91384" y="428271"/>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12" name="TextBox 11">
              <a:extLst>
                <a:ext uri="{FF2B5EF4-FFF2-40B4-BE49-F238E27FC236}">
                  <a16:creationId xmlns:a16="http://schemas.microsoft.com/office/drawing/2014/main" id="{2340C945-5ACA-4741-90B9-3C00914C5CAA}"/>
                </a:ext>
              </a:extLst>
            </p:cNvPr>
            <p:cNvSpPr txBox="1"/>
            <p:nvPr/>
          </p:nvSpPr>
          <p:spPr>
            <a:xfrm>
              <a:off x="109756" y="653926"/>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02</a:t>
              </a:r>
            </a:p>
          </p:txBody>
        </p:sp>
        <p:sp>
          <p:nvSpPr>
            <p:cNvPr id="13" name="Isosceles Triangle 12">
              <a:extLst>
                <a:ext uri="{FF2B5EF4-FFF2-40B4-BE49-F238E27FC236}">
                  <a16:creationId xmlns:a16="http://schemas.microsoft.com/office/drawing/2014/main" id="{B0F7ADD7-FA40-476D-94A5-203DE926959A}"/>
                </a:ext>
              </a:extLst>
            </p:cNvPr>
            <p:cNvSpPr/>
            <p:nvPr/>
          </p:nvSpPr>
          <p:spPr>
            <a:xfrm rot="16200000">
              <a:off x="971941" y="720046"/>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934C3B7-BF55-422C-B60F-0AE8DE262D4F}"/>
                </a:ext>
              </a:extLst>
            </p:cNvPr>
            <p:cNvSpPr/>
            <p:nvPr/>
          </p:nvSpPr>
          <p:spPr>
            <a:xfrm>
              <a:off x="1198563" y="596340"/>
              <a:ext cx="360153" cy="444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2">
            <a:extLst>
              <a:ext uri="{FF2B5EF4-FFF2-40B4-BE49-F238E27FC236}">
                <a16:creationId xmlns:a16="http://schemas.microsoft.com/office/drawing/2014/main" id="{E8149B0F-1B1A-4B34-ADBB-BA50979F4E53}"/>
              </a:ext>
            </a:extLst>
          </p:cNvPr>
          <p:cNvSpPr>
            <a:spLocks noGrp="1"/>
          </p:cNvSpPr>
          <p:nvPr>
            <p:ph type="title"/>
          </p:nvPr>
        </p:nvSpPr>
        <p:spPr>
          <a:xfrm>
            <a:off x="1440671" y="497059"/>
            <a:ext cx="10577157" cy="1204557"/>
          </a:xfrm>
        </p:spPr>
        <p:txBody>
          <a:bodyPr/>
          <a:lstStyle/>
          <a:p>
            <a:r>
              <a:rPr lang="en-US" sz="3600" dirty="0"/>
              <a:t>Identify workforce training skills and competencies. </a:t>
            </a:r>
          </a:p>
        </p:txBody>
      </p:sp>
      <p:sp>
        <p:nvSpPr>
          <p:cNvPr id="9" name="TextBox 8">
            <a:extLst>
              <a:ext uri="{FF2B5EF4-FFF2-40B4-BE49-F238E27FC236}">
                <a16:creationId xmlns:a16="http://schemas.microsoft.com/office/drawing/2014/main" id="{49922790-72F0-4A5A-B3DB-D2B6AC5893CE}"/>
              </a:ext>
            </a:extLst>
          </p:cNvPr>
          <p:cNvSpPr txBox="1"/>
          <p:nvPr/>
        </p:nvSpPr>
        <p:spPr>
          <a:xfrm>
            <a:off x="1440671" y="1859155"/>
            <a:ext cx="10141087" cy="707886"/>
          </a:xfrm>
          <a:prstGeom prst="rect">
            <a:avLst/>
          </a:prstGeom>
          <a:noFill/>
        </p:spPr>
        <p:txBody>
          <a:bodyPr wrap="square" rtlCol="0">
            <a:spAutoFit/>
          </a:bodyPr>
          <a:lstStyle/>
          <a:p>
            <a:pPr>
              <a:spcBef>
                <a:spcPts val="600"/>
              </a:spcBef>
              <a:spcAft>
                <a:spcPts val="600"/>
              </a:spcAft>
            </a:pPr>
            <a:r>
              <a:rPr lang="en-US" sz="2000" dirty="0">
                <a:latin typeface="Verdana" panose="020B0604030504040204" pitchFamily="34" charset="0"/>
                <a:ea typeface="Verdana" panose="020B0604030504040204" pitchFamily="34" charset="0"/>
                <a:cs typeface="Arial" panose="020B0604020202020204" pitchFamily="34" charset="0"/>
              </a:rPr>
              <a:t>Work with the occupational training partner to identify the workforce training skills and competencies needed to accomplish the program-level goals.</a:t>
            </a:r>
          </a:p>
        </p:txBody>
      </p:sp>
      <p:sp>
        <p:nvSpPr>
          <p:cNvPr id="2" name="TextBox 1">
            <a:extLst>
              <a:ext uri="{FF2B5EF4-FFF2-40B4-BE49-F238E27FC236}">
                <a16:creationId xmlns:a16="http://schemas.microsoft.com/office/drawing/2014/main" id="{8B74242A-D5F7-4C71-A431-8EA903B09AB1}"/>
              </a:ext>
            </a:extLst>
          </p:cNvPr>
          <p:cNvSpPr txBox="1"/>
          <p:nvPr/>
        </p:nvSpPr>
        <p:spPr>
          <a:xfrm>
            <a:off x="1440672" y="3083983"/>
            <a:ext cx="455028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200"/>
              </a:spcBef>
            </a:pPr>
            <a:r>
              <a:rPr lang="en-US" b="1" dirty="0">
                <a:solidFill>
                  <a:srgbClr val="047C7C"/>
                </a:solidFill>
                <a:latin typeface="Verdana" panose="020B0604030504040204" pitchFamily="34" charset="0"/>
                <a:ea typeface="Verdana" panose="020B0604030504040204" pitchFamily="34" charset="0"/>
                <a:cs typeface="Arial" panose="020B0604020202020204" pitchFamily="34" charset="0"/>
              </a:rPr>
              <a:t>EXAMPLES:</a:t>
            </a:r>
          </a:p>
          <a:p>
            <a:pPr>
              <a:spcBef>
                <a:spcPts val="1200"/>
              </a:spcBef>
            </a:pPr>
            <a:r>
              <a:rPr lang="en-US" sz="2800" b="1" dirty="0">
                <a:ea typeface="+mn-lt"/>
                <a:cs typeface="+mn-lt"/>
              </a:rPr>
              <a:t>Students will be able to:</a:t>
            </a:r>
            <a:r>
              <a:rPr lang="en-US" sz="2800" dirty="0">
                <a:ea typeface="+mn-lt"/>
                <a:cs typeface="+mn-lt"/>
              </a:rPr>
              <a:t> </a:t>
            </a:r>
            <a:endParaRPr lang="en-US" sz="2800" dirty="0">
              <a:cs typeface="Calibri"/>
            </a:endParaRPr>
          </a:p>
          <a:p>
            <a:pPr marL="631825" lvl="0" indent="-349250" algn="l" defTabSz="914400" rtl="0" eaLnBrk="1" latinLnBrk="0" hangingPunct="1">
              <a:lnSpc>
                <a:spcPct val="150000"/>
              </a:lnSpc>
              <a:buFont typeface="+mj-lt"/>
              <a:buAutoNum type="arabicParenR"/>
            </a:pPr>
            <a:r>
              <a:rPr lang="en-US" sz="2800" b="0" i="0" u="none" strike="noStrike" kern="1200" dirty="0">
                <a:solidFill>
                  <a:schemeClr val="tx1"/>
                </a:solidFill>
                <a:effectLst/>
                <a:latin typeface="+mn-lt"/>
                <a:ea typeface="+mn-ea"/>
                <a:cs typeface="+mn-cs"/>
              </a:rPr>
              <a:t>Read a 6” scale</a:t>
            </a:r>
          </a:p>
          <a:p>
            <a:pPr marL="631825" lvl="0" indent="-349250" algn="l" defTabSz="914400" rtl="0" eaLnBrk="1" latinLnBrk="0" hangingPunct="1">
              <a:lnSpc>
                <a:spcPct val="150000"/>
              </a:lnSpc>
              <a:buFont typeface="+mj-lt"/>
              <a:buAutoNum type="arabicParenR"/>
            </a:pPr>
            <a:r>
              <a:rPr lang="en-US" sz="2800" b="0" i="0" u="none" strike="noStrike" kern="1200" dirty="0">
                <a:solidFill>
                  <a:schemeClr val="tx1"/>
                </a:solidFill>
                <a:effectLst/>
                <a:latin typeface="+mn-lt"/>
                <a:ea typeface="+mn-ea"/>
                <a:cs typeface="+mn-cs"/>
              </a:rPr>
              <a:t>Read a micrometer</a:t>
            </a:r>
          </a:p>
          <a:p>
            <a:pPr marL="631825" lvl="0" indent="-349250" algn="l" defTabSz="914400" rtl="0" eaLnBrk="1" latinLnBrk="0" hangingPunct="1">
              <a:lnSpc>
                <a:spcPct val="150000"/>
              </a:lnSpc>
              <a:buFont typeface="+mj-lt"/>
              <a:buAutoNum type="arabicParenR"/>
            </a:pPr>
            <a:r>
              <a:rPr lang="en-US" sz="2800" b="0" i="0" u="none" strike="noStrike" kern="1200" dirty="0">
                <a:solidFill>
                  <a:schemeClr val="tx1"/>
                </a:solidFill>
                <a:effectLst/>
                <a:latin typeface="+mn-lt"/>
                <a:ea typeface="+mn-ea"/>
                <a:cs typeface="+mn-cs"/>
              </a:rPr>
              <a:t>Read a simple blueprint</a:t>
            </a:r>
            <a:endParaRPr lang="en-US" sz="2800" dirty="0">
              <a:cs typeface="Calibri"/>
            </a:endParaRPr>
          </a:p>
          <a:p>
            <a:endParaRPr lang="en-US" dirty="0">
              <a:cs typeface="Calibri"/>
            </a:endParaRPr>
          </a:p>
        </p:txBody>
      </p:sp>
      <p:pic>
        <p:nvPicPr>
          <p:cNvPr id="4" name="Graphic 3">
            <a:extLst>
              <a:ext uri="{FF2B5EF4-FFF2-40B4-BE49-F238E27FC236}">
                <a16:creationId xmlns:a16="http://schemas.microsoft.com/office/drawing/2014/main" id="{31E10E98-F64C-4208-809C-0697561215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56715" y="2595098"/>
            <a:ext cx="3765843" cy="3765843"/>
          </a:xfrm>
          <a:prstGeom prst="rect">
            <a:avLst/>
          </a:prstGeom>
        </p:spPr>
      </p:pic>
      <p:sp>
        <p:nvSpPr>
          <p:cNvPr id="15" name="Footer Placeholder 1">
            <a:extLst>
              <a:ext uri="{FF2B5EF4-FFF2-40B4-BE49-F238E27FC236}">
                <a16:creationId xmlns:a16="http://schemas.microsoft.com/office/drawing/2014/main" id="{B5FFF295-2454-4D21-AF1F-3C2AE66C6E08}"/>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6" name="Slide Number Placeholder 2">
            <a:extLst>
              <a:ext uri="{FF2B5EF4-FFF2-40B4-BE49-F238E27FC236}">
                <a16:creationId xmlns:a16="http://schemas.microsoft.com/office/drawing/2014/main" id="{149DB7BC-E02C-44C2-839B-D14264CCD44E}"/>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17</a:t>
            </a:fld>
            <a:endParaRPr lang="en-US" sz="1050" dirty="0"/>
          </a:p>
        </p:txBody>
      </p:sp>
    </p:spTree>
    <p:extLst>
      <p:ext uri="{BB962C8B-B14F-4D97-AF65-F5344CB8AC3E}">
        <p14:creationId xmlns:p14="http://schemas.microsoft.com/office/powerpoint/2010/main" val="424976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tep three">
            <a:extLst>
              <a:ext uri="{FF2B5EF4-FFF2-40B4-BE49-F238E27FC236}">
                <a16:creationId xmlns:a16="http://schemas.microsoft.com/office/drawing/2014/main" id="{A3E33CA9-E902-41A7-BC35-FFF7D05B8BD5}"/>
              </a:ext>
            </a:extLst>
          </p:cNvPr>
          <p:cNvGrpSpPr/>
          <p:nvPr/>
        </p:nvGrpSpPr>
        <p:grpSpPr>
          <a:xfrm>
            <a:off x="-1" y="-1"/>
            <a:ext cx="1560328" cy="1597558"/>
            <a:chOff x="-1" y="-1"/>
            <a:chExt cx="1560328" cy="1597558"/>
          </a:xfrm>
        </p:grpSpPr>
        <p:sp>
          <p:nvSpPr>
            <p:cNvPr id="7" name="Isosceles Triangle 6">
              <a:extLst>
                <a:ext uri="{FF2B5EF4-FFF2-40B4-BE49-F238E27FC236}">
                  <a16:creationId xmlns:a16="http://schemas.microsoft.com/office/drawing/2014/main" id="{9207805E-B0CE-44AF-A4B7-D631C64CD8FB}"/>
                </a:ext>
              </a:extLst>
            </p:cNvPr>
            <p:cNvSpPr/>
            <p:nvPr/>
          </p:nvSpPr>
          <p:spPr>
            <a:xfrm rot="5400000">
              <a:off x="-65114" y="65112"/>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A8D43445-36A7-41F3-9FA3-749A6052581F}"/>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10" name="TextBox 9">
              <a:extLst>
                <a:ext uri="{FF2B5EF4-FFF2-40B4-BE49-F238E27FC236}">
                  <a16:creationId xmlns:a16="http://schemas.microsoft.com/office/drawing/2014/main" id="{B69B3F71-40AD-4979-892F-79F2D167639D}"/>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03</a:t>
              </a:r>
            </a:p>
          </p:txBody>
        </p:sp>
        <p:sp>
          <p:nvSpPr>
            <p:cNvPr id="11" name="Isosceles Triangle 10">
              <a:extLst>
                <a:ext uri="{FF2B5EF4-FFF2-40B4-BE49-F238E27FC236}">
                  <a16:creationId xmlns:a16="http://schemas.microsoft.com/office/drawing/2014/main" id="{51E92422-E5E3-4021-99BC-067EC109AA1F}"/>
                </a:ext>
              </a:extLst>
            </p:cNvPr>
            <p:cNvSpPr/>
            <p:nvPr/>
          </p:nvSpPr>
          <p:spPr>
            <a:xfrm rot="16200000">
              <a:off x="971941" y="720045"/>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35E4EA-8EE0-4B6A-93D2-8D6A556E566F}"/>
                </a:ext>
              </a:extLst>
            </p:cNvPr>
            <p:cNvSpPr/>
            <p:nvPr/>
          </p:nvSpPr>
          <p:spPr>
            <a:xfrm>
              <a:off x="1196024" y="602470"/>
              <a:ext cx="364303" cy="470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2">
            <a:extLst>
              <a:ext uri="{FF2B5EF4-FFF2-40B4-BE49-F238E27FC236}">
                <a16:creationId xmlns:a16="http://schemas.microsoft.com/office/drawing/2014/main" id="{F3C22EF9-C201-4EC7-8FE7-D5BF9BE8DC41}"/>
              </a:ext>
            </a:extLst>
          </p:cNvPr>
          <p:cNvSpPr>
            <a:spLocks noGrp="1"/>
          </p:cNvSpPr>
          <p:nvPr>
            <p:ph type="title"/>
          </p:nvPr>
        </p:nvSpPr>
        <p:spPr>
          <a:xfrm>
            <a:off x="1440672" y="497059"/>
            <a:ext cx="11071478" cy="1204557"/>
          </a:xfrm>
        </p:spPr>
        <p:txBody>
          <a:bodyPr/>
          <a:lstStyle/>
          <a:p>
            <a:r>
              <a:rPr lang="en-US" sz="3600" spc="-50" dirty="0"/>
              <a:t>Identify adult education standards and align adult education literacy skills and competencies </a:t>
            </a:r>
          </a:p>
        </p:txBody>
      </p:sp>
      <p:sp>
        <p:nvSpPr>
          <p:cNvPr id="9" name="TextBox 8">
            <a:extLst>
              <a:ext uri="{FF2B5EF4-FFF2-40B4-BE49-F238E27FC236}">
                <a16:creationId xmlns:a16="http://schemas.microsoft.com/office/drawing/2014/main" id="{49922790-72F0-4A5A-B3DB-D2B6AC5893CE}"/>
              </a:ext>
            </a:extLst>
          </p:cNvPr>
          <p:cNvSpPr txBox="1"/>
          <p:nvPr/>
        </p:nvSpPr>
        <p:spPr>
          <a:xfrm>
            <a:off x="1560327" y="1886270"/>
            <a:ext cx="9826129" cy="3754874"/>
          </a:xfrm>
          <a:prstGeom prst="rect">
            <a:avLst/>
          </a:prstGeom>
          <a:noFill/>
        </p:spPr>
        <p:txBody>
          <a:bodyPr wrap="square" lIns="91440" tIns="45720" rIns="91440" bIns="45720" rtlCol="0" anchor="t">
            <a:spAutoFit/>
          </a:bodyPr>
          <a:lstStyle/>
          <a:p>
            <a:pPr marL="342900" indent="-342900">
              <a:spcBef>
                <a:spcPts val="600"/>
              </a:spcBef>
              <a:spcAft>
                <a:spcPts val="600"/>
              </a:spcAft>
              <a:buClr>
                <a:srgbClr val="047C7C"/>
              </a:buClr>
              <a:buFont typeface="Wingdings" panose="05000000000000000000" pitchFamily="2" charset="2"/>
              <a:buChar char="§"/>
            </a:pPr>
            <a:r>
              <a:rPr lang="en-US" sz="2200" dirty="0">
                <a:latin typeface="Verdana"/>
                <a:ea typeface="Verdana"/>
                <a:cs typeface="Arial"/>
              </a:rPr>
              <a:t>Analyze the occupational training curricular materials to identify the embedded adult education content standards that:</a:t>
            </a:r>
          </a:p>
          <a:p>
            <a:pPr marL="914400" indent="-396875">
              <a:lnSpc>
                <a:spcPct val="100000"/>
              </a:lnSpc>
              <a:spcBef>
                <a:spcPts val="600"/>
              </a:spcBef>
              <a:spcAft>
                <a:spcPts val="600"/>
              </a:spcAft>
              <a:buClr>
                <a:srgbClr val="047C7C"/>
              </a:buClr>
              <a:buFont typeface="Verdana" panose="020B0604030504040204" pitchFamily="34" charset="0"/>
              <a:buChar char="−"/>
            </a:pPr>
            <a:r>
              <a:rPr lang="en-US" sz="2200" dirty="0">
                <a:latin typeface="Verdana"/>
                <a:ea typeface="Verdana"/>
                <a:cs typeface="Arial"/>
              </a:rPr>
              <a:t>Support mastery of the training content.</a:t>
            </a:r>
          </a:p>
          <a:p>
            <a:pPr marL="914400" indent="-396875">
              <a:spcBef>
                <a:spcPts val="600"/>
              </a:spcBef>
              <a:spcAft>
                <a:spcPts val="600"/>
              </a:spcAft>
              <a:buClr>
                <a:srgbClr val="047C7C"/>
              </a:buClr>
              <a:buFont typeface="Verdana" panose="020B0604030504040204" pitchFamily="34" charset="0"/>
              <a:buChar char="−"/>
            </a:pPr>
            <a:r>
              <a:rPr lang="en-US" sz="2200" dirty="0">
                <a:latin typeface="Verdana"/>
                <a:ea typeface="Verdana"/>
                <a:cs typeface="Arial"/>
              </a:rPr>
              <a:t>Are transferable and apply in a variety of settings.</a:t>
            </a:r>
          </a:p>
          <a:p>
            <a:pPr marL="342900" indent="-342900">
              <a:spcBef>
                <a:spcPts val="1800"/>
              </a:spcBef>
              <a:spcAft>
                <a:spcPts val="600"/>
              </a:spcAft>
              <a:buClr>
                <a:srgbClr val="047C7C"/>
              </a:buClr>
              <a:buFont typeface="Wingdings" panose="05000000000000000000" pitchFamily="2" charset="2"/>
              <a:buChar char="§"/>
            </a:pPr>
            <a:r>
              <a:rPr lang="en-US" sz="2200" dirty="0">
                <a:latin typeface="Verdana"/>
                <a:ea typeface="Verdana"/>
                <a:cs typeface="Arial"/>
              </a:rPr>
              <a:t>Align the standards to adult education literacy skills that:</a:t>
            </a:r>
          </a:p>
          <a:p>
            <a:pPr marL="914400" indent="-396875">
              <a:spcBef>
                <a:spcPts val="600"/>
              </a:spcBef>
              <a:spcAft>
                <a:spcPts val="600"/>
              </a:spcAft>
              <a:buClr>
                <a:srgbClr val="047C7C"/>
              </a:buClr>
              <a:buFont typeface="Verdana" panose="020B0604030504040204" pitchFamily="34" charset="0"/>
              <a:buChar char="−"/>
            </a:pPr>
            <a:r>
              <a:rPr lang="en-US" sz="2200" dirty="0">
                <a:latin typeface="Verdana"/>
                <a:ea typeface="Verdana"/>
                <a:cs typeface="Arial"/>
              </a:rPr>
              <a:t>Build literacy skills for course completion.</a:t>
            </a:r>
          </a:p>
          <a:p>
            <a:pPr marL="914400" indent="-396875">
              <a:spcBef>
                <a:spcPts val="600"/>
              </a:spcBef>
              <a:spcAft>
                <a:spcPts val="600"/>
              </a:spcAft>
              <a:buClr>
                <a:srgbClr val="047C7C"/>
              </a:buClr>
              <a:buFont typeface="Verdana" panose="020B0604030504040204" pitchFamily="34" charset="0"/>
              <a:buChar char="−"/>
            </a:pPr>
            <a:r>
              <a:rPr lang="en-US" sz="2200" dirty="0">
                <a:latin typeface="Verdana"/>
                <a:ea typeface="Verdana"/>
                <a:cs typeface="Arial"/>
              </a:rPr>
              <a:t>Support transitions to employment and ongoing educational opportunities.</a:t>
            </a:r>
          </a:p>
        </p:txBody>
      </p:sp>
      <p:sp>
        <p:nvSpPr>
          <p:cNvPr id="13" name="Footer Placeholder 1">
            <a:extLst>
              <a:ext uri="{FF2B5EF4-FFF2-40B4-BE49-F238E27FC236}">
                <a16:creationId xmlns:a16="http://schemas.microsoft.com/office/drawing/2014/main" id="{B8B08D3A-08E2-411A-9FED-06C421982A66}"/>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4" name="Slide Number Placeholder 2">
            <a:extLst>
              <a:ext uri="{FF2B5EF4-FFF2-40B4-BE49-F238E27FC236}">
                <a16:creationId xmlns:a16="http://schemas.microsoft.com/office/drawing/2014/main" id="{5CF4D38B-2A7E-4E31-A6F1-23C4B87653D2}"/>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18</a:t>
            </a:fld>
            <a:endParaRPr lang="en-US" sz="1050" dirty="0"/>
          </a:p>
        </p:txBody>
      </p:sp>
    </p:spTree>
    <p:extLst>
      <p:ext uri="{BB962C8B-B14F-4D97-AF65-F5344CB8AC3E}">
        <p14:creationId xmlns:p14="http://schemas.microsoft.com/office/powerpoint/2010/main" val="230442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tep four">
            <a:extLst>
              <a:ext uri="{FF2B5EF4-FFF2-40B4-BE49-F238E27FC236}">
                <a16:creationId xmlns:a16="http://schemas.microsoft.com/office/drawing/2014/main" id="{8693BCF5-2494-4E77-B8ED-726887EF54F2}"/>
              </a:ext>
            </a:extLst>
          </p:cNvPr>
          <p:cNvGrpSpPr/>
          <p:nvPr/>
        </p:nvGrpSpPr>
        <p:grpSpPr>
          <a:xfrm>
            <a:off x="-1" y="-3087"/>
            <a:ext cx="1560328" cy="1597558"/>
            <a:chOff x="-1" y="-3087"/>
            <a:chExt cx="1560328" cy="1597558"/>
          </a:xfrm>
        </p:grpSpPr>
        <p:sp>
          <p:nvSpPr>
            <p:cNvPr id="6" name="Isosceles Triangle 5">
              <a:extLst>
                <a:ext uri="{FF2B5EF4-FFF2-40B4-BE49-F238E27FC236}">
                  <a16:creationId xmlns:a16="http://schemas.microsoft.com/office/drawing/2014/main" id="{218A4A07-D79F-41C4-B77E-7AE3B1744BF1}"/>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Isosceles Triangle 9">
              <a:extLst>
                <a:ext uri="{FF2B5EF4-FFF2-40B4-BE49-F238E27FC236}">
                  <a16:creationId xmlns:a16="http://schemas.microsoft.com/office/drawing/2014/main" id="{98E776F3-DB1C-48E4-BB03-251F89561015}"/>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3ED7B00-5858-49AE-9A5D-E69FD2E8CAFA}"/>
                </a:ext>
              </a:extLst>
            </p:cNvPr>
            <p:cNvSpPr/>
            <p:nvPr/>
          </p:nvSpPr>
          <p:spPr>
            <a:xfrm>
              <a:off x="1196024" y="599384"/>
              <a:ext cx="364303" cy="47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C93C528-EF09-4595-9E37-692A532C0B5B}"/>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13" name="TextBox 12">
              <a:extLst>
                <a:ext uri="{FF2B5EF4-FFF2-40B4-BE49-F238E27FC236}">
                  <a16:creationId xmlns:a16="http://schemas.microsoft.com/office/drawing/2014/main" id="{7F9C629D-D7F1-4192-BE52-E0817C091583}"/>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04</a:t>
              </a:r>
            </a:p>
          </p:txBody>
        </p:sp>
      </p:grpSp>
      <p:sp>
        <p:nvSpPr>
          <p:cNvPr id="18" name="Title 2">
            <a:extLst>
              <a:ext uri="{FF2B5EF4-FFF2-40B4-BE49-F238E27FC236}">
                <a16:creationId xmlns:a16="http://schemas.microsoft.com/office/drawing/2014/main" id="{2332DB01-D380-434A-B593-6F7A1DBC752B}"/>
              </a:ext>
            </a:extLst>
          </p:cNvPr>
          <p:cNvSpPr>
            <a:spLocks noGrp="1"/>
          </p:cNvSpPr>
          <p:nvPr>
            <p:ph type="title"/>
          </p:nvPr>
        </p:nvSpPr>
        <p:spPr>
          <a:xfrm>
            <a:off x="1440672" y="497059"/>
            <a:ext cx="10163723" cy="1204557"/>
          </a:xfrm>
        </p:spPr>
        <p:txBody>
          <a:bodyPr/>
          <a:lstStyle/>
          <a:p>
            <a:r>
              <a:rPr lang="en-US" sz="3600" dirty="0"/>
              <a:t>Identify workforce preparation skills and competencies </a:t>
            </a:r>
          </a:p>
        </p:txBody>
      </p:sp>
      <p:sp>
        <p:nvSpPr>
          <p:cNvPr id="19" name="TextBox 18">
            <a:extLst>
              <a:ext uri="{FF2B5EF4-FFF2-40B4-BE49-F238E27FC236}">
                <a16:creationId xmlns:a16="http://schemas.microsoft.com/office/drawing/2014/main" id="{D12F418D-0B12-47CA-B73D-AAFD98BC9F1D}"/>
              </a:ext>
            </a:extLst>
          </p:cNvPr>
          <p:cNvSpPr txBox="1"/>
          <p:nvPr/>
        </p:nvSpPr>
        <p:spPr>
          <a:xfrm>
            <a:off x="1463910" y="1927043"/>
            <a:ext cx="9448801" cy="1200329"/>
          </a:xfrm>
          <a:prstGeom prst="rect">
            <a:avLst/>
          </a:prstGeom>
          <a:noFill/>
        </p:spPr>
        <p:txBody>
          <a:bodyPr wrap="square" rtlCol="0">
            <a:spAutoFit/>
          </a:bodyPr>
          <a:lstStyle/>
          <a:p>
            <a:pPr>
              <a:spcBef>
                <a:spcPts val="600"/>
              </a:spcBef>
              <a:spcAft>
                <a:spcPts val="600"/>
              </a:spcAft>
            </a:pPr>
            <a:r>
              <a:rPr lang="en-US" sz="2400" dirty="0">
                <a:latin typeface="Verdana" panose="020B0604030504040204" pitchFamily="34" charset="0"/>
                <a:ea typeface="Verdana" panose="020B0604030504040204" pitchFamily="34" charset="0"/>
                <a:cs typeface="Arial" panose="020B0604020202020204" pitchFamily="34" charset="0"/>
              </a:rPr>
              <a:t>What are the related transferrable skills and competencies that adult learners can apply to a variety of contexts beyond the classroom?</a:t>
            </a:r>
          </a:p>
        </p:txBody>
      </p:sp>
      <p:pic>
        <p:nvPicPr>
          <p:cNvPr id="15" name="Picture 14" descr="Graphic word cloud: Career, goals, interpersonal, leadership, speaking, communication, work ethic, listening, collaboration, transferable, time management, teamwork, skills, negotiating, problem solving, writing, analytical, planning, research.">
            <a:extLst>
              <a:ext uri="{FF2B5EF4-FFF2-40B4-BE49-F238E27FC236}">
                <a16:creationId xmlns:a16="http://schemas.microsoft.com/office/drawing/2014/main" id="{44936CFD-A421-4A72-852E-B02BCCB7B5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0951" y="3352800"/>
            <a:ext cx="8710098" cy="2733637"/>
          </a:xfrm>
          <a:prstGeom prst="rect">
            <a:avLst/>
          </a:prstGeom>
        </p:spPr>
      </p:pic>
      <p:sp>
        <p:nvSpPr>
          <p:cNvPr id="17" name="Footer Placeholder 1">
            <a:extLst>
              <a:ext uri="{FF2B5EF4-FFF2-40B4-BE49-F238E27FC236}">
                <a16:creationId xmlns:a16="http://schemas.microsoft.com/office/drawing/2014/main" id="{E9B53148-F9AD-4DE4-B0E3-5AB9B1B656F0}"/>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20" name="Slide Number Placeholder 2">
            <a:extLst>
              <a:ext uri="{FF2B5EF4-FFF2-40B4-BE49-F238E27FC236}">
                <a16:creationId xmlns:a16="http://schemas.microsoft.com/office/drawing/2014/main" id="{899C1253-7244-4315-8EF8-8CB2640D5454}"/>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19</a:t>
            </a:fld>
            <a:endParaRPr lang="en-US" sz="1050" dirty="0"/>
          </a:p>
        </p:txBody>
      </p:sp>
    </p:spTree>
    <p:extLst>
      <p:ext uri="{BB962C8B-B14F-4D97-AF65-F5344CB8AC3E}">
        <p14:creationId xmlns:p14="http://schemas.microsoft.com/office/powerpoint/2010/main" val="231458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E059-B8F5-4E45-ADD7-DCCD825BB1B2}"/>
              </a:ext>
            </a:extLst>
          </p:cNvPr>
          <p:cNvSpPr>
            <a:spLocks noGrp="1"/>
          </p:cNvSpPr>
          <p:nvPr>
            <p:ph type="title"/>
          </p:nvPr>
        </p:nvSpPr>
        <p:spPr>
          <a:xfrm>
            <a:off x="2292722" y="1303845"/>
            <a:ext cx="7606553" cy="1325563"/>
          </a:xfrm>
        </p:spPr>
        <p:txBody>
          <a:bodyPr/>
          <a:lstStyle/>
          <a:p>
            <a:pPr algn="ctr"/>
            <a:r>
              <a:rPr lang="en-US" sz="3600" dirty="0"/>
              <a:t>Meeting Recording Notice</a:t>
            </a:r>
          </a:p>
        </p:txBody>
      </p:sp>
      <p:sp>
        <p:nvSpPr>
          <p:cNvPr id="8" name="TextBox 7">
            <a:extLst>
              <a:ext uri="{FF2B5EF4-FFF2-40B4-BE49-F238E27FC236}">
                <a16:creationId xmlns:a16="http://schemas.microsoft.com/office/drawing/2014/main" id="{D1F8B5AE-FB32-4C07-B5B1-55EEAD84EC07}"/>
              </a:ext>
            </a:extLst>
          </p:cNvPr>
          <p:cNvSpPr txBox="1"/>
          <p:nvPr/>
        </p:nvSpPr>
        <p:spPr>
          <a:xfrm>
            <a:off x="1288211" y="3030062"/>
            <a:ext cx="9615577" cy="2369880"/>
          </a:xfrm>
          <a:prstGeom prst="rect">
            <a:avLst/>
          </a:prstGeom>
          <a:noFill/>
        </p:spPr>
        <p:txBody>
          <a:bodyPr wrap="square" lIns="91440" tIns="45720" rIns="91440" bIns="45720" rtlCol="0" anchor="t">
            <a:spAutoFit/>
          </a:bodyPr>
          <a:lstStyle/>
          <a:p>
            <a:pPr>
              <a:lnSpc>
                <a:spcPts val="2600"/>
              </a:lnSpc>
            </a:pPr>
            <a:r>
              <a:rPr lang="en-US" sz="2000" dirty="0">
                <a:solidFill>
                  <a:schemeClr val="bg1"/>
                </a:solidFill>
                <a:effectLst/>
                <a:latin typeface="Arial"/>
                <a:ea typeface="Calibri" panose="020F0502020204030204" pitchFamily="34" charset="0"/>
                <a:cs typeface="Arial"/>
              </a:rPr>
              <a:t>This session will be recorded, including any audio, visuals, participants, and other information sent, verbalized, or utilized. By joining this meeting, you automatically consent to such recordings. Any participant who prefers to participate via audio only should disable their video camera so only their audio will be captured. Video and/or audio recordings of any session shall not be transmitted to an external third party without permission. </a:t>
            </a:r>
            <a:r>
              <a:rPr lang="en-US" sz="2000" dirty="0">
                <a:solidFill>
                  <a:schemeClr val="bg1"/>
                </a:solidFill>
                <a:latin typeface="Arial"/>
                <a:ea typeface="Calibri" panose="020F0502020204030204" pitchFamily="34" charset="0"/>
                <a:cs typeface="Arial"/>
              </a:rPr>
              <a:t>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9" name="Rectangle 8">
            <a:extLst>
              <a:ext uri="{FF2B5EF4-FFF2-40B4-BE49-F238E27FC236}">
                <a16:creationId xmlns:a16="http://schemas.microsoft.com/office/drawing/2014/main" id="{58A68D7F-99B1-4EA1-9327-F5C35C0E0F11}"/>
              </a:ext>
              <a:ext uri="{C183D7F6-B498-43B3-948B-1728B52AA6E4}">
                <adec:decorative xmlns:adec="http://schemas.microsoft.com/office/drawing/2017/decorative" val="1"/>
              </a:ext>
            </a:extLst>
          </p:cNvPr>
          <p:cNvSpPr/>
          <p:nvPr/>
        </p:nvSpPr>
        <p:spPr>
          <a:xfrm>
            <a:off x="707366" y="1391534"/>
            <a:ext cx="10788770" cy="4008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A7AC4DE-F965-47B2-8ED5-0E68D651EFF1}"/>
              </a:ext>
              <a:ext uri="{C183D7F6-B498-43B3-948B-1728B52AA6E4}">
                <adec:decorative xmlns:adec="http://schemas.microsoft.com/office/drawing/2017/decorative" val="1"/>
              </a:ext>
            </a:extLst>
          </p:cNvPr>
          <p:cNvSpPr/>
          <p:nvPr/>
        </p:nvSpPr>
        <p:spPr>
          <a:xfrm>
            <a:off x="1046672" y="1696333"/>
            <a:ext cx="540588" cy="5405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C313931-C6FF-406E-A264-CEC9288CE0CA}"/>
              </a:ext>
              <a:ext uri="{C183D7F6-B498-43B3-948B-1728B52AA6E4}">
                <adec:decorative xmlns:adec="http://schemas.microsoft.com/office/drawing/2017/decorative" val="1"/>
              </a:ext>
            </a:extLst>
          </p:cNvPr>
          <p:cNvSpPr/>
          <p:nvPr/>
        </p:nvSpPr>
        <p:spPr>
          <a:xfrm>
            <a:off x="1173192" y="1822854"/>
            <a:ext cx="299049" cy="2990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1">
            <a:extLst>
              <a:ext uri="{FF2B5EF4-FFF2-40B4-BE49-F238E27FC236}">
                <a16:creationId xmlns:a16="http://schemas.microsoft.com/office/drawing/2014/main" id="{8DE30092-9F9B-4742-8B74-81C494DA96B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Phase 3: Develop and Implement</a:t>
            </a:r>
          </a:p>
        </p:txBody>
      </p:sp>
      <p:sp>
        <p:nvSpPr>
          <p:cNvPr id="14" name="Slide Number Placeholder 2">
            <a:extLst>
              <a:ext uri="{FF2B5EF4-FFF2-40B4-BE49-F238E27FC236}">
                <a16:creationId xmlns:a16="http://schemas.microsoft.com/office/drawing/2014/main" id="{5A44291E-DF32-43A9-AD95-6F9AD6CF40E2}"/>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2</a:t>
            </a:fld>
            <a:endParaRPr lang="en-US" sz="1050" dirty="0">
              <a:solidFill>
                <a:schemeClr val="bg1"/>
              </a:solidFill>
            </a:endParaRPr>
          </a:p>
        </p:txBody>
      </p:sp>
    </p:spTree>
    <p:extLst>
      <p:ext uri="{BB962C8B-B14F-4D97-AF65-F5344CB8AC3E}">
        <p14:creationId xmlns:p14="http://schemas.microsoft.com/office/powerpoint/2010/main" val="351605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tep four continued">
            <a:extLst>
              <a:ext uri="{FF2B5EF4-FFF2-40B4-BE49-F238E27FC236}">
                <a16:creationId xmlns:a16="http://schemas.microsoft.com/office/drawing/2014/main" id="{5D03F7EE-F04E-4EB1-AB9E-80B8E36E4DE4}"/>
              </a:ext>
            </a:extLst>
          </p:cNvPr>
          <p:cNvGrpSpPr/>
          <p:nvPr/>
        </p:nvGrpSpPr>
        <p:grpSpPr>
          <a:xfrm>
            <a:off x="-1" y="-3087"/>
            <a:ext cx="1560328" cy="1597558"/>
            <a:chOff x="-1" y="-3087"/>
            <a:chExt cx="1560328" cy="1597558"/>
          </a:xfrm>
        </p:grpSpPr>
        <p:sp>
          <p:nvSpPr>
            <p:cNvPr id="15" name="Isosceles Triangle 14">
              <a:extLst>
                <a:ext uri="{FF2B5EF4-FFF2-40B4-BE49-F238E27FC236}">
                  <a16:creationId xmlns:a16="http://schemas.microsoft.com/office/drawing/2014/main" id="{04C98787-DCA5-4F65-B66B-75A13C92558A}"/>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Isosceles Triangle 15">
              <a:extLst>
                <a:ext uri="{FF2B5EF4-FFF2-40B4-BE49-F238E27FC236}">
                  <a16:creationId xmlns:a16="http://schemas.microsoft.com/office/drawing/2014/main" id="{43A035D6-0A32-4311-A057-4AE4D3EA0E17}"/>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0843C39-4910-43CA-8702-AFCB4C05E972}"/>
                </a:ext>
              </a:extLst>
            </p:cNvPr>
            <p:cNvSpPr/>
            <p:nvPr/>
          </p:nvSpPr>
          <p:spPr>
            <a:xfrm>
              <a:off x="1196024" y="599384"/>
              <a:ext cx="364303" cy="406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376C4EA-ED0C-485F-A258-BD7C26307AC7}"/>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21" name="TextBox 20">
              <a:extLst>
                <a:ext uri="{FF2B5EF4-FFF2-40B4-BE49-F238E27FC236}">
                  <a16:creationId xmlns:a16="http://schemas.microsoft.com/office/drawing/2014/main" id="{EA036297-F67C-4B6B-94FC-C521ABFDD6C0}"/>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04</a:t>
              </a:r>
            </a:p>
          </p:txBody>
        </p:sp>
        <p:sp>
          <p:nvSpPr>
            <p:cNvPr id="12" name="TextBox 11">
              <a:extLst>
                <a:ext uri="{FF2B5EF4-FFF2-40B4-BE49-F238E27FC236}">
                  <a16:creationId xmlns:a16="http://schemas.microsoft.com/office/drawing/2014/main" id="{CDA2E045-5831-4193-91D6-0E19090F16FD}"/>
                </a:ext>
              </a:extLst>
            </p:cNvPr>
            <p:cNvSpPr txBox="1"/>
            <p:nvPr/>
          </p:nvSpPr>
          <p:spPr>
            <a:xfrm>
              <a:off x="549124" y="729019"/>
              <a:ext cx="651549" cy="276999"/>
            </a:xfrm>
            <a:prstGeom prst="rect">
              <a:avLst/>
            </a:prstGeom>
            <a:noFill/>
          </p:spPr>
          <p:txBody>
            <a:bodyPr wrap="square" rtlCol="0">
              <a:spAutoFit/>
            </a:bodyPr>
            <a:lstStyle/>
            <a:p>
              <a:r>
                <a:rPr lang="en-US" sz="1200" dirty="0">
                  <a:solidFill>
                    <a:schemeClr val="bg1"/>
                  </a:solidFill>
                </a:rPr>
                <a:t>CONT.</a:t>
              </a:r>
            </a:p>
          </p:txBody>
        </p:sp>
      </p:grpSp>
      <p:sp>
        <p:nvSpPr>
          <p:cNvPr id="18" name="Title 2">
            <a:extLst>
              <a:ext uri="{FF2B5EF4-FFF2-40B4-BE49-F238E27FC236}">
                <a16:creationId xmlns:a16="http://schemas.microsoft.com/office/drawing/2014/main" id="{2332DB01-D380-434A-B593-6F7A1DBC752B}"/>
              </a:ext>
            </a:extLst>
          </p:cNvPr>
          <p:cNvSpPr>
            <a:spLocks noGrp="1"/>
          </p:cNvSpPr>
          <p:nvPr>
            <p:ph type="title"/>
          </p:nvPr>
        </p:nvSpPr>
        <p:spPr>
          <a:xfrm>
            <a:off x="1440672" y="497059"/>
            <a:ext cx="10163723" cy="1204557"/>
          </a:xfrm>
        </p:spPr>
        <p:txBody>
          <a:bodyPr/>
          <a:lstStyle/>
          <a:p>
            <a:r>
              <a:rPr lang="en-US" sz="3600" dirty="0"/>
              <a:t>Identify workforce preparation skills and competencies</a:t>
            </a:r>
          </a:p>
        </p:txBody>
      </p:sp>
      <p:sp>
        <p:nvSpPr>
          <p:cNvPr id="6" name="TextBox 5">
            <a:extLst>
              <a:ext uri="{FF2B5EF4-FFF2-40B4-BE49-F238E27FC236}">
                <a16:creationId xmlns:a16="http://schemas.microsoft.com/office/drawing/2014/main" id="{A5C5FE8A-40BE-4D3A-ACF7-CF8CE58877F3}"/>
              </a:ext>
            </a:extLst>
          </p:cNvPr>
          <p:cNvSpPr txBox="1"/>
          <p:nvPr/>
        </p:nvSpPr>
        <p:spPr>
          <a:xfrm>
            <a:off x="1434390" y="2250192"/>
            <a:ext cx="10098715" cy="2616101"/>
          </a:xfrm>
          <a:prstGeom prst="rect">
            <a:avLst/>
          </a:prstGeom>
          <a:noFill/>
        </p:spPr>
        <p:txBody>
          <a:bodyPr wrap="square" rtlCol="0">
            <a:spAutoFit/>
          </a:bodyPr>
          <a:lstStyle/>
          <a:p>
            <a:pPr>
              <a:spcBef>
                <a:spcPts val="600"/>
              </a:spcBef>
              <a:spcAft>
                <a:spcPts val="600"/>
              </a:spcAft>
            </a:pPr>
            <a:r>
              <a:rPr lang="en-US" sz="2400" b="1" dirty="0">
                <a:solidFill>
                  <a:srgbClr val="047C7C"/>
                </a:solidFill>
                <a:latin typeface="Verdana" panose="020B0604030504040204" pitchFamily="34" charset="0"/>
                <a:ea typeface="Verdana" panose="020B0604030504040204" pitchFamily="34" charset="0"/>
                <a:cs typeface="Arial" panose="020B0604020202020204" pitchFamily="34" charset="0"/>
              </a:rPr>
              <a:t>Resources</a:t>
            </a:r>
            <a:r>
              <a:rPr lang="en-US" sz="2400" dirty="0">
                <a:latin typeface="Verdana" panose="020B0604030504040204" pitchFamily="34" charset="0"/>
                <a:ea typeface="Verdana" panose="020B0604030504040204" pitchFamily="34" charset="0"/>
                <a:cs typeface="Arial" panose="020B0604020202020204" pitchFamily="34" charset="0"/>
              </a:rPr>
              <a:t> for identifying workforce preparation skills include:</a:t>
            </a:r>
          </a:p>
          <a:p>
            <a:pPr marL="625475" indent="-393700">
              <a:spcBef>
                <a:spcPts val="600"/>
              </a:spcBef>
              <a:spcAft>
                <a:spcPts val="6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The current occupational training curricula</a:t>
            </a:r>
          </a:p>
          <a:p>
            <a:pPr marL="625475" indent="-393700">
              <a:spcBef>
                <a:spcPts val="600"/>
              </a:spcBef>
              <a:spcAft>
                <a:spcPts val="6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hlinkClick r:id="rId3"/>
              </a:rPr>
              <a:t>O*Net</a:t>
            </a:r>
            <a:endParaRPr lang="en-US" sz="2000" dirty="0">
              <a:latin typeface="Verdana" panose="020B0604030504040204" pitchFamily="34" charset="0"/>
              <a:ea typeface="Verdana" panose="020B0604030504040204" pitchFamily="34" charset="0"/>
              <a:cs typeface="Arial" panose="020B0604020202020204" pitchFamily="34" charset="0"/>
            </a:endParaRPr>
          </a:p>
          <a:p>
            <a:pPr marL="625475" indent="-393700">
              <a:spcBef>
                <a:spcPts val="600"/>
              </a:spcBef>
              <a:spcAft>
                <a:spcPts val="6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Local industry representatives or workforce development board/American Job Center staff</a:t>
            </a:r>
          </a:p>
          <a:p>
            <a:pPr marL="625475" indent="-393700">
              <a:spcBef>
                <a:spcPts val="600"/>
              </a:spcBef>
              <a:spcAft>
                <a:spcPts val="6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hlinkClick r:id="rId4"/>
              </a:rPr>
              <a:t>Employability Skills Framework</a:t>
            </a:r>
            <a:endParaRPr lang="en-US" sz="2000" dirty="0">
              <a:latin typeface="Verdana" panose="020B0604030504040204" pitchFamily="34" charset="0"/>
              <a:ea typeface="Verdana" panose="020B0604030504040204" pitchFamily="34" charset="0"/>
              <a:cs typeface="Arial" panose="020B0604020202020204" pitchFamily="34" charset="0"/>
            </a:endParaRPr>
          </a:p>
        </p:txBody>
      </p:sp>
      <p:sp>
        <p:nvSpPr>
          <p:cNvPr id="13" name="Footer Placeholder 1">
            <a:extLst>
              <a:ext uri="{FF2B5EF4-FFF2-40B4-BE49-F238E27FC236}">
                <a16:creationId xmlns:a16="http://schemas.microsoft.com/office/drawing/2014/main" id="{FE6520F0-D9E7-413A-A82F-B3DB7C6F5E24}"/>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4" name="Slide Number Placeholder 2">
            <a:extLst>
              <a:ext uri="{FF2B5EF4-FFF2-40B4-BE49-F238E27FC236}">
                <a16:creationId xmlns:a16="http://schemas.microsoft.com/office/drawing/2014/main" id="{6A3651D9-EFA8-4E0B-83E8-7C4D934ACE13}"/>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20</a:t>
            </a:fld>
            <a:endParaRPr lang="en-US" sz="1050" dirty="0"/>
          </a:p>
        </p:txBody>
      </p:sp>
    </p:spTree>
    <p:extLst>
      <p:ext uri="{BB962C8B-B14F-4D97-AF65-F5344CB8AC3E}">
        <p14:creationId xmlns:p14="http://schemas.microsoft.com/office/powerpoint/2010/main" val="113894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Step five">
            <a:extLst>
              <a:ext uri="{FF2B5EF4-FFF2-40B4-BE49-F238E27FC236}">
                <a16:creationId xmlns:a16="http://schemas.microsoft.com/office/drawing/2014/main" id="{DCD08F73-8652-48EC-9574-5A43E2E55F26}"/>
              </a:ext>
            </a:extLst>
          </p:cNvPr>
          <p:cNvGrpSpPr/>
          <p:nvPr/>
        </p:nvGrpSpPr>
        <p:grpSpPr>
          <a:xfrm>
            <a:off x="-1" y="-3087"/>
            <a:ext cx="1502523" cy="1597558"/>
            <a:chOff x="-1" y="-3087"/>
            <a:chExt cx="1502523" cy="1597558"/>
          </a:xfrm>
        </p:grpSpPr>
        <p:sp>
          <p:nvSpPr>
            <p:cNvPr id="16" name="Isosceles Triangle 15">
              <a:extLst>
                <a:ext uri="{FF2B5EF4-FFF2-40B4-BE49-F238E27FC236}">
                  <a16:creationId xmlns:a16="http://schemas.microsoft.com/office/drawing/2014/main" id="{C5FB0468-FD7A-4F2E-8E94-7A10DEB7BEC8}"/>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C3BD8049-1B30-414A-84DE-A432C15FB355}"/>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95CD728-402B-4745-A352-ED290DA4EEC1}"/>
                </a:ext>
              </a:extLst>
            </p:cNvPr>
            <p:cNvSpPr/>
            <p:nvPr/>
          </p:nvSpPr>
          <p:spPr>
            <a:xfrm>
              <a:off x="1196024" y="599385"/>
              <a:ext cx="306498" cy="439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4100E68-DFFF-4B3F-AA1B-DB16928383C8}"/>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25" name="TextBox 24">
              <a:extLst>
                <a:ext uri="{FF2B5EF4-FFF2-40B4-BE49-F238E27FC236}">
                  <a16:creationId xmlns:a16="http://schemas.microsoft.com/office/drawing/2014/main" id="{D25A9690-3497-407B-B869-89D68D0A1734}"/>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05</a:t>
              </a:r>
            </a:p>
          </p:txBody>
        </p:sp>
      </p:grpSp>
      <p:sp>
        <p:nvSpPr>
          <p:cNvPr id="3" name="Title 2">
            <a:extLst>
              <a:ext uri="{FF2B5EF4-FFF2-40B4-BE49-F238E27FC236}">
                <a16:creationId xmlns:a16="http://schemas.microsoft.com/office/drawing/2014/main" id="{A71C3C71-6FDD-4709-A986-B20CE7304801}"/>
              </a:ext>
            </a:extLst>
          </p:cNvPr>
          <p:cNvSpPr>
            <a:spLocks noGrp="1"/>
          </p:cNvSpPr>
          <p:nvPr>
            <p:ph type="title"/>
          </p:nvPr>
        </p:nvSpPr>
        <p:spPr>
          <a:xfrm>
            <a:off x="1440672" y="498753"/>
            <a:ext cx="10163723" cy="1072362"/>
          </a:xfrm>
        </p:spPr>
        <p:txBody>
          <a:bodyPr/>
          <a:lstStyle/>
          <a:p>
            <a:r>
              <a:rPr lang="en-US" sz="3600" dirty="0">
                <a:latin typeface="Arial" panose="020B0604020202020204" pitchFamily="34" charset="0"/>
                <a:cs typeface="Arial" panose="020B0604020202020204" pitchFamily="34" charset="0"/>
              </a:rPr>
              <a:t>Develop integrated learning objectives for the SSLO and confirm alignment with goals</a:t>
            </a:r>
            <a:endParaRPr lang="en-US" sz="3600" dirty="0"/>
          </a:p>
        </p:txBody>
      </p:sp>
      <p:sp>
        <p:nvSpPr>
          <p:cNvPr id="10" name="TextBox 9">
            <a:extLst>
              <a:ext uri="{FF2B5EF4-FFF2-40B4-BE49-F238E27FC236}">
                <a16:creationId xmlns:a16="http://schemas.microsoft.com/office/drawing/2014/main" id="{5A6600A7-AA5B-4C82-986D-C8CEE289F01E}"/>
              </a:ext>
            </a:extLst>
          </p:cNvPr>
          <p:cNvSpPr txBox="1"/>
          <p:nvPr/>
        </p:nvSpPr>
        <p:spPr>
          <a:xfrm>
            <a:off x="892845" y="1882423"/>
            <a:ext cx="10658855" cy="2092881"/>
          </a:xfrm>
          <a:prstGeom prst="rect">
            <a:avLst/>
          </a:prstGeom>
          <a:noFill/>
        </p:spPr>
        <p:txBody>
          <a:bodyPr wrap="square" rtlCol="0">
            <a:spAutoFit/>
          </a:bodyPr>
          <a:lstStyle/>
          <a:p>
            <a:pPr>
              <a:spcBef>
                <a:spcPts val="600"/>
              </a:spcBef>
              <a:spcAft>
                <a:spcPts val="600"/>
              </a:spcAft>
            </a:pPr>
            <a:r>
              <a:rPr lang="en-US" sz="2000" dirty="0">
                <a:latin typeface="Verdana" panose="020B0604030504040204" pitchFamily="34" charset="0"/>
                <a:ea typeface="Verdana" panose="020B0604030504040204" pitchFamily="34" charset="0"/>
                <a:cs typeface="Arial" panose="020B0604020202020204" pitchFamily="34" charset="0"/>
              </a:rPr>
              <a:t>What must learners be able to </a:t>
            </a:r>
            <a:r>
              <a:rPr lang="en-US" sz="2000" b="1" dirty="0">
                <a:latin typeface="Verdana" panose="020B0604030504040204" pitchFamily="34" charset="0"/>
                <a:ea typeface="Verdana" panose="020B0604030504040204" pitchFamily="34" charset="0"/>
                <a:cs typeface="Arial" panose="020B0604020202020204" pitchFamily="34" charset="0"/>
              </a:rPr>
              <a:t>do</a:t>
            </a:r>
            <a:r>
              <a:rPr lang="en-US" sz="2000" dirty="0">
                <a:latin typeface="Verdana" panose="020B0604030504040204" pitchFamily="34" charset="0"/>
                <a:ea typeface="Verdana" panose="020B0604030504040204" pitchFamily="34" charset="0"/>
                <a:cs typeface="Arial" panose="020B0604020202020204" pitchFamily="34" charset="0"/>
              </a:rPr>
              <a:t> upon completion of the major instructional units within the IET program to demonstrate competency?</a:t>
            </a:r>
          </a:p>
          <a:p>
            <a:pPr>
              <a:spcBef>
                <a:spcPts val="600"/>
              </a:spcBef>
              <a:spcAft>
                <a:spcPts val="600"/>
              </a:spcAft>
            </a:pPr>
            <a:r>
              <a:rPr lang="en-US" sz="2000" dirty="0">
                <a:latin typeface="Verdana" panose="020B0604030504040204" pitchFamily="34" charset="0"/>
                <a:ea typeface="Verdana" panose="020B0604030504040204" pitchFamily="34" charset="0"/>
                <a:cs typeface="Arial" panose="020B0604020202020204" pitchFamily="34" charset="0"/>
              </a:rPr>
              <a:t>These become the single set of learning objectives for your program. They must:</a:t>
            </a:r>
          </a:p>
          <a:p>
            <a:pPr marL="569913" indent="-338138">
              <a:spcBef>
                <a:spcPts val="600"/>
              </a:spcBef>
              <a:spcAft>
                <a:spcPts val="6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Incorporate all three required components.</a:t>
            </a:r>
          </a:p>
          <a:p>
            <a:pPr marL="569913" indent="-338138">
              <a:spcBef>
                <a:spcPts val="600"/>
              </a:spcBef>
              <a:spcAft>
                <a:spcPts val="6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Align closely with the program-level goals/outcomes.</a:t>
            </a:r>
          </a:p>
        </p:txBody>
      </p:sp>
      <p:sp>
        <p:nvSpPr>
          <p:cNvPr id="11" name="TextBox 10">
            <a:extLst>
              <a:ext uri="{FF2B5EF4-FFF2-40B4-BE49-F238E27FC236}">
                <a16:creationId xmlns:a16="http://schemas.microsoft.com/office/drawing/2014/main" id="{B1567D69-C763-4FAC-A504-1297A6C92828}"/>
              </a:ext>
            </a:extLst>
          </p:cNvPr>
          <p:cNvSpPr txBox="1"/>
          <p:nvPr/>
        </p:nvSpPr>
        <p:spPr>
          <a:xfrm>
            <a:off x="854507" y="4355258"/>
            <a:ext cx="5391219" cy="369332"/>
          </a:xfrm>
          <a:prstGeom prst="rect">
            <a:avLst/>
          </a:prstGeom>
          <a:noFill/>
        </p:spPr>
        <p:txBody>
          <a:bodyPr wrap="none" rtlCol="0">
            <a:spAutoFit/>
          </a:bodyPr>
          <a:lstStyle/>
          <a:p>
            <a:r>
              <a:rPr lang="en-US" sz="1800" b="1" dirty="0">
                <a:solidFill>
                  <a:srgbClr val="047C7C"/>
                </a:solidFill>
                <a:latin typeface="Verdana" panose="020B0604030504040204" pitchFamily="34" charset="0"/>
                <a:ea typeface="Verdana" panose="020B0604030504040204" pitchFamily="34" charset="0"/>
                <a:cs typeface="Arial" panose="020B0604020202020204" pitchFamily="34" charset="0"/>
              </a:rPr>
              <a:t>Integrated Learning Objective Example:</a:t>
            </a:r>
          </a:p>
        </p:txBody>
      </p:sp>
      <p:sp>
        <p:nvSpPr>
          <p:cNvPr id="12" name="Rectangle 11">
            <a:extLst>
              <a:ext uri="{FF2B5EF4-FFF2-40B4-BE49-F238E27FC236}">
                <a16:creationId xmlns:a16="http://schemas.microsoft.com/office/drawing/2014/main" id="{6C574D4C-8C56-4EE5-8425-409545739D90}"/>
              </a:ext>
            </a:extLst>
          </p:cNvPr>
          <p:cNvSpPr/>
          <p:nvPr/>
        </p:nvSpPr>
        <p:spPr>
          <a:xfrm>
            <a:off x="933729" y="4830362"/>
            <a:ext cx="10613108" cy="16109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spcBef>
                <a:spcPts val="600"/>
              </a:spcBef>
              <a:spcAft>
                <a:spcPts val="600"/>
              </a:spcAft>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Given a micrometer, a 6” scale, simple manufacturing specification blueprint with missing measurements, and a math worksheet, learners will apply knowledge of fractions and decimals to take and record precise measurements in decimals and fractions and use the measurements to answer fraction and decimal addition and subtraction questions with 80% accuracy.</a:t>
            </a:r>
          </a:p>
        </p:txBody>
      </p:sp>
      <p:sp>
        <p:nvSpPr>
          <p:cNvPr id="15" name="Footer Placeholder 1">
            <a:extLst>
              <a:ext uri="{FF2B5EF4-FFF2-40B4-BE49-F238E27FC236}">
                <a16:creationId xmlns:a16="http://schemas.microsoft.com/office/drawing/2014/main" id="{C4CED0AA-E2E7-492A-91EF-7D126F80A94B}"/>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8" name="Slide Number Placeholder 2">
            <a:extLst>
              <a:ext uri="{FF2B5EF4-FFF2-40B4-BE49-F238E27FC236}">
                <a16:creationId xmlns:a16="http://schemas.microsoft.com/office/drawing/2014/main" id="{B1DFEB79-A995-430B-836E-0B3C90E5A2A4}"/>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21</a:t>
            </a:fld>
            <a:endParaRPr lang="en-US" sz="1050" dirty="0"/>
          </a:p>
        </p:txBody>
      </p:sp>
    </p:spTree>
    <p:extLst>
      <p:ext uri="{BB962C8B-B14F-4D97-AF65-F5344CB8AC3E}">
        <p14:creationId xmlns:p14="http://schemas.microsoft.com/office/powerpoint/2010/main" val="32669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descr="Step five continued">
            <a:extLst>
              <a:ext uri="{FF2B5EF4-FFF2-40B4-BE49-F238E27FC236}">
                <a16:creationId xmlns:a16="http://schemas.microsoft.com/office/drawing/2014/main" id="{4BB148D5-087D-4077-812E-2DAAA194C215}"/>
              </a:ext>
            </a:extLst>
          </p:cNvPr>
          <p:cNvGrpSpPr/>
          <p:nvPr/>
        </p:nvGrpSpPr>
        <p:grpSpPr>
          <a:xfrm>
            <a:off x="-1" y="-3087"/>
            <a:ext cx="1606901" cy="1597558"/>
            <a:chOff x="-1" y="-3087"/>
            <a:chExt cx="1606901" cy="1597558"/>
          </a:xfrm>
        </p:grpSpPr>
        <p:grpSp>
          <p:nvGrpSpPr>
            <p:cNvPr id="20" name="Group 19" descr="Step five">
              <a:extLst>
                <a:ext uri="{FF2B5EF4-FFF2-40B4-BE49-F238E27FC236}">
                  <a16:creationId xmlns:a16="http://schemas.microsoft.com/office/drawing/2014/main" id="{AE08A7A4-B60E-48CB-B634-8CF135F57787}"/>
                </a:ext>
              </a:extLst>
            </p:cNvPr>
            <p:cNvGrpSpPr/>
            <p:nvPr/>
          </p:nvGrpSpPr>
          <p:grpSpPr>
            <a:xfrm>
              <a:off x="-1" y="-3087"/>
              <a:ext cx="1606901" cy="1597558"/>
              <a:chOff x="-1" y="-3087"/>
              <a:chExt cx="1606901" cy="1597558"/>
            </a:xfrm>
          </p:grpSpPr>
          <p:sp>
            <p:nvSpPr>
              <p:cNvPr id="22" name="Isosceles Triangle 21">
                <a:extLst>
                  <a:ext uri="{FF2B5EF4-FFF2-40B4-BE49-F238E27FC236}">
                    <a16:creationId xmlns:a16="http://schemas.microsoft.com/office/drawing/2014/main" id="{6F825734-73C0-4978-A60B-1ECF51A388EB}"/>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4F1BECFB-A728-4F2C-80EF-6192712530E6}"/>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19C25C1-2353-4E8C-9A21-ABA3A86C671F}"/>
                  </a:ext>
                </a:extLst>
              </p:cNvPr>
              <p:cNvSpPr/>
              <p:nvPr/>
            </p:nvSpPr>
            <p:spPr>
              <a:xfrm>
                <a:off x="1196024" y="599385"/>
                <a:ext cx="410876" cy="4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C537D23-3849-46AA-897A-E8606766E02D}"/>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31" name="TextBox 30">
                <a:extLst>
                  <a:ext uri="{FF2B5EF4-FFF2-40B4-BE49-F238E27FC236}">
                    <a16:creationId xmlns:a16="http://schemas.microsoft.com/office/drawing/2014/main" id="{E385CF6D-3639-48A4-840F-CC05FB116916}"/>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05</a:t>
                </a:r>
              </a:p>
            </p:txBody>
          </p:sp>
        </p:grpSp>
        <p:sp>
          <p:nvSpPr>
            <p:cNvPr id="21" name="TextBox 20">
              <a:extLst>
                <a:ext uri="{FF2B5EF4-FFF2-40B4-BE49-F238E27FC236}">
                  <a16:creationId xmlns:a16="http://schemas.microsoft.com/office/drawing/2014/main" id="{0A777911-0BC9-45AB-9D1B-868C6042E77B}"/>
                </a:ext>
              </a:extLst>
            </p:cNvPr>
            <p:cNvSpPr txBox="1"/>
            <p:nvPr/>
          </p:nvSpPr>
          <p:spPr>
            <a:xfrm>
              <a:off x="549124" y="729019"/>
              <a:ext cx="651549" cy="276999"/>
            </a:xfrm>
            <a:prstGeom prst="rect">
              <a:avLst/>
            </a:prstGeom>
            <a:noFill/>
          </p:spPr>
          <p:txBody>
            <a:bodyPr wrap="square" rtlCol="0">
              <a:spAutoFit/>
            </a:bodyPr>
            <a:lstStyle/>
            <a:p>
              <a:r>
                <a:rPr lang="en-US" sz="1200" dirty="0">
                  <a:solidFill>
                    <a:schemeClr val="bg1"/>
                  </a:solidFill>
                </a:rPr>
                <a:t>CONT.</a:t>
              </a:r>
            </a:p>
          </p:txBody>
        </p:sp>
      </p:grpSp>
      <p:sp>
        <p:nvSpPr>
          <p:cNvPr id="9" name="Title 8">
            <a:extLst>
              <a:ext uri="{FF2B5EF4-FFF2-40B4-BE49-F238E27FC236}">
                <a16:creationId xmlns:a16="http://schemas.microsoft.com/office/drawing/2014/main" id="{4F0F4399-9DA9-427E-A91A-E1BCBA01DB1F}"/>
              </a:ext>
              <a:ext uri="{C183D7F6-B498-43B3-948B-1728B52AA6E4}">
                <adec:decorative xmlns:adec="http://schemas.microsoft.com/office/drawing/2017/decorative" val="0"/>
              </a:ext>
            </a:extLst>
          </p:cNvPr>
          <p:cNvSpPr>
            <a:spLocks noGrp="1"/>
          </p:cNvSpPr>
          <p:nvPr>
            <p:ph type="title"/>
          </p:nvPr>
        </p:nvSpPr>
        <p:spPr>
          <a:xfrm>
            <a:off x="1440671" y="497503"/>
            <a:ext cx="10262597" cy="642930"/>
          </a:xfrm>
        </p:spPr>
        <p:txBody>
          <a:bodyPr/>
          <a:lstStyle/>
          <a:p>
            <a:r>
              <a:rPr lang="en-US" sz="3600" dirty="0">
                <a:latin typeface="Arial" panose="020B0604020202020204" pitchFamily="34" charset="0"/>
                <a:cs typeface="Arial" panose="020B0604020202020204" pitchFamily="34" charset="0"/>
              </a:rPr>
              <a:t>Develop integrated learning objectives for the SSLO and confirm alignment with goals (cont.)</a:t>
            </a:r>
            <a:endParaRPr lang="en-US" sz="2800" dirty="0"/>
          </a:p>
        </p:txBody>
      </p:sp>
      <p:pic>
        <p:nvPicPr>
          <p:cNvPr id="7" name="Graphic 6">
            <a:extLst>
              <a:ext uri="{FF2B5EF4-FFF2-40B4-BE49-F238E27FC236}">
                <a16:creationId xmlns:a16="http://schemas.microsoft.com/office/drawing/2014/main" id="{D4AD625F-7F94-46A5-89AE-419067003A5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4419" y="1437952"/>
            <a:ext cx="914400" cy="914400"/>
          </a:xfrm>
          <a:prstGeom prst="rect">
            <a:avLst/>
          </a:prstGeom>
        </p:spPr>
      </p:pic>
      <p:sp>
        <p:nvSpPr>
          <p:cNvPr id="10" name="TextBox 9">
            <a:extLst>
              <a:ext uri="{FF2B5EF4-FFF2-40B4-BE49-F238E27FC236}">
                <a16:creationId xmlns:a16="http://schemas.microsoft.com/office/drawing/2014/main" id="{6A40B472-2BC3-47A0-BF5B-7F590FDA6FA2}"/>
              </a:ext>
            </a:extLst>
          </p:cNvPr>
          <p:cNvSpPr txBox="1"/>
          <p:nvPr/>
        </p:nvSpPr>
        <p:spPr>
          <a:xfrm>
            <a:off x="1434390" y="1664670"/>
            <a:ext cx="2541080" cy="461665"/>
          </a:xfrm>
          <a:prstGeom prst="rect">
            <a:avLst/>
          </a:prstGeom>
          <a:noFill/>
        </p:spPr>
        <p:txBody>
          <a:bodyPr wrap="none" rtlCol="0">
            <a:spAutoFit/>
          </a:bodyPr>
          <a:lstStyle/>
          <a:p>
            <a:r>
              <a:rPr lang="en-US" sz="2400" b="1" dirty="0">
                <a:solidFill>
                  <a:srgbClr val="047C7C"/>
                </a:solidFill>
                <a:latin typeface="Verdana" panose="020B0604030504040204" pitchFamily="34" charset="0"/>
                <a:ea typeface="Verdana" panose="020B0604030504040204" pitchFamily="34" charset="0"/>
                <a:cs typeface="Arial" panose="020B0604020202020204" pitchFamily="34" charset="0"/>
              </a:rPr>
              <a:t>A Closer Look</a:t>
            </a:r>
          </a:p>
        </p:txBody>
      </p:sp>
      <p:sp>
        <p:nvSpPr>
          <p:cNvPr id="2" name="TextBox 1">
            <a:extLst>
              <a:ext uri="{FF2B5EF4-FFF2-40B4-BE49-F238E27FC236}">
                <a16:creationId xmlns:a16="http://schemas.microsoft.com/office/drawing/2014/main" id="{C6319237-E745-4989-A7C8-CC713F916B47}"/>
              </a:ext>
            </a:extLst>
          </p:cNvPr>
          <p:cNvSpPr txBox="1"/>
          <p:nvPr/>
        </p:nvSpPr>
        <p:spPr>
          <a:xfrm>
            <a:off x="1440672" y="2185082"/>
            <a:ext cx="9443932" cy="1785104"/>
          </a:xfrm>
          <a:prstGeom prst="rect">
            <a:avLst/>
          </a:prstGeom>
          <a:noFill/>
        </p:spPr>
        <p:txBody>
          <a:bodyPr wrap="none" lIns="91440" tIns="45720" rIns="91440" bIns="45720" rtlCol="0" anchor="t">
            <a:spAutoFit/>
          </a:bodyPr>
          <a:lstStyle/>
          <a:p>
            <a:pPr>
              <a:spcBef>
                <a:spcPts val="600"/>
              </a:spcBef>
              <a:spcAft>
                <a:spcPts val="600"/>
              </a:spcAft>
            </a:pPr>
            <a:r>
              <a:rPr lang="en-US" sz="2000" dirty="0">
                <a:latin typeface="Verdana"/>
                <a:ea typeface="Verdana"/>
                <a:cs typeface="Arial"/>
              </a:rPr>
              <a:t>Effective integrated learning objectives include three key elements:</a:t>
            </a:r>
          </a:p>
          <a:p>
            <a:pPr marL="688975" indent="-457200">
              <a:spcBef>
                <a:spcPts val="600"/>
              </a:spcBef>
              <a:spcAft>
                <a:spcPts val="600"/>
              </a:spcAft>
              <a:buClr>
                <a:srgbClr val="047C7C"/>
              </a:buClr>
              <a:buFont typeface="+mj-lt"/>
              <a:buAutoNum type="arabicPeriod"/>
            </a:pPr>
            <a:r>
              <a:rPr lang="en-US" sz="2000" b="1" dirty="0">
                <a:latin typeface="Verdana"/>
                <a:ea typeface="Verdana"/>
                <a:cs typeface="Arial"/>
              </a:rPr>
              <a:t>Conditions</a:t>
            </a:r>
            <a:r>
              <a:rPr lang="en-US" sz="2000" dirty="0">
                <a:latin typeface="Verdana"/>
                <a:ea typeface="Verdana"/>
                <a:cs typeface="Arial"/>
              </a:rPr>
              <a:t> under which the learner will demonstrate competency</a:t>
            </a:r>
          </a:p>
          <a:p>
            <a:pPr marL="688975" indent="-457200">
              <a:spcBef>
                <a:spcPts val="600"/>
              </a:spcBef>
              <a:spcAft>
                <a:spcPts val="600"/>
              </a:spcAft>
              <a:buClr>
                <a:srgbClr val="047C7C"/>
              </a:buClr>
              <a:buFont typeface="+mj-lt"/>
              <a:buAutoNum type="arabicPeriod"/>
            </a:pPr>
            <a:r>
              <a:rPr lang="en-US" sz="2000" b="1" dirty="0">
                <a:latin typeface="Verdana"/>
                <a:ea typeface="Verdana"/>
                <a:cs typeface="Arial"/>
              </a:rPr>
              <a:t>Behavior</a:t>
            </a:r>
            <a:r>
              <a:rPr lang="en-US" sz="2000" dirty="0">
                <a:latin typeface="Verdana"/>
                <a:ea typeface="Verdana"/>
                <a:cs typeface="Arial"/>
              </a:rPr>
              <a:t> the learner will perform (using action verbs)</a:t>
            </a:r>
          </a:p>
          <a:p>
            <a:pPr marL="688975" indent="-457200">
              <a:spcBef>
                <a:spcPts val="600"/>
              </a:spcBef>
              <a:spcAft>
                <a:spcPts val="600"/>
              </a:spcAft>
              <a:buClr>
                <a:srgbClr val="047C7C"/>
              </a:buClr>
              <a:buFont typeface="+mj-lt"/>
              <a:buAutoNum type="arabicPeriod"/>
            </a:pPr>
            <a:r>
              <a:rPr lang="en-US" sz="2000" b="1" dirty="0">
                <a:latin typeface="Verdana"/>
                <a:ea typeface="Verdana"/>
                <a:cs typeface="Arial"/>
              </a:rPr>
              <a:t>Criteria</a:t>
            </a:r>
            <a:r>
              <a:rPr lang="en-US" sz="2000" dirty="0">
                <a:latin typeface="Verdana"/>
                <a:ea typeface="Verdana"/>
                <a:cs typeface="Arial"/>
              </a:rPr>
              <a:t> by which competency will be measured</a:t>
            </a:r>
          </a:p>
        </p:txBody>
      </p:sp>
      <p:grpSp>
        <p:nvGrpSpPr>
          <p:cNvPr id="4" name="Group 3">
            <a:extLst>
              <a:ext uri="{FF2B5EF4-FFF2-40B4-BE49-F238E27FC236}">
                <a16:creationId xmlns:a16="http://schemas.microsoft.com/office/drawing/2014/main" id="{8F9C575B-7BED-4BE1-82DF-0F742F0F6E76}"/>
              </a:ext>
              <a:ext uri="{C183D7F6-B498-43B3-948B-1728B52AA6E4}">
                <adec:decorative xmlns:adec="http://schemas.microsoft.com/office/drawing/2017/decorative" val="1"/>
              </a:ext>
            </a:extLst>
          </p:cNvPr>
          <p:cNvGrpSpPr/>
          <p:nvPr/>
        </p:nvGrpSpPr>
        <p:grpSpPr>
          <a:xfrm>
            <a:off x="8708572" y="3546395"/>
            <a:ext cx="2629500" cy="1170624"/>
            <a:chOff x="7159547" y="4287949"/>
            <a:chExt cx="4097733" cy="618680"/>
          </a:xfrm>
        </p:grpSpPr>
        <p:sp>
          <p:nvSpPr>
            <p:cNvPr id="3" name="Speech Bubble: Rectangle with Corners Rounded 2">
              <a:extLst>
                <a:ext uri="{FF2B5EF4-FFF2-40B4-BE49-F238E27FC236}">
                  <a16:creationId xmlns:a16="http://schemas.microsoft.com/office/drawing/2014/main" id="{4A6D3DF7-3E72-47C3-B4E1-A3DD9858C854}"/>
                </a:ext>
              </a:extLst>
            </p:cNvPr>
            <p:cNvSpPr/>
            <p:nvPr/>
          </p:nvSpPr>
          <p:spPr>
            <a:xfrm>
              <a:off x="7159547" y="4287949"/>
              <a:ext cx="4097733" cy="618680"/>
            </a:xfrm>
            <a:prstGeom prst="wedgeRoundRectCallout">
              <a:avLst>
                <a:gd name="adj1" fmla="val 72428"/>
                <a:gd name="adj2" fmla="val 1183"/>
                <a:gd name="adj3" fmla="val 16667"/>
              </a:avLst>
            </a:prstGeom>
            <a:solidFill>
              <a:srgbClr val="315F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15BCF7A1-88EF-4DD4-BBA3-334B1491B760}"/>
                </a:ext>
              </a:extLst>
            </p:cNvPr>
            <p:cNvSpPr txBox="1"/>
            <p:nvPr/>
          </p:nvSpPr>
          <p:spPr>
            <a:xfrm>
              <a:off x="7466265" y="4377696"/>
              <a:ext cx="3704312" cy="439186"/>
            </a:xfrm>
            <a:prstGeom prst="rect">
              <a:avLst/>
            </a:prstGeom>
            <a:noFill/>
          </p:spPr>
          <p:txBody>
            <a:bodyPr wrap="square" rtlCol="0">
              <a:spAutoFit/>
            </a:bodyPr>
            <a:lstStyle/>
            <a:p>
              <a:pPr marL="0" indent="0">
                <a:buNone/>
              </a:pPr>
              <a:r>
                <a:rPr lang="en-US" sz="2400" dirty="0">
                  <a:solidFill>
                    <a:schemeClr val="bg1"/>
                  </a:solidFill>
                  <a:latin typeface="Verdana" panose="020B0604030504040204" pitchFamily="34" charset="0"/>
                  <a:ea typeface="Verdana" panose="020B0604030504040204" pitchFamily="34" charset="0"/>
                </a:rPr>
                <a:t>Please share your ideas.</a:t>
              </a:r>
            </a:p>
          </p:txBody>
        </p:sp>
      </p:grpSp>
      <p:sp>
        <p:nvSpPr>
          <p:cNvPr id="16" name="TextBox 15">
            <a:extLst>
              <a:ext uri="{FF2B5EF4-FFF2-40B4-BE49-F238E27FC236}">
                <a16:creationId xmlns:a16="http://schemas.microsoft.com/office/drawing/2014/main" id="{0F1FDCF5-5A11-472E-A1A0-287BAC79B50A}"/>
              </a:ext>
            </a:extLst>
          </p:cNvPr>
          <p:cNvSpPr txBox="1"/>
          <p:nvPr/>
        </p:nvSpPr>
        <p:spPr>
          <a:xfrm>
            <a:off x="853928" y="4359963"/>
            <a:ext cx="5391219" cy="369332"/>
          </a:xfrm>
          <a:prstGeom prst="rect">
            <a:avLst/>
          </a:prstGeom>
          <a:noFill/>
        </p:spPr>
        <p:txBody>
          <a:bodyPr wrap="none" rtlCol="0">
            <a:spAutoFit/>
          </a:bodyPr>
          <a:lstStyle/>
          <a:p>
            <a:r>
              <a:rPr lang="en-US" sz="1800" b="1" dirty="0">
                <a:solidFill>
                  <a:srgbClr val="047C7C"/>
                </a:solidFill>
                <a:latin typeface="Verdana" panose="020B0604030504040204" pitchFamily="34" charset="0"/>
                <a:ea typeface="Verdana" panose="020B0604030504040204" pitchFamily="34" charset="0"/>
                <a:cs typeface="Arial" panose="020B0604020202020204" pitchFamily="34" charset="0"/>
              </a:rPr>
              <a:t>Integrated Learning Objective Example:</a:t>
            </a:r>
          </a:p>
        </p:txBody>
      </p:sp>
      <p:sp>
        <p:nvSpPr>
          <p:cNvPr id="17" name="Rectangle 16">
            <a:extLst>
              <a:ext uri="{FF2B5EF4-FFF2-40B4-BE49-F238E27FC236}">
                <a16:creationId xmlns:a16="http://schemas.microsoft.com/office/drawing/2014/main" id="{46AB5A8A-871A-468C-8FE3-55C623FB4E64}"/>
              </a:ext>
            </a:extLst>
          </p:cNvPr>
          <p:cNvSpPr/>
          <p:nvPr/>
        </p:nvSpPr>
        <p:spPr>
          <a:xfrm>
            <a:off x="938593" y="4829624"/>
            <a:ext cx="10613108" cy="16109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spcBef>
                <a:spcPts val="600"/>
              </a:spcBef>
              <a:spcAft>
                <a:spcPts val="600"/>
              </a:spcAft>
            </a:pPr>
            <a:r>
              <a:rPr lang="en-US" sz="2000" dirty="0">
                <a:solidFill>
                  <a:schemeClr val="tx1"/>
                </a:solidFill>
                <a:latin typeface="Verdana" panose="020B0604030504040204" pitchFamily="34" charset="0"/>
                <a:ea typeface="Verdana" panose="020B0604030504040204" pitchFamily="34" charset="0"/>
                <a:cs typeface="Arial" panose="020B0604020202020204" pitchFamily="34" charset="0"/>
              </a:rPr>
              <a:t>Given a micrometer, a 6” scale, simple manufacturing specification blueprint with missing measurements, and a math worksheet, learners will apply knowledge of fractions and decimals to take and record precise measurements in decimals and fractions and use the measurements to answer fraction and decimal addition and subtraction questions with 80% accuracy.</a:t>
            </a:r>
          </a:p>
        </p:txBody>
      </p:sp>
      <p:sp>
        <p:nvSpPr>
          <p:cNvPr id="24" name="Footer Placeholder 1">
            <a:extLst>
              <a:ext uri="{FF2B5EF4-FFF2-40B4-BE49-F238E27FC236}">
                <a16:creationId xmlns:a16="http://schemas.microsoft.com/office/drawing/2014/main" id="{8ED3A593-21AD-487A-9480-A5F97EF48E9E}"/>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25" name="Slide Number Placeholder 2">
            <a:extLst>
              <a:ext uri="{FF2B5EF4-FFF2-40B4-BE49-F238E27FC236}">
                <a16:creationId xmlns:a16="http://schemas.microsoft.com/office/drawing/2014/main" id="{80D34072-45F3-4A94-9C51-64E3C5655626}"/>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22</a:t>
            </a:fld>
            <a:endParaRPr lang="en-US" sz="1050" dirty="0"/>
          </a:p>
        </p:txBody>
      </p:sp>
    </p:spTree>
    <p:extLst>
      <p:ext uri="{BB962C8B-B14F-4D97-AF65-F5344CB8AC3E}">
        <p14:creationId xmlns:p14="http://schemas.microsoft.com/office/powerpoint/2010/main" val="158926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Step five continued">
            <a:extLst>
              <a:ext uri="{FF2B5EF4-FFF2-40B4-BE49-F238E27FC236}">
                <a16:creationId xmlns:a16="http://schemas.microsoft.com/office/drawing/2014/main" id="{591D3F28-1252-412C-BB60-0695C02403B0}"/>
              </a:ext>
            </a:extLst>
          </p:cNvPr>
          <p:cNvGrpSpPr/>
          <p:nvPr/>
        </p:nvGrpSpPr>
        <p:grpSpPr>
          <a:xfrm>
            <a:off x="-1" y="-3087"/>
            <a:ext cx="1606901" cy="1597558"/>
            <a:chOff x="-1" y="-3087"/>
            <a:chExt cx="1606901" cy="1597558"/>
          </a:xfrm>
        </p:grpSpPr>
        <p:grpSp>
          <p:nvGrpSpPr>
            <p:cNvPr id="15" name="Group 14" descr="Step five">
              <a:extLst>
                <a:ext uri="{FF2B5EF4-FFF2-40B4-BE49-F238E27FC236}">
                  <a16:creationId xmlns:a16="http://schemas.microsoft.com/office/drawing/2014/main" id="{AD8F0880-B69F-4DEF-98EF-B4233F49923B}"/>
                </a:ext>
              </a:extLst>
            </p:cNvPr>
            <p:cNvGrpSpPr/>
            <p:nvPr/>
          </p:nvGrpSpPr>
          <p:grpSpPr>
            <a:xfrm>
              <a:off x="-1" y="-3087"/>
              <a:ext cx="1606901" cy="1597558"/>
              <a:chOff x="-1" y="-3087"/>
              <a:chExt cx="1606901" cy="1597558"/>
            </a:xfrm>
          </p:grpSpPr>
          <p:sp>
            <p:nvSpPr>
              <p:cNvPr id="22" name="Isosceles Triangle 21">
                <a:extLst>
                  <a:ext uri="{FF2B5EF4-FFF2-40B4-BE49-F238E27FC236}">
                    <a16:creationId xmlns:a16="http://schemas.microsoft.com/office/drawing/2014/main" id="{36556ED7-C76A-4015-B37D-4D268BCC1E82}"/>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98AFB7C5-CDD7-466B-A8B1-A3B7E67A9D85}"/>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6700B6B-488D-4839-8155-F517AA46AE5F}"/>
                  </a:ext>
                </a:extLst>
              </p:cNvPr>
              <p:cNvSpPr/>
              <p:nvPr/>
            </p:nvSpPr>
            <p:spPr>
              <a:xfrm>
                <a:off x="1196024" y="599385"/>
                <a:ext cx="410876" cy="47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C2B333B2-450C-48CD-A715-60CEB415A672}"/>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26" name="TextBox 25">
                <a:extLst>
                  <a:ext uri="{FF2B5EF4-FFF2-40B4-BE49-F238E27FC236}">
                    <a16:creationId xmlns:a16="http://schemas.microsoft.com/office/drawing/2014/main" id="{0D805E5D-507D-4867-8BDE-D207D1153BA3}"/>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05</a:t>
                </a:r>
              </a:p>
            </p:txBody>
          </p:sp>
        </p:grpSp>
        <p:sp>
          <p:nvSpPr>
            <p:cNvPr id="16" name="TextBox 15">
              <a:extLst>
                <a:ext uri="{FF2B5EF4-FFF2-40B4-BE49-F238E27FC236}">
                  <a16:creationId xmlns:a16="http://schemas.microsoft.com/office/drawing/2014/main" id="{DF4BF52E-001E-4A8F-824D-56010E0B9451}"/>
                </a:ext>
              </a:extLst>
            </p:cNvPr>
            <p:cNvSpPr txBox="1"/>
            <p:nvPr/>
          </p:nvSpPr>
          <p:spPr>
            <a:xfrm>
              <a:off x="549124" y="729019"/>
              <a:ext cx="651549" cy="276999"/>
            </a:xfrm>
            <a:prstGeom prst="rect">
              <a:avLst/>
            </a:prstGeom>
            <a:noFill/>
          </p:spPr>
          <p:txBody>
            <a:bodyPr wrap="square" rtlCol="0">
              <a:spAutoFit/>
            </a:bodyPr>
            <a:lstStyle/>
            <a:p>
              <a:r>
                <a:rPr lang="en-US" sz="1200" dirty="0">
                  <a:solidFill>
                    <a:schemeClr val="bg1"/>
                  </a:solidFill>
                </a:rPr>
                <a:t>CONT.</a:t>
              </a:r>
            </a:p>
          </p:txBody>
        </p:sp>
      </p:grpSp>
      <p:sp>
        <p:nvSpPr>
          <p:cNvPr id="6" name="Title 5">
            <a:extLst>
              <a:ext uri="{FF2B5EF4-FFF2-40B4-BE49-F238E27FC236}">
                <a16:creationId xmlns:a16="http://schemas.microsoft.com/office/drawing/2014/main" id="{BC34CD9F-B64A-4A7F-B832-C9488643576E}"/>
              </a:ext>
            </a:extLst>
          </p:cNvPr>
          <p:cNvSpPr>
            <a:spLocks noGrp="1"/>
          </p:cNvSpPr>
          <p:nvPr>
            <p:ph type="title" idx="4294967295"/>
          </p:nvPr>
        </p:nvSpPr>
        <p:spPr>
          <a:xfrm>
            <a:off x="1440672" y="499836"/>
            <a:ext cx="10515600" cy="1325563"/>
          </a:xfrm>
          <a:prstGeom prst="rect">
            <a:avLst/>
          </a:prstGeom>
        </p:spPr>
        <p:txBody>
          <a:bodyPr/>
          <a:lstStyle/>
          <a:p>
            <a:pPr rtl="0" eaLnBrk="1" latinLnBrk="0" hangingPunct="1"/>
            <a:r>
              <a:rPr lang="en-US" sz="3600" kern="1200" dirty="0">
                <a:effectLst/>
                <a:latin typeface="Arial" panose="020B0604020202020204" pitchFamily="34" charset="0"/>
                <a:ea typeface="+mn-ea"/>
                <a:cs typeface="Arial" panose="020B0604020202020204" pitchFamily="34" charset="0"/>
              </a:rPr>
              <a:t>Develop integrated learning objectives for the SSLO and confirm alignment with goals (cont. 2)</a:t>
            </a:r>
            <a:endParaRPr lang="en-US" dirty="0">
              <a:effectLst/>
            </a:endParaRPr>
          </a:p>
        </p:txBody>
      </p:sp>
      <p:sp>
        <p:nvSpPr>
          <p:cNvPr id="17" name="TextBox 16">
            <a:extLst>
              <a:ext uri="{FF2B5EF4-FFF2-40B4-BE49-F238E27FC236}">
                <a16:creationId xmlns:a16="http://schemas.microsoft.com/office/drawing/2014/main" id="{A40870C5-D4AD-4A52-9BA0-5DD7FFEF1A6F}"/>
              </a:ext>
            </a:extLst>
          </p:cNvPr>
          <p:cNvSpPr txBox="1"/>
          <p:nvPr/>
        </p:nvSpPr>
        <p:spPr>
          <a:xfrm>
            <a:off x="1434390" y="1664670"/>
            <a:ext cx="1853392" cy="461665"/>
          </a:xfrm>
          <a:prstGeom prst="rect">
            <a:avLst/>
          </a:prstGeom>
          <a:noFill/>
        </p:spPr>
        <p:txBody>
          <a:bodyPr wrap="none" rtlCol="0">
            <a:spAutoFit/>
          </a:bodyPr>
          <a:lstStyle/>
          <a:p>
            <a:r>
              <a:rPr lang="en-US" sz="2400" b="1" dirty="0">
                <a:solidFill>
                  <a:srgbClr val="047C7C"/>
                </a:solidFill>
                <a:latin typeface="Verdana" panose="020B0604030504040204" pitchFamily="34" charset="0"/>
                <a:ea typeface="Verdana" panose="020B0604030504040204" pitchFamily="34" charset="0"/>
                <a:cs typeface="Arial" panose="020B0604020202020204" pitchFamily="34" charset="0"/>
              </a:rPr>
              <a:t>Reminder</a:t>
            </a:r>
          </a:p>
        </p:txBody>
      </p:sp>
      <p:grpSp>
        <p:nvGrpSpPr>
          <p:cNvPr id="9" name="Group 8">
            <a:extLst>
              <a:ext uri="{FF2B5EF4-FFF2-40B4-BE49-F238E27FC236}">
                <a16:creationId xmlns:a16="http://schemas.microsoft.com/office/drawing/2014/main" id="{A9F32EFB-2830-487E-A170-90C2D17412C3}"/>
              </a:ext>
              <a:ext uri="{C183D7F6-B498-43B3-948B-1728B52AA6E4}">
                <adec:decorative xmlns:adec="http://schemas.microsoft.com/office/drawing/2017/decorative" val="1"/>
              </a:ext>
            </a:extLst>
          </p:cNvPr>
          <p:cNvGrpSpPr/>
          <p:nvPr/>
        </p:nvGrpSpPr>
        <p:grpSpPr>
          <a:xfrm>
            <a:off x="2006778" y="2032434"/>
            <a:ext cx="8178444" cy="4661566"/>
            <a:chOff x="2006778" y="1885632"/>
            <a:chExt cx="8178444" cy="4661566"/>
          </a:xfrm>
        </p:grpSpPr>
        <p:pic>
          <p:nvPicPr>
            <p:cNvPr id="4" name="Picture 4">
              <a:extLst>
                <a:ext uri="{FF2B5EF4-FFF2-40B4-BE49-F238E27FC236}">
                  <a16:creationId xmlns:a16="http://schemas.microsoft.com/office/drawing/2014/main" id="{181A5D9D-3E20-4E65-A3BC-D28AD04CA358}"/>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blip>
            <a:stretch>
              <a:fillRect/>
            </a:stretch>
          </p:blipFill>
          <p:spPr>
            <a:xfrm>
              <a:off x="2006778" y="1885632"/>
              <a:ext cx="8178444" cy="4661566"/>
            </a:xfrm>
            <a:prstGeom prst="rect">
              <a:avLst/>
            </a:prstGeom>
          </p:spPr>
        </p:pic>
        <p:sp>
          <p:nvSpPr>
            <p:cNvPr id="8" name="Oval 7">
              <a:extLst>
                <a:ext uri="{FF2B5EF4-FFF2-40B4-BE49-F238E27FC236}">
                  <a16:creationId xmlns:a16="http://schemas.microsoft.com/office/drawing/2014/main" id="{3A3B6F54-7353-4295-AE8C-D515567D9A9A}"/>
                </a:ext>
              </a:extLst>
            </p:cNvPr>
            <p:cNvSpPr/>
            <p:nvPr/>
          </p:nvSpPr>
          <p:spPr>
            <a:xfrm>
              <a:off x="3612524" y="2674606"/>
              <a:ext cx="5582991" cy="2631490"/>
            </a:xfrm>
            <a:prstGeom prst="ellipse">
              <a:avLst/>
            </a:prstGeom>
            <a:solidFill>
              <a:srgbClr val="D6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9719612C-26E2-467C-ADD8-4E4CE67163D9}"/>
              </a:ext>
            </a:extLst>
          </p:cNvPr>
          <p:cNvSpPr txBox="1"/>
          <p:nvPr/>
        </p:nvSpPr>
        <p:spPr>
          <a:xfrm>
            <a:off x="3432907" y="3075703"/>
            <a:ext cx="5837552" cy="2308324"/>
          </a:xfrm>
          <a:prstGeom prst="rect">
            <a:avLst/>
          </a:prstGeom>
          <a:solidFill>
            <a:srgbClr val="D6E2ED"/>
          </a:solidFill>
        </p:spPr>
        <p:txBody>
          <a:bodyPr wrap="square" rtlCol="0">
            <a:spAutoFit/>
          </a:bodyPr>
          <a:lstStyle/>
          <a:p>
            <a:r>
              <a:rPr lang="en-US" sz="3600" dirty="0"/>
              <a:t>Your integrated learning objectives across the curricula combine to become the single </a:t>
            </a:r>
            <a:r>
              <a:rPr lang="en-US" sz="3600" b="1" dirty="0"/>
              <a:t>set</a:t>
            </a:r>
            <a:r>
              <a:rPr lang="en-US" sz="3600" dirty="0"/>
              <a:t> of learning objectives.</a:t>
            </a:r>
          </a:p>
        </p:txBody>
      </p:sp>
      <p:sp>
        <p:nvSpPr>
          <p:cNvPr id="5" name="Footer Placeholder 1">
            <a:extLst>
              <a:ext uri="{FF2B5EF4-FFF2-40B4-BE49-F238E27FC236}">
                <a16:creationId xmlns:a16="http://schemas.microsoft.com/office/drawing/2014/main" id="{5617B4CA-6850-447A-8A46-97D9B562FF92}"/>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3: Develop and Implement</a:t>
            </a:r>
          </a:p>
        </p:txBody>
      </p:sp>
      <p:sp>
        <p:nvSpPr>
          <p:cNvPr id="3" name="Slide Number Placeholder 2">
            <a:extLst>
              <a:ext uri="{FF2B5EF4-FFF2-40B4-BE49-F238E27FC236}">
                <a16:creationId xmlns:a16="http://schemas.microsoft.com/office/drawing/2014/main" id="{4D5F74C8-4D07-4CB5-A9F6-F846D5002946}"/>
              </a:ext>
            </a:extLst>
          </p:cNvPr>
          <p:cNvSpPr>
            <a:spLocks noGrp="1"/>
          </p:cNvSpPr>
          <p:nvPr>
            <p:ph type="sldNum" sz="quarter" idx="4294967295"/>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23</a:t>
            </a:fld>
            <a:endParaRPr lang="en-US" sz="1050" dirty="0"/>
          </a:p>
        </p:txBody>
      </p:sp>
    </p:spTree>
    <p:extLst>
      <p:ext uri="{BB962C8B-B14F-4D97-AF65-F5344CB8AC3E}">
        <p14:creationId xmlns:p14="http://schemas.microsoft.com/office/powerpoint/2010/main" val="161226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644A01-4141-47E2-94C4-5909192F2483}"/>
              </a:ext>
            </a:extLst>
          </p:cNvPr>
          <p:cNvSpPr txBox="1"/>
          <p:nvPr/>
        </p:nvSpPr>
        <p:spPr>
          <a:xfrm>
            <a:off x="3970127" y="-56990"/>
            <a:ext cx="42517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SSLO Rubric*</a:t>
            </a:r>
          </a:p>
        </p:txBody>
      </p:sp>
      <p:grpSp>
        <p:nvGrpSpPr>
          <p:cNvPr id="4" name="Group 3" descr="Step five continued">
            <a:extLst>
              <a:ext uri="{FF2B5EF4-FFF2-40B4-BE49-F238E27FC236}">
                <a16:creationId xmlns:a16="http://schemas.microsoft.com/office/drawing/2014/main" id="{7C37B815-0440-4FD0-B3AE-C4E0A789B3CC}"/>
              </a:ext>
            </a:extLst>
          </p:cNvPr>
          <p:cNvGrpSpPr/>
          <p:nvPr/>
        </p:nvGrpSpPr>
        <p:grpSpPr>
          <a:xfrm>
            <a:off x="-1" y="-3087"/>
            <a:ext cx="1606901" cy="1597558"/>
            <a:chOff x="-1" y="-3087"/>
            <a:chExt cx="1606901" cy="1597558"/>
          </a:xfrm>
        </p:grpSpPr>
        <p:grpSp>
          <p:nvGrpSpPr>
            <p:cNvPr id="2" name="Group 1" descr="Step five">
              <a:extLst>
                <a:ext uri="{FF2B5EF4-FFF2-40B4-BE49-F238E27FC236}">
                  <a16:creationId xmlns:a16="http://schemas.microsoft.com/office/drawing/2014/main" id="{4A471142-CAE4-4676-9B84-9A310428B288}"/>
                </a:ext>
              </a:extLst>
            </p:cNvPr>
            <p:cNvGrpSpPr/>
            <p:nvPr/>
          </p:nvGrpSpPr>
          <p:grpSpPr>
            <a:xfrm>
              <a:off x="-1" y="-3087"/>
              <a:ext cx="1606901" cy="1597558"/>
              <a:chOff x="-1" y="-3087"/>
              <a:chExt cx="1606901" cy="1597558"/>
            </a:xfrm>
          </p:grpSpPr>
          <p:sp>
            <p:nvSpPr>
              <p:cNvPr id="17" name="Isosceles Triangle 16">
                <a:extLst>
                  <a:ext uri="{FF2B5EF4-FFF2-40B4-BE49-F238E27FC236}">
                    <a16:creationId xmlns:a16="http://schemas.microsoft.com/office/drawing/2014/main" id="{9DDBAFBA-BE7D-4BB0-87E9-523B696E4475}"/>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646BFADA-2E1F-4FD3-A22B-99A018E76AD2}"/>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D5095F7-B25D-4217-8B6F-0D3C9317137A}"/>
                  </a:ext>
                </a:extLst>
              </p:cNvPr>
              <p:cNvSpPr/>
              <p:nvPr/>
            </p:nvSpPr>
            <p:spPr>
              <a:xfrm>
                <a:off x="1196024" y="599385"/>
                <a:ext cx="410876" cy="514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86ECAD9-1D2A-4761-8F92-976BACE27AD5}"/>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21" name="TextBox 20">
                <a:extLst>
                  <a:ext uri="{FF2B5EF4-FFF2-40B4-BE49-F238E27FC236}">
                    <a16:creationId xmlns:a16="http://schemas.microsoft.com/office/drawing/2014/main" id="{9AC9DD7F-E3C2-4809-AF35-C7E934638233}"/>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05</a:t>
                </a:r>
              </a:p>
            </p:txBody>
          </p:sp>
        </p:grpSp>
        <p:sp>
          <p:nvSpPr>
            <p:cNvPr id="3" name="TextBox 2">
              <a:extLst>
                <a:ext uri="{FF2B5EF4-FFF2-40B4-BE49-F238E27FC236}">
                  <a16:creationId xmlns:a16="http://schemas.microsoft.com/office/drawing/2014/main" id="{5CBF856E-504F-4063-95D9-F6DA6348FD6C}"/>
                </a:ext>
              </a:extLst>
            </p:cNvPr>
            <p:cNvSpPr txBox="1"/>
            <p:nvPr/>
          </p:nvSpPr>
          <p:spPr>
            <a:xfrm>
              <a:off x="549124" y="729019"/>
              <a:ext cx="651549" cy="276999"/>
            </a:xfrm>
            <a:prstGeom prst="rect">
              <a:avLst/>
            </a:prstGeom>
            <a:noFill/>
          </p:spPr>
          <p:txBody>
            <a:bodyPr wrap="square" rtlCol="0">
              <a:spAutoFit/>
            </a:bodyPr>
            <a:lstStyle/>
            <a:p>
              <a:r>
                <a:rPr lang="en-US" sz="1200" dirty="0">
                  <a:solidFill>
                    <a:schemeClr val="bg1"/>
                  </a:solidFill>
                </a:rPr>
                <a:t>CONT.</a:t>
              </a:r>
            </a:p>
          </p:txBody>
        </p:sp>
      </p:grpSp>
      <p:sp>
        <p:nvSpPr>
          <p:cNvPr id="5" name="Title 4">
            <a:extLst>
              <a:ext uri="{FF2B5EF4-FFF2-40B4-BE49-F238E27FC236}">
                <a16:creationId xmlns:a16="http://schemas.microsoft.com/office/drawing/2014/main" id="{8C786ADF-C201-4BEB-A357-5B97CBA6CDF5}"/>
              </a:ext>
            </a:extLst>
          </p:cNvPr>
          <p:cNvSpPr>
            <a:spLocks noGrp="1"/>
          </p:cNvSpPr>
          <p:nvPr>
            <p:ph type="title" idx="4294967295"/>
          </p:nvPr>
        </p:nvSpPr>
        <p:spPr>
          <a:xfrm>
            <a:off x="1436958" y="496811"/>
            <a:ext cx="10515600" cy="1325563"/>
          </a:xfrm>
          <a:prstGeom prst="rect">
            <a:avLst/>
          </a:prstGeom>
        </p:spPr>
        <p:txBody>
          <a:bodyPr/>
          <a:lstStyle/>
          <a:p>
            <a:pPr rtl="0" eaLnBrk="1" latinLnBrk="0" hangingPunct="1"/>
            <a:r>
              <a:rPr lang="en-US" sz="3600" kern="1200" dirty="0">
                <a:effectLst/>
                <a:latin typeface="Arial" panose="020B0604020202020204" pitchFamily="34" charset="0"/>
                <a:ea typeface="+mn-ea"/>
                <a:cs typeface="Arial" panose="020B0604020202020204" pitchFamily="34" charset="0"/>
              </a:rPr>
              <a:t>Develop integrated learning objectives for the SSLO and confirm alignment with goals </a:t>
            </a:r>
            <a:r>
              <a:rPr lang="en-US" sz="2400" kern="1200" dirty="0">
                <a:effectLst/>
                <a:latin typeface="Arial" panose="020B0604020202020204" pitchFamily="34" charset="0"/>
                <a:ea typeface="+mn-ea"/>
                <a:cs typeface="Arial" panose="020B0604020202020204" pitchFamily="34" charset="0"/>
              </a:rPr>
              <a:t>(cont. 3)</a:t>
            </a:r>
            <a:endParaRPr lang="en-US" sz="2400" dirty="0">
              <a:effectLst/>
            </a:endParaRPr>
          </a:p>
        </p:txBody>
      </p:sp>
      <p:sp>
        <p:nvSpPr>
          <p:cNvPr id="451" name="TextBox 450">
            <a:extLst>
              <a:ext uri="{FF2B5EF4-FFF2-40B4-BE49-F238E27FC236}">
                <a16:creationId xmlns:a16="http://schemas.microsoft.com/office/drawing/2014/main" id="{9E34CC37-6E14-42F7-9C72-F6F1416D2184}"/>
              </a:ext>
            </a:extLst>
          </p:cNvPr>
          <p:cNvSpPr txBox="1"/>
          <p:nvPr/>
        </p:nvSpPr>
        <p:spPr>
          <a:xfrm>
            <a:off x="10879588" y="795690"/>
            <a:ext cx="1278687" cy="814005"/>
          </a:xfrm>
          <a:prstGeom prst="rect">
            <a:avLst/>
          </a:prstGeom>
          <a:noFill/>
        </p:spPr>
        <p:txBody>
          <a:bodyPr wrap="square">
            <a:spAutoFit/>
          </a:bodyPr>
          <a:lstStyle/>
          <a:p>
            <a:pPr marL="0" indent="0">
              <a:lnSpc>
                <a:spcPct val="120000"/>
              </a:lnSpc>
              <a:spcBef>
                <a:spcPts val="600"/>
              </a:spcBef>
              <a:buFont typeface="Wingdings" panose="05000000000000000000" pitchFamily="2" charset="2"/>
              <a:buNone/>
            </a:pPr>
            <a:r>
              <a:rPr lang="en-US" sz="1000" dirty="0">
                <a:latin typeface="Arial" panose="020B0604020202020204" pitchFamily="34" charset="0"/>
                <a:ea typeface="Lato Semibold" panose="020F0502020204030203" pitchFamily="34" charset="0"/>
                <a:cs typeface="Arial" panose="020B0604020202020204" pitchFamily="34" charset="0"/>
              </a:rPr>
              <a:t>*Rubric developed for the IET Design Toolkit. 2021  (Hamilton &amp; Toso)</a:t>
            </a:r>
            <a:endParaRPr lang="en-US" sz="1000" dirty="0">
              <a:latin typeface="Arial" panose="020B0604020202020204" pitchFamily="34" charset="0"/>
              <a:cs typeface="Arial" panose="020B0604020202020204" pitchFamily="34" charset="0"/>
            </a:endParaRPr>
          </a:p>
        </p:txBody>
      </p:sp>
      <p:graphicFrame>
        <p:nvGraphicFramePr>
          <p:cNvPr id="453" name="Table 452">
            <a:extLst>
              <a:ext uri="{FF2B5EF4-FFF2-40B4-BE49-F238E27FC236}">
                <a16:creationId xmlns:a16="http://schemas.microsoft.com/office/drawing/2014/main" id="{4CEBC7E4-7AD1-4CF2-AA57-6F75CE7509F1}"/>
              </a:ext>
            </a:extLst>
          </p:cNvPr>
          <p:cNvGraphicFramePr>
            <a:graphicFrameLocks noGrp="1"/>
          </p:cNvGraphicFramePr>
          <p:nvPr>
            <p:extLst>
              <p:ext uri="{D42A27DB-BD31-4B8C-83A1-F6EECF244321}">
                <p14:modId xmlns:p14="http://schemas.microsoft.com/office/powerpoint/2010/main" val="1891342985"/>
              </p:ext>
            </p:extLst>
          </p:nvPr>
        </p:nvGraphicFramePr>
        <p:xfrm>
          <a:off x="111367" y="1708663"/>
          <a:ext cx="11950931" cy="48943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409397">
                  <a:extLst>
                    <a:ext uri="{9D8B030D-6E8A-4147-A177-3AD203B41FA5}">
                      <a16:colId xmlns:a16="http://schemas.microsoft.com/office/drawing/2014/main" val="3017852042"/>
                    </a:ext>
                  </a:extLst>
                </a:gridCol>
                <a:gridCol w="2598132">
                  <a:extLst>
                    <a:ext uri="{9D8B030D-6E8A-4147-A177-3AD203B41FA5}">
                      <a16:colId xmlns:a16="http://schemas.microsoft.com/office/drawing/2014/main" val="2674706682"/>
                    </a:ext>
                  </a:extLst>
                </a:gridCol>
                <a:gridCol w="2523898">
                  <a:extLst>
                    <a:ext uri="{9D8B030D-6E8A-4147-A177-3AD203B41FA5}">
                      <a16:colId xmlns:a16="http://schemas.microsoft.com/office/drawing/2014/main" val="3727421021"/>
                    </a:ext>
                  </a:extLst>
                </a:gridCol>
                <a:gridCol w="2419504">
                  <a:extLst>
                    <a:ext uri="{9D8B030D-6E8A-4147-A177-3AD203B41FA5}">
                      <a16:colId xmlns:a16="http://schemas.microsoft.com/office/drawing/2014/main" val="739421152"/>
                    </a:ext>
                  </a:extLst>
                </a:gridCol>
              </a:tblGrid>
              <a:tr h="0">
                <a:tc>
                  <a:txBody>
                    <a:bodyPr/>
                    <a:lstStyle/>
                    <a:p>
                      <a:pPr marL="0" marR="0">
                        <a:lnSpc>
                          <a:spcPct val="115000"/>
                        </a:lnSpc>
                        <a:spcBef>
                          <a:spcPts val="0"/>
                        </a:spcBef>
                        <a:spcAft>
                          <a:spcPts val="0"/>
                        </a:spcAft>
                      </a:pPr>
                      <a:r>
                        <a:rPr lang="en-US" sz="1300" dirty="0">
                          <a:effectLst/>
                        </a:rPr>
                        <a:t>CRITERIA</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47C7C"/>
                    </a:solidFill>
                  </a:tcPr>
                </a:tc>
                <a:tc>
                  <a:txBody>
                    <a:bodyPr/>
                    <a:lstStyle/>
                    <a:p>
                      <a:pPr marL="0" marR="0">
                        <a:lnSpc>
                          <a:spcPct val="115000"/>
                        </a:lnSpc>
                        <a:spcBef>
                          <a:spcPts val="0"/>
                        </a:spcBef>
                        <a:spcAft>
                          <a:spcPts val="0"/>
                        </a:spcAft>
                      </a:pPr>
                      <a:r>
                        <a:rPr lang="en-US" sz="1300" dirty="0">
                          <a:effectLst/>
                        </a:rPr>
                        <a:t>WEAK – 0 points</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47C7C"/>
                    </a:solidFill>
                  </a:tcPr>
                </a:tc>
                <a:tc>
                  <a:txBody>
                    <a:bodyPr/>
                    <a:lstStyle/>
                    <a:p>
                      <a:pPr marL="0" marR="0">
                        <a:lnSpc>
                          <a:spcPct val="115000"/>
                        </a:lnSpc>
                        <a:spcBef>
                          <a:spcPts val="0"/>
                        </a:spcBef>
                        <a:spcAft>
                          <a:spcPts val="0"/>
                        </a:spcAft>
                      </a:pPr>
                      <a:r>
                        <a:rPr lang="en-US" sz="1300" dirty="0">
                          <a:effectLst/>
                        </a:rPr>
                        <a:t>MEDIUM – 2 points</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47C7C"/>
                    </a:solidFill>
                  </a:tcPr>
                </a:tc>
                <a:tc>
                  <a:txBody>
                    <a:bodyPr/>
                    <a:lstStyle/>
                    <a:p>
                      <a:pPr marL="0" marR="0">
                        <a:lnSpc>
                          <a:spcPct val="115000"/>
                        </a:lnSpc>
                        <a:spcBef>
                          <a:spcPts val="0"/>
                        </a:spcBef>
                        <a:spcAft>
                          <a:spcPts val="0"/>
                        </a:spcAft>
                      </a:pPr>
                      <a:r>
                        <a:rPr lang="en-US" sz="1300" dirty="0">
                          <a:effectLst/>
                        </a:rPr>
                        <a:t>STRONG – 4 points</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047C7C"/>
                    </a:solidFill>
                  </a:tcPr>
                </a:tc>
                <a:extLst>
                  <a:ext uri="{0D108BD9-81ED-4DB2-BD59-A6C34878D82A}">
                    <a16:rowId xmlns:a16="http://schemas.microsoft.com/office/drawing/2014/main" val="2749457699"/>
                  </a:ext>
                </a:extLst>
              </a:tr>
              <a:tr h="882963">
                <a:tc>
                  <a:txBody>
                    <a:bodyPr/>
                    <a:lstStyle/>
                    <a:p>
                      <a:pPr marL="0" marR="0">
                        <a:lnSpc>
                          <a:spcPct val="100000"/>
                        </a:lnSpc>
                        <a:spcBef>
                          <a:spcPts val="200"/>
                        </a:spcBef>
                        <a:spcAft>
                          <a:spcPts val="600"/>
                        </a:spcAft>
                      </a:pPr>
                      <a:r>
                        <a:rPr lang="en-US" sz="1300" dirty="0">
                          <a:effectLst/>
                          <a:latin typeface="+mn-lt"/>
                        </a:rPr>
                        <a:t>All three required IET components are evident in the SSLO.</a:t>
                      </a:r>
                    </a:p>
                    <a:p>
                      <a:pPr marL="0" marR="0">
                        <a:lnSpc>
                          <a:spcPct val="100000"/>
                        </a:lnSpc>
                        <a:spcBef>
                          <a:spcPts val="0"/>
                        </a:spcBef>
                        <a:spcAft>
                          <a:spcPts val="500"/>
                        </a:spcAft>
                      </a:pPr>
                      <a:r>
                        <a:rPr lang="en-US" sz="1300" i="1" dirty="0">
                          <a:effectLst/>
                          <a:latin typeface="+mn-lt"/>
                        </a:rPr>
                        <a:t>Note: If this score is weak or medium, revisit the SSLO before proceeding. The three required IET components must be evident in the SSLO to meet the basic definition of an SSLO.  </a:t>
                      </a:r>
                      <a:endParaRPr lang="en-US" sz="1300" i="1" dirty="0">
                        <a:effectLst/>
                        <a:latin typeface="+mn-lt"/>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00000"/>
                        </a:lnSpc>
                        <a:spcBef>
                          <a:spcPts val="200"/>
                        </a:spcBef>
                        <a:spcAft>
                          <a:spcPts val="600"/>
                        </a:spcAft>
                      </a:pPr>
                      <a:r>
                        <a:rPr lang="en-US" sz="1300" dirty="0">
                          <a:effectLst/>
                        </a:rPr>
                        <a:t>0 – 1 component evident</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spcBef>
                          <a:spcPts val="200"/>
                        </a:spcBef>
                        <a:spcAft>
                          <a:spcPts val="600"/>
                        </a:spcAft>
                      </a:pPr>
                      <a:r>
                        <a:rPr lang="en-US" sz="1300" dirty="0">
                          <a:effectLst/>
                        </a:rPr>
                        <a:t>2 components evident</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0000"/>
                        </a:lnSpc>
                        <a:spcBef>
                          <a:spcPts val="200"/>
                        </a:spcBef>
                        <a:spcAft>
                          <a:spcPts val="600"/>
                        </a:spcAft>
                      </a:pPr>
                      <a:r>
                        <a:rPr lang="en-US" sz="1300" dirty="0">
                          <a:effectLst/>
                        </a:rPr>
                        <a:t>All 3 components evident</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3354651"/>
                  </a:ext>
                </a:extLst>
              </a:tr>
              <a:tr h="1651029">
                <a:tc>
                  <a:txBody>
                    <a:bodyPr/>
                    <a:lstStyle/>
                    <a:p>
                      <a:pPr marL="0" marR="0" fontAlgn="base">
                        <a:lnSpc>
                          <a:spcPct val="100000"/>
                        </a:lnSpc>
                        <a:spcBef>
                          <a:spcPts val="500"/>
                        </a:spcBef>
                        <a:spcAft>
                          <a:spcPts val="1000"/>
                        </a:spcAft>
                      </a:pPr>
                      <a:r>
                        <a:rPr lang="en-US" sz="1300" dirty="0">
                          <a:effectLst/>
                          <a:latin typeface="+mn-lt"/>
                        </a:rPr>
                        <a:t>There is a demonstrated relationship among the three components so that the adult basic literacy, workforce preparation, and occupational skills and knowledge are structured within the SSLO to function cooperatively (i.e., interrelated and contextualized).</a:t>
                      </a:r>
                      <a:endParaRPr lang="en-US" sz="1300" dirty="0">
                        <a:effectLst/>
                        <a:latin typeface="+mn-lt"/>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ts val="1500"/>
                        </a:lnSpc>
                        <a:spcBef>
                          <a:spcPts val="200"/>
                        </a:spcBef>
                        <a:spcAft>
                          <a:spcPts val="600"/>
                        </a:spcAft>
                      </a:pPr>
                      <a:r>
                        <a:rPr lang="en-US" sz="1300" dirty="0">
                          <a:effectLst/>
                        </a:rPr>
                        <a:t>No relationship is demonstrated among the three components.</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ts val="1500"/>
                        </a:lnSpc>
                        <a:spcBef>
                          <a:spcPts val="0"/>
                        </a:spcBef>
                        <a:spcAft>
                          <a:spcPts val="300"/>
                        </a:spcAft>
                        <a:buClrTx/>
                        <a:buSzTx/>
                        <a:buFontTx/>
                        <a:buNone/>
                        <a:tabLst/>
                        <a:defRPr/>
                      </a:pPr>
                      <a:r>
                        <a:rPr lang="en-US" sz="1300" dirty="0">
                          <a:effectLst/>
                        </a:rPr>
                        <a:t>Components are somewhat structured to function cooperatively:​</a:t>
                      </a:r>
                    </a:p>
                    <a:p>
                      <a:pPr marL="228600" marR="0" lvl="0" indent="-168275" fontAlgn="base">
                        <a:lnSpc>
                          <a:spcPts val="1500"/>
                        </a:lnSpc>
                        <a:spcBef>
                          <a:spcPts val="0"/>
                        </a:spcBef>
                        <a:spcAft>
                          <a:spcPts val="300"/>
                        </a:spcAft>
                        <a:buSzPts val="1000"/>
                        <a:buFont typeface="Symbol" panose="05050102010706020507" pitchFamily="18" charset="2"/>
                        <a:buChar char=""/>
                        <a:tabLst>
                          <a:tab pos="372745" algn="l"/>
                        </a:tabLst>
                      </a:pPr>
                      <a:r>
                        <a:rPr lang="en-US" sz="1300" dirty="0">
                          <a:effectLst/>
                        </a:rPr>
                        <a:t>Only two components are demonstrated to function cooperatively.</a:t>
                      </a:r>
                    </a:p>
                    <a:p>
                      <a:pPr marL="228600" marR="0" lvl="0" indent="-168275">
                        <a:lnSpc>
                          <a:spcPts val="1500"/>
                        </a:lnSpc>
                        <a:spcBef>
                          <a:spcPts val="0"/>
                        </a:spcBef>
                        <a:spcAft>
                          <a:spcPts val="300"/>
                        </a:spcAft>
                        <a:buSzPts val="1000"/>
                        <a:buFont typeface="Symbol" panose="05050102010706020507" pitchFamily="18" charset="2"/>
                        <a:buChar char=""/>
                        <a:tabLst>
                          <a:tab pos="372745" algn="l"/>
                        </a:tabLst>
                      </a:pPr>
                      <a:r>
                        <a:rPr lang="en-US" sz="1300" dirty="0">
                          <a:effectLst/>
                        </a:rPr>
                        <a:t>Does not demonstrate a cooperative relationship among all three components.</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lnSpc>
                          <a:spcPts val="1500"/>
                        </a:lnSpc>
                        <a:spcBef>
                          <a:spcPts val="500"/>
                        </a:spcBef>
                        <a:spcAft>
                          <a:spcPts val="400"/>
                        </a:spcAft>
                      </a:pPr>
                      <a:r>
                        <a:rPr lang="en-US" sz="1300" dirty="0">
                          <a:effectLst/>
                        </a:rPr>
                        <a:t>All three components are structured to function cooperatively so that:​</a:t>
                      </a:r>
                    </a:p>
                    <a:p>
                      <a:pPr marL="228600" marR="0" lvl="0" indent="-168275" algn="l" defTabSz="914400" rtl="0" eaLnBrk="1" fontAlgn="base" latinLnBrk="0" hangingPunct="1">
                        <a:lnSpc>
                          <a:spcPts val="1500"/>
                        </a:lnSpc>
                        <a:spcBef>
                          <a:spcPts val="0"/>
                        </a:spcBef>
                        <a:spcAft>
                          <a:spcPts val="300"/>
                        </a:spcAft>
                        <a:buSzPts val="1000"/>
                        <a:buFont typeface="Symbol" panose="05050102010706020507" pitchFamily="18" charset="2"/>
                        <a:buChar char=""/>
                        <a:tabLst>
                          <a:tab pos="372745" algn="l"/>
                        </a:tabLst>
                      </a:pPr>
                      <a:r>
                        <a:rPr lang="en-US" sz="1300" kern="1200" dirty="0">
                          <a:solidFill>
                            <a:schemeClr val="dk1"/>
                          </a:solidFill>
                          <a:effectLst/>
                          <a:latin typeface="+mn-lt"/>
                          <a:ea typeface="+mn-ea"/>
                          <a:cs typeface="+mn-cs"/>
                        </a:rPr>
                        <a:t>There is a clear relationship between all </a:t>
                      </a:r>
                      <a:br>
                        <a:rPr lang="en-US" sz="1300" kern="1200" dirty="0">
                          <a:solidFill>
                            <a:schemeClr val="dk1"/>
                          </a:solidFill>
                          <a:effectLst/>
                          <a:latin typeface="+mn-lt"/>
                          <a:ea typeface="+mn-ea"/>
                          <a:cs typeface="+mn-cs"/>
                        </a:rPr>
                      </a:br>
                      <a:r>
                        <a:rPr lang="en-US" sz="1300" kern="1200" dirty="0">
                          <a:solidFill>
                            <a:schemeClr val="dk1"/>
                          </a:solidFill>
                          <a:effectLst/>
                          <a:latin typeface="+mn-lt"/>
                          <a:ea typeface="+mn-ea"/>
                          <a:cs typeface="+mn-cs"/>
                        </a:rPr>
                        <a:t>three components.​</a:t>
                      </a:r>
                    </a:p>
                    <a:p>
                      <a:pPr marL="228600" marR="0" lvl="0" indent="-168275" algn="l" defTabSz="914400" rtl="0" eaLnBrk="1" fontAlgn="base" latinLnBrk="0" hangingPunct="1">
                        <a:lnSpc>
                          <a:spcPts val="1500"/>
                        </a:lnSpc>
                        <a:spcBef>
                          <a:spcPts val="0"/>
                        </a:spcBef>
                        <a:spcAft>
                          <a:spcPts val="300"/>
                        </a:spcAft>
                        <a:buSzPts val="1000"/>
                        <a:buFont typeface="Symbol" panose="05050102010706020507" pitchFamily="18" charset="2"/>
                        <a:buChar char=""/>
                        <a:tabLst>
                          <a:tab pos="372745" algn="l"/>
                        </a:tabLst>
                      </a:pPr>
                      <a:r>
                        <a:rPr lang="en-US" sz="1300" kern="1200" dirty="0">
                          <a:solidFill>
                            <a:schemeClr val="dk1"/>
                          </a:solidFill>
                          <a:effectLst/>
                          <a:latin typeface="+mn-lt"/>
                          <a:ea typeface="+mn-ea"/>
                          <a:cs typeface="+mn-cs"/>
                        </a:rPr>
                        <a:t>Skills and knowledge are structured to function cooperatively​.</a:t>
                      </a: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6136730"/>
                  </a:ext>
                </a:extLst>
              </a:tr>
              <a:tr h="521052">
                <a:tc>
                  <a:txBody>
                    <a:bodyPr/>
                    <a:lstStyle/>
                    <a:p>
                      <a:pPr marL="0" marR="0">
                        <a:lnSpc>
                          <a:spcPts val="1500"/>
                        </a:lnSpc>
                        <a:spcBef>
                          <a:spcPts val="200"/>
                        </a:spcBef>
                        <a:spcAft>
                          <a:spcPts val="600"/>
                        </a:spcAft>
                      </a:pPr>
                      <a:r>
                        <a:rPr lang="en-US" sz="1300" dirty="0">
                          <a:effectLst/>
                        </a:rPr>
                        <a:t>Condition(s) under which the learner will demonstrate competency is/are clearly stated.</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ts val="1500"/>
                        </a:lnSpc>
                        <a:spcBef>
                          <a:spcPts val="200"/>
                        </a:spcBef>
                        <a:spcAft>
                          <a:spcPts val="600"/>
                        </a:spcAft>
                      </a:pPr>
                      <a:r>
                        <a:rPr lang="en-US" sz="1300" dirty="0">
                          <a:effectLst/>
                        </a:rPr>
                        <a:t>No condition is stated.</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500"/>
                        </a:lnSpc>
                        <a:spcBef>
                          <a:spcPts val="200"/>
                        </a:spcBef>
                        <a:spcAft>
                          <a:spcPts val="600"/>
                        </a:spcAft>
                      </a:pPr>
                      <a:r>
                        <a:rPr lang="en-US" sz="1300" dirty="0">
                          <a:effectLst/>
                        </a:rPr>
                        <a:t>Condition(s) are somewhat stated, but not clearly.</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500"/>
                        </a:lnSpc>
                        <a:spcBef>
                          <a:spcPts val="200"/>
                        </a:spcBef>
                        <a:spcAft>
                          <a:spcPts val="600"/>
                        </a:spcAft>
                      </a:pPr>
                      <a:r>
                        <a:rPr lang="en-US" sz="1300" dirty="0">
                          <a:effectLst/>
                        </a:rPr>
                        <a:t>Condition(s) are clearly stated.</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1411191"/>
                  </a:ext>
                </a:extLst>
              </a:tr>
              <a:tr h="673850">
                <a:tc>
                  <a:txBody>
                    <a:bodyPr/>
                    <a:lstStyle/>
                    <a:p>
                      <a:pPr marL="0" marR="0">
                        <a:lnSpc>
                          <a:spcPct val="100000"/>
                        </a:lnSpc>
                        <a:spcBef>
                          <a:spcPts val="200"/>
                        </a:spcBef>
                        <a:spcAft>
                          <a:spcPts val="600"/>
                        </a:spcAft>
                      </a:pPr>
                      <a:r>
                        <a:rPr lang="en-US" sz="1300" dirty="0">
                          <a:effectLst/>
                          <a:latin typeface="+mn-lt"/>
                        </a:rPr>
                        <a:t>Criteria by which competency will be measured are clearly stated and outcome is measurable.</a:t>
                      </a:r>
                      <a:endParaRPr lang="en-US" sz="1300" dirty="0">
                        <a:effectLst/>
                        <a:latin typeface="+mn-lt"/>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ts val="1500"/>
                        </a:lnSpc>
                        <a:spcBef>
                          <a:spcPts val="200"/>
                        </a:spcBef>
                        <a:spcAft>
                          <a:spcPts val="600"/>
                        </a:spcAft>
                      </a:pPr>
                      <a:r>
                        <a:rPr lang="en-US" sz="1300" dirty="0">
                          <a:effectLst/>
                        </a:rPr>
                        <a:t>Criteria are not stated and/or outcome is not measurable.​</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200"/>
                        </a:spcBef>
                        <a:spcAft>
                          <a:spcPts val="600"/>
                        </a:spcAft>
                      </a:pPr>
                      <a:r>
                        <a:rPr lang="en-US" sz="1300" dirty="0">
                          <a:effectLst/>
                        </a:rPr>
                        <a:t>Criteria are clearly stated, but outcome is not measurable,​ or criteria are not clearly stated, but outcome is measurable.</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200"/>
                        </a:spcBef>
                        <a:spcAft>
                          <a:spcPts val="600"/>
                        </a:spcAft>
                      </a:pPr>
                      <a:r>
                        <a:rPr lang="en-US" sz="1300" dirty="0">
                          <a:effectLst/>
                        </a:rPr>
                        <a:t>Criteria are clearly stated.</a:t>
                      </a:r>
                    </a:p>
                    <a:p>
                      <a:pPr marL="0" marR="0">
                        <a:lnSpc>
                          <a:spcPts val="1500"/>
                        </a:lnSpc>
                        <a:spcBef>
                          <a:spcPts val="200"/>
                        </a:spcBef>
                        <a:spcAft>
                          <a:spcPts val="600"/>
                        </a:spcAft>
                      </a:pPr>
                      <a:r>
                        <a:rPr lang="en-US" sz="1300" dirty="0">
                          <a:effectLst/>
                        </a:rPr>
                        <a:t>Performance outcome is measurable.</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571954"/>
                  </a:ext>
                </a:extLst>
              </a:tr>
              <a:tr h="453837">
                <a:tc>
                  <a:txBody>
                    <a:bodyPr/>
                    <a:lstStyle/>
                    <a:p>
                      <a:pPr marL="0" marR="0">
                        <a:lnSpc>
                          <a:spcPct val="100000"/>
                        </a:lnSpc>
                        <a:spcBef>
                          <a:spcPts val="200"/>
                        </a:spcBef>
                        <a:spcAft>
                          <a:spcPts val="600"/>
                        </a:spcAft>
                      </a:pPr>
                      <a:r>
                        <a:rPr lang="en-US" sz="1300" dirty="0">
                          <a:effectLst/>
                          <a:latin typeface="+mn-lt"/>
                        </a:rPr>
                        <a:t>Expected behavior is clearly described using action verbs.</a:t>
                      </a:r>
                      <a:endParaRPr lang="en-US" sz="1300" dirty="0">
                        <a:effectLst/>
                        <a:latin typeface="+mn-lt"/>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ts val="1500"/>
                        </a:lnSpc>
                        <a:spcBef>
                          <a:spcPts val="200"/>
                        </a:spcBef>
                        <a:spcAft>
                          <a:spcPts val="600"/>
                        </a:spcAft>
                      </a:pPr>
                      <a:r>
                        <a:rPr lang="en-US" sz="1300" dirty="0">
                          <a:effectLst/>
                        </a:rPr>
                        <a:t>No behavior is stated​ and/or performance expectation is unclear.​</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500"/>
                        </a:lnSpc>
                        <a:spcBef>
                          <a:spcPts val="200"/>
                        </a:spcBef>
                        <a:spcAft>
                          <a:spcPts val="600"/>
                        </a:spcAft>
                      </a:pPr>
                      <a:r>
                        <a:rPr lang="en-US" sz="1300" dirty="0">
                          <a:effectLst/>
                        </a:rPr>
                        <a:t>Expected behavior is stated, but not stated using action verbs.</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ts val="1500"/>
                        </a:lnSpc>
                        <a:spcBef>
                          <a:spcPts val="200"/>
                        </a:spcBef>
                        <a:spcAft>
                          <a:spcPts val="600"/>
                        </a:spcAft>
                      </a:pPr>
                      <a:r>
                        <a:rPr lang="en-US" sz="1300" dirty="0">
                          <a:effectLst/>
                        </a:rPr>
                        <a:t>Expected behavior is clearly stated using action verbs.</a:t>
                      </a:r>
                      <a:endParaRPr lang="en-US" sz="1300" dirty="0">
                        <a:effectLst/>
                        <a:latin typeface="Calibri" panose="020F0502020204030204" pitchFamily="34" charset="0"/>
                        <a:ea typeface="Yu Mincho" panose="02020400000000000000" pitchFamily="18" charset="-128"/>
                        <a:cs typeface="Arial" panose="020B0604020202020204" pitchFamily="34" charset="0"/>
                      </a:endParaRPr>
                    </a:p>
                  </a:txBody>
                  <a:tcPr marL="67740" marR="67740" marT="33870" marB="33870">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9205484"/>
                  </a:ext>
                </a:extLst>
              </a:tr>
            </a:tbl>
          </a:graphicData>
        </a:graphic>
      </p:graphicFrame>
      <p:sp>
        <p:nvSpPr>
          <p:cNvPr id="16" name="Footer Placeholder 1">
            <a:extLst>
              <a:ext uri="{FF2B5EF4-FFF2-40B4-BE49-F238E27FC236}">
                <a16:creationId xmlns:a16="http://schemas.microsoft.com/office/drawing/2014/main" id="{A1F7623F-A14C-462C-BEA6-2F5B3C36460D}"/>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22" name="Slide Number Placeholder 2">
            <a:extLst>
              <a:ext uri="{FF2B5EF4-FFF2-40B4-BE49-F238E27FC236}">
                <a16:creationId xmlns:a16="http://schemas.microsoft.com/office/drawing/2014/main" id="{48C0459D-8BB3-473E-A015-D6CB60915BC7}"/>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24</a:t>
            </a:fld>
            <a:endParaRPr lang="en-US" sz="1050" dirty="0"/>
          </a:p>
        </p:txBody>
      </p:sp>
    </p:spTree>
    <p:extLst>
      <p:ext uri="{BB962C8B-B14F-4D97-AF65-F5344CB8AC3E}">
        <p14:creationId xmlns:p14="http://schemas.microsoft.com/office/powerpoint/2010/main" val="96774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descr="Step five continued">
            <a:extLst>
              <a:ext uri="{FF2B5EF4-FFF2-40B4-BE49-F238E27FC236}">
                <a16:creationId xmlns:a16="http://schemas.microsoft.com/office/drawing/2014/main" id="{5F5E03AE-478C-43C9-8235-FDFE37E730C9}"/>
              </a:ext>
            </a:extLst>
          </p:cNvPr>
          <p:cNvGrpSpPr/>
          <p:nvPr/>
        </p:nvGrpSpPr>
        <p:grpSpPr>
          <a:xfrm>
            <a:off x="-1" y="-3087"/>
            <a:ext cx="1606901" cy="1597558"/>
            <a:chOff x="-1" y="-3087"/>
            <a:chExt cx="1606901" cy="1597558"/>
          </a:xfrm>
        </p:grpSpPr>
        <p:grpSp>
          <p:nvGrpSpPr>
            <p:cNvPr id="46" name="Group 45" descr="Step five">
              <a:extLst>
                <a:ext uri="{FF2B5EF4-FFF2-40B4-BE49-F238E27FC236}">
                  <a16:creationId xmlns:a16="http://schemas.microsoft.com/office/drawing/2014/main" id="{5B87253C-CA67-4A79-AD3F-79C9554D690D}"/>
                </a:ext>
              </a:extLst>
            </p:cNvPr>
            <p:cNvGrpSpPr/>
            <p:nvPr/>
          </p:nvGrpSpPr>
          <p:grpSpPr>
            <a:xfrm>
              <a:off x="-1" y="-3087"/>
              <a:ext cx="1606901" cy="1597558"/>
              <a:chOff x="-1" y="-3087"/>
              <a:chExt cx="1606901" cy="1597558"/>
            </a:xfrm>
          </p:grpSpPr>
          <p:sp>
            <p:nvSpPr>
              <p:cNvPr id="75" name="Isosceles Triangle 74">
                <a:extLst>
                  <a:ext uri="{FF2B5EF4-FFF2-40B4-BE49-F238E27FC236}">
                    <a16:creationId xmlns:a16="http://schemas.microsoft.com/office/drawing/2014/main" id="{BEA5DF2D-225E-457A-B2F0-0DDC3525BD6E}"/>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Isosceles Triangle 75">
                <a:extLst>
                  <a:ext uri="{FF2B5EF4-FFF2-40B4-BE49-F238E27FC236}">
                    <a16:creationId xmlns:a16="http://schemas.microsoft.com/office/drawing/2014/main" id="{50526865-1E62-4F29-8AE1-10A35B484F70}"/>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E29B298-42D5-4F04-942B-265D89FF5402}"/>
                  </a:ext>
                </a:extLst>
              </p:cNvPr>
              <p:cNvSpPr/>
              <p:nvPr/>
            </p:nvSpPr>
            <p:spPr>
              <a:xfrm>
                <a:off x="1196024" y="599384"/>
                <a:ext cx="410876" cy="453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86BAA0CA-4A8F-47CE-A088-B8C897AE7F86}"/>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79" name="TextBox 78">
                <a:extLst>
                  <a:ext uri="{FF2B5EF4-FFF2-40B4-BE49-F238E27FC236}">
                    <a16:creationId xmlns:a16="http://schemas.microsoft.com/office/drawing/2014/main" id="{EF1ED347-DDD4-49AF-AACA-324FB20715D1}"/>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05</a:t>
                </a:r>
              </a:p>
            </p:txBody>
          </p:sp>
        </p:grpSp>
        <p:sp>
          <p:nvSpPr>
            <p:cNvPr id="74" name="TextBox 73">
              <a:extLst>
                <a:ext uri="{FF2B5EF4-FFF2-40B4-BE49-F238E27FC236}">
                  <a16:creationId xmlns:a16="http://schemas.microsoft.com/office/drawing/2014/main" id="{719FD0D4-ACF2-45EA-9485-DD05CA953069}"/>
                </a:ext>
              </a:extLst>
            </p:cNvPr>
            <p:cNvSpPr txBox="1"/>
            <p:nvPr/>
          </p:nvSpPr>
          <p:spPr>
            <a:xfrm>
              <a:off x="549124" y="729019"/>
              <a:ext cx="651549" cy="276999"/>
            </a:xfrm>
            <a:prstGeom prst="rect">
              <a:avLst/>
            </a:prstGeom>
            <a:noFill/>
          </p:spPr>
          <p:txBody>
            <a:bodyPr wrap="square" rtlCol="0">
              <a:spAutoFit/>
            </a:bodyPr>
            <a:lstStyle/>
            <a:p>
              <a:r>
                <a:rPr lang="en-US" sz="1200" dirty="0">
                  <a:solidFill>
                    <a:schemeClr val="bg1"/>
                  </a:solidFill>
                </a:rPr>
                <a:t>CONT.</a:t>
              </a:r>
            </a:p>
          </p:txBody>
        </p:sp>
      </p:grpSp>
      <p:sp>
        <p:nvSpPr>
          <p:cNvPr id="13" name="Title 2">
            <a:extLst>
              <a:ext uri="{FF2B5EF4-FFF2-40B4-BE49-F238E27FC236}">
                <a16:creationId xmlns:a16="http://schemas.microsoft.com/office/drawing/2014/main" id="{4C8D807E-6CA2-4AB0-8009-79970CFCCA6E}"/>
              </a:ext>
            </a:extLst>
          </p:cNvPr>
          <p:cNvSpPr>
            <a:spLocks noGrp="1"/>
          </p:cNvSpPr>
          <p:nvPr>
            <p:ph type="title"/>
          </p:nvPr>
        </p:nvSpPr>
        <p:spPr>
          <a:xfrm>
            <a:off x="1435807" y="497308"/>
            <a:ext cx="10663198" cy="1072362"/>
          </a:xfrm>
        </p:spPr>
        <p:txBody>
          <a:bodyPr/>
          <a:lstStyle/>
          <a:p>
            <a:r>
              <a:rPr lang="en-US" sz="3600" dirty="0">
                <a:latin typeface="Arial" panose="020B0604020202020204" pitchFamily="34" charset="0"/>
                <a:cs typeface="Arial" panose="020B0604020202020204" pitchFamily="34" charset="0"/>
              </a:rPr>
              <a:t>Develop integrated learning objectives for the SSLO and </a:t>
            </a:r>
            <a:r>
              <a:rPr lang="en-US" sz="3600" b="1" dirty="0">
                <a:latin typeface="Arial" panose="020B0604020202020204" pitchFamily="34" charset="0"/>
                <a:cs typeface="Arial" panose="020B0604020202020204" pitchFamily="34" charset="0"/>
              </a:rPr>
              <a:t>confirm alignment with goals</a:t>
            </a:r>
            <a:r>
              <a:rPr lang="en-US" sz="3600" kern="1200" dirty="0">
                <a:effectLst/>
                <a:latin typeface="Arial" panose="020B0604020202020204" pitchFamily="34" charset="0"/>
                <a:ea typeface="+mn-ea"/>
                <a:cs typeface="Arial" panose="020B0604020202020204" pitchFamily="34" charset="0"/>
              </a:rPr>
              <a:t> (cont. 4)</a:t>
            </a:r>
            <a:endParaRPr lang="en-US" sz="3600" b="1" dirty="0">
              <a:solidFill>
                <a:schemeClr val="tx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FE13E4C-2D93-413D-886D-2845B69971CD}"/>
              </a:ext>
            </a:extLst>
          </p:cNvPr>
          <p:cNvSpPr txBox="1"/>
          <p:nvPr/>
        </p:nvSpPr>
        <p:spPr>
          <a:xfrm>
            <a:off x="1434390" y="1664670"/>
            <a:ext cx="2837636" cy="461665"/>
          </a:xfrm>
          <a:prstGeom prst="rect">
            <a:avLst/>
          </a:prstGeom>
          <a:noFill/>
        </p:spPr>
        <p:txBody>
          <a:bodyPr wrap="none" rtlCol="0">
            <a:spAutoFit/>
          </a:bodyPr>
          <a:lstStyle/>
          <a:p>
            <a:r>
              <a:rPr lang="en-US" sz="2400" b="1" dirty="0">
                <a:solidFill>
                  <a:srgbClr val="047C7C"/>
                </a:solidFill>
                <a:latin typeface="Verdana" panose="020B0604030504040204" pitchFamily="34" charset="0"/>
                <a:ea typeface="Verdana" panose="020B0604030504040204" pitchFamily="34" charset="0"/>
                <a:cs typeface="Arial" panose="020B0604020202020204" pitchFamily="34" charset="0"/>
              </a:rPr>
              <a:t>Goal Alignment</a:t>
            </a:r>
          </a:p>
        </p:txBody>
      </p:sp>
      <p:sp>
        <p:nvSpPr>
          <p:cNvPr id="9" name="TextBox 8">
            <a:extLst>
              <a:ext uri="{FF2B5EF4-FFF2-40B4-BE49-F238E27FC236}">
                <a16:creationId xmlns:a16="http://schemas.microsoft.com/office/drawing/2014/main" id="{49922790-72F0-4A5A-B3DB-D2B6AC5893CE}"/>
              </a:ext>
            </a:extLst>
          </p:cNvPr>
          <p:cNvSpPr txBox="1"/>
          <p:nvPr/>
        </p:nvSpPr>
        <p:spPr>
          <a:xfrm>
            <a:off x="740225" y="2322462"/>
            <a:ext cx="10711549" cy="461665"/>
          </a:xfrm>
          <a:prstGeom prst="rect">
            <a:avLst/>
          </a:prstGeom>
          <a:noFill/>
        </p:spPr>
        <p:txBody>
          <a:bodyPr wrap="square" rtlCol="0">
            <a:spAutoFit/>
          </a:bodyPr>
          <a:lstStyle/>
          <a:p>
            <a:pPr>
              <a:spcBef>
                <a:spcPts val="600"/>
              </a:spcBef>
              <a:spcAft>
                <a:spcPts val="600"/>
              </a:spcAft>
            </a:pPr>
            <a:r>
              <a:rPr lang="en-US" sz="2400" dirty="0">
                <a:latin typeface="Verdana" panose="020B0604030504040204" pitchFamily="34" charset="0"/>
                <a:ea typeface="Verdana" panose="020B0604030504040204" pitchFamily="34" charset="0"/>
                <a:cs typeface="Arial" panose="020B0604020202020204" pitchFamily="34" charset="0"/>
              </a:rPr>
              <a:t>Are all program-level goals and outcomes represented in the SSLO?</a:t>
            </a:r>
          </a:p>
        </p:txBody>
      </p:sp>
      <p:grpSp>
        <p:nvGrpSpPr>
          <p:cNvPr id="2" name="Group 1">
            <a:extLst>
              <a:ext uri="{FF2B5EF4-FFF2-40B4-BE49-F238E27FC236}">
                <a16:creationId xmlns:a16="http://schemas.microsoft.com/office/drawing/2014/main" id="{67336849-7544-4A29-91C7-8F636E5B1D60}"/>
              </a:ext>
              <a:ext uri="{C183D7F6-B498-43B3-948B-1728B52AA6E4}">
                <adec:decorative xmlns:adec="http://schemas.microsoft.com/office/drawing/2017/decorative" val="1"/>
              </a:ext>
            </a:extLst>
          </p:cNvPr>
          <p:cNvGrpSpPr/>
          <p:nvPr/>
        </p:nvGrpSpPr>
        <p:grpSpPr>
          <a:xfrm>
            <a:off x="861712" y="3009414"/>
            <a:ext cx="10476270" cy="3419329"/>
            <a:chOff x="861712" y="3009414"/>
            <a:chExt cx="10476270" cy="3419329"/>
          </a:xfrm>
        </p:grpSpPr>
        <p:sp>
          <p:nvSpPr>
            <p:cNvPr id="47" name="Rectangle 46">
              <a:extLst>
                <a:ext uri="{FF2B5EF4-FFF2-40B4-BE49-F238E27FC236}">
                  <a16:creationId xmlns:a16="http://schemas.microsoft.com/office/drawing/2014/main" id="{E2491272-B835-4693-87C8-A60F98790E61}"/>
                </a:ext>
                <a:ext uri="{C183D7F6-B498-43B3-948B-1728B52AA6E4}">
                  <adec:decorative xmlns:adec="http://schemas.microsoft.com/office/drawing/2017/decorative" val="1"/>
                </a:ext>
              </a:extLst>
            </p:cNvPr>
            <p:cNvSpPr/>
            <p:nvPr/>
          </p:nvSpPr>
          <p:spPr>
            <a:xfrm>
              <a:off x="8720838" y="3009414"/>
              <a:ext cx="2617144" cy="3419329"/>
            </a:xfrm>
            <a:prstGeom prst="rect">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D9DDB86-280B-42C5-84D1-02C9BF6A4918}"/>
                </a:ext>
                <a:ext uri="{C183D7F6-B498-43B3-948B-1728B52AA6E4}">
                  <adec:decorative xmlns:adec="http://schemas.microsoft.com/office/drawing/2017/decorative" val="1"/>
                </a:ext>
              </a:extLst>
            </p:cNvPr>
            <p:cNvSpPr/>
            <p:nvPr/>
          </p:nvSpPr>
          <p:spPr>
            <a:xfrm>
              <a:off x="6095999" y="3009414"/>
              <a:ext cx="2617144" cy="3419329"/>
            </a:xfrm>
            <a:prstGeom prst="rect">
              <a:avLst/>
            </a:prstGeom>
            <a:solidFill>
              <a:srgbClr val="D6DFEC"/>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E7B26A4-8E21-4A20-976C-5C1F602768C2}"/>
                </a:ext>
                <a:ext uri="{C183D7F6-B498-43B3-948B-1728B52AA6E4}">
                  <adec:decorative xmlns:adec="http://schemas.microsoft.com/office/drawing/2017/decorative" val="1"/>
                </a:ext>
              </a:extLst>
            </p:cNvPr>
            <p:cNvSpPr/>
            <p:nvPr/>
          </p:nvSpPr>
          <p:spPr>
            <a:xfrm>
              <a:off x="3478855" y="3009414"/>
              <a:ext cx="2617144" cy="3419329"/>
            </a:xfrm>
            <a:prstGeom prst="rect">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6F6F615-2D71-4BC8-BF03-3BD6067B43DA}"/>
                </a:ext>
                <a:ext uri="{C183D7F6-B498-43B3-948B-1728B52AA6E4}">
                  <adec:decorative xmlns:adec="http://schemas.microsoft.com/office/drawing/2017/decorative" val="1"/>
                </a:ext>
              </a:extLst>
            </p:cNvPr>
            <p:cNvSpPr/>
            <p:nvPr/>
          </p:nvSpPr>
          <p:spPr>
            <a:xfrm>
              <a:off x="861712" y="3009414"/>
              <a:ext cx="2617144" cy="3419329"/>
            </a:xfrm>
            <a:prstGeom prst="rect">
              <a:avLst/>
            </a:prstGeom>
            <a:solidFill>
              <a:srgbClr val="D6DFEC"/>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F40BF81-E33B-4EC8-8F44-CF8AEDA8DBB9}"/>
                </a:ext>
                <a:ext uri="{C183D7F6-B498-43B3-948B-1728B52AA6E4}">
                  <adec:decorative xmlns:adec="http://schemas.microsoft.com/office/drawing/2017/decorative" val="1"/>
                </a:ext>
              </a:extLst>
            </p:cNvPr>
            <p:cNvSpPr/>
            <p:nvPr/>
          </p:nvSpPr>
          <p:spPr>
            <a:xfrm>
              <a:off x="3478855" y="3418261"/>
              <a:ext cx="231228" cy="462456"/>
            </a:xfrm>
            <a:custGeom>
              <a:avLst/>
              <a:gdLst>
                <a:gd name="connsiteX0" fmla="*/ 0 w 231228"/>
                <a:gd name="connsiteY0" fmla="*/ 0 h 462456"/>
                <a:gd name="connsiteX1" fmla="*/ 231228 w 231228"/>
                <a:gd name="connsiteY1" fmla="*/ 231228 h 462456"/>
                <a:gd name="connsiteX2" fmla="*/ 0 w 231228"/>
                <a:gd name="connsiteY2" fmla="*/ 462456 h 462456"/>
              </a:gdLst>
              <a:ahLst/>
              <a:cxnLst>
                <a:cxn ang="0">
                  <a:pos x="connsiteX0" y="connsiteY0"/>
                </a:cxn>
                <a:cxn ang="0">
                  <a:pos x="connsiteX1" y="connsiteY1"/>
                </a:cxn>
                <a:cxn ang="0">
                  <a:pos x="connsiteX2" y="connsiteY2"/>
                </a:cxn>
              </a:cxnLst>
              <a:rect l="l" t="t" r="r" b="b"/>
              <a:pathLst>
                <a:path w="231228" h="462456">
                  <a:moveTo>
                    <a:pt x="0" y="0"/>
                  </a:moveTo>
                  <a:cubicBezTo>
                    <a:pt x="127704" y="0"/>
                    <a:pt x="231228" y="103524"/>
                    <a:pt x="231228" y="231228"/>
                  </a:cubicBezTo>
                  <a:cubicBezTo>
                    <a:pt x="231228" y="358932"/>
                    <a:pt x="127704" y="462456"/>
                    <a:pt x="0" y="462456"/>
                  </a:cubicBezTo>
                  <a:close/>
                </a:path>
              </a:pathLst>
            </a:custGeom>
            <a:solidFill>
              <a:srgbClr val="D6DFEC"/>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2684E2F-DD66-4D39-A7D8-D3A3500D8F7E}"/>
                </a:ext>
                <a:ext uri="{C183D7F6-B498-43B3-948B-1728B52AA6E4}">
                  <adec:decorative xmlns:adec="http://schemas.microsoft.com/office/drawing/2017/decorative" val="1"/>
                </a:ext>
              </a:extLst>
            </p:cNvPr>
            <p:cNvSpPr/>
            <p:nvPr/>
          </p:nvSpPr>
          <p:spPr>
            <a:xfrm>
              <a:off x="3397213" y="3418261"/>
              <a:ext cx="81642" cy="462456"/>
            </a:xfrm>
            <a:prstGeom prst="rect">
              <a:avLst/>
            </a:prstGeom>
            <a:solidFill>
              <a:srgbClr val="D6D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49F2EC0-3CF4-4BE2-9851-0CEAB79D4A0B}"/>
                </a:ext>
                <a:ext uri="{C183D7F6-B498-43B3-948B-1728B52AA6E4}">
                  <adec:decorative xmlns:adec="http://schemas.microsoft.com/office/drawing/2017/decorative" val="1"/>
                </a:ext>
              </a:extLst>
            </p:cNvPr>
            <p:cNvSpPr/>
            <p:nvPr/>
          </p:nvSpPr>
          <p:spPr>
            <a:xfrm>
              <a:off x="8713142" y="3418261"/>
              <a:ext cx="231228" cy="462456"/>
            </a:xfrm>
            <a:custGeom>
              <a:avLst/>
              <a:gdLst>
                <a:gd name="connsiteX0" fmla="*/ 0 w 231228"/>
                <a:gd name="connsiteY0" fmla="*/ 0 h 462456"/>
                <a:gd name="connsiteX1" fmla="*/ 231228 w 231228"/>
                <a:gd name="connsiteY1" fmla="*/ 231228 h 462456"/>
                <a:gd name="connsiteX2" fmla="*/ 0 w 231228"/>
                <a:gd name="connsiteY2" fmla="*/ 462456 h 462456"/>
              </a:gdLst>
              <a:ahLst/>
              <a:cxnLst>
                <a:cxn ang="0">
                  <a:pos x="connsiteX0" y="connsiteY0"/>
                </a:cxn>
                <a:cxn ang="0">
                  <a:pos x="connsiteX1" y="connsiteY1"/>
                </a:cxn>
                <a:cxn ang="0">
                  <a:pos x="connsiteX2" y="connsiteY2"/>
                </a:cxn>
              </a:cxnLst>
              <a:rect l="l" t="t" r="r" b="b"/>
              <a:pathLst>
                <a:path w="231228" h="462456">
                  <a:moveTo>
                    <a:pt x="0" y="0"/>
                  </a:moveTo>
                  <a:cubicBezTo>
                    <a:pt x="127704" y="0"/>
                    <a:pt x="231228" y="103524"/>
                    <a:pt x="231228" y="231228"/>
                  </a:cubicBezTo>
                  <a:cubicBezTo>
                    <a:pt x="231228" y="358932"/>
                    <a:pt x="127704" y="462456"/>
                    <a:pt x="0" y="462456"/>
                  </a:cubicBezTo>
                  <a:close/>
                </a:path>
              </a:pathLst>
            </a:custGeom>
            <a:solidFill>
              <a:srgbClr val="D6DFEC"/>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DC3831F0-47BC-4D6C-95C6-7F1EBB0666D9}"/>
                </a:ext>
                <a:ext uri="{C183D7F6-B498-43B3-948B-1728B52AA6E4}">
                  <adec:decorative xmlns:adec="http://schemas.microsoft.com/office/drawing/2017/decorative" val="1"/>
                </a:ext>
              </a:extLst>
            </p:cNvPr>
            <p:cNvSpPr/>
            <p:nvPr/>
          </p:nvSpPr>
          <p:spPr>
            <a:xfrm>
              <a:off x="8631500" y="3418261"/>
              <a:ext cx="81642" cy="462456"/>
            </a:xfrm>
            <a:prstGeom prst="rect">
              <a:avLst/>
            </a:prstGeom>
            <a:solidFill>
              <a:srgbClr val="D6D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846FA81D-180D-43C9-8E93-24A9F9F7BA59}"/>
                </a:ext>
                <a:ext uri="{C183D7F6-B498-43B3-948B-1728B52AA6E4}">
                  <adec:decorative xmlns:adec="http://schemas.microsoft.com/office/drawing/2017/decorative" val="1"/>
                </a:ext>
              </a:extLst>
            </p:cNvPr>
            <p:cNvSpPr txBox="1"/>
            <p:nvPr/>
          </p:nvSpPr>
          <p:spPr>
            <a:xfrm>
              <a:off x="3352748" y="3464823"/>
              <a:ext cx="415498" cy="369332"/>
            </a:xfrm>
            <a:prstGeom prst="rect">
              <a:avLst/>
            </a:prstGeom>
            <a:noFill/>
          </p:spPr>
          <p:txBody>
            <a:bodyPr wrap="none" rtlCol="0">
              <a:spAutoFit/>
            </a:bodyPr>
            <a:lstStyle/>
            <a:p>
              <a:r>
                <a:rPr lang="en-US" dirty="0">
                  <a:solidFill>
                    <a:schemeClr val="tx1">
                      <a:lumMod val="50000"/>
                      <a:lumOff val="50000"/>
                    </a:schemeClr>
                  </a:solidFill>
                </a:rPr>
                <a:t>&gt;&gt;</a:t>
              </a:r>
            </a:p>
          </p:txBody>
        </p:sp>
        <p:sp>
          <p:nvSpPr>
            <p:cNvPr id="56" name="TextBox 55">
              <a:extLst>
                <a:ext uri="{FF2B5EF4-FFF2-40B4-BE49-F238E27FC236}">
                  <a16:creationId xmlns:a16="http://schemas.microsoft.com/office/drawing/2014/main" id="{7CBF4F61-AD0C-4354-BED0-22BDD37005E6}"/>
                </a:ext>
                <a:ext uri="{C183D7F6-B498-43B3-948B-1728B52AA6E4}">
                  <adec:decorative xmlns:adec="http://schemas.microsoft.com/office/drawing/2017/decorative" val="1"/>
                </a:ext>
              </a:extLst>
            </p:cNvPr>
            <p:cNvSpPr txBox="1"/>
            <p:nvPr/>
          </p:nvSpPr>
          <p:spPr>
            <a:xfrm>
              <a:off x="8594732" y="3464823"/>
              <a:ext cx="415498" cy="369332"/>
            </a:xfrm>
            <a:prstGeom prst="rect">
              <a:avLst/>
            </a:prstGeom>
            <a:noFill/>
          </p:spPr>
          <p:txBody>
            <a:bodyPr wrap="none" rtlCol="0">
              <a:spAutoFit/>
            </a:bodyPr>
            <a:lstStyle/>
            <a:p>
              <a:r>
                <a:rPr lang="en-US" dirty="0">
                  <a:solidFill>
                    <a:schemeClr val="tx1">
                      <a:lumMod val="50000"/>
                      <a:lumOff val="50000"/>
                    </a:schemeClr>
                  </a:solidFill>
                </a:rPr>
                <a:t>&gt;&gt;</a:t>
              </a:r>
            </a:p>
          </p:txBody>
        </p:sp>
        <p:sp>
          <p:nvSpPr>
            <p:cNvPr id="57" name="Freeform: Shape 56">
              <a:extLst>
                <a:ext uri="{FF2B5EF4-FFF2-40B4-BE49-F238E27FC236}">
                  <a16:creationId xmlns:a16="http://schemas.microsoft.com/office/drawing/2014/main" id="{BEA6F304-D782-4806-A2DF-2F0B1323D705}"/>
                </a:ext>
                <a:ext uri="{C183D7F6-B498-43B3-948B-1728B52AA6E4}">
                  <adec:decorative xmlns:adec="http://schemas.microsoft.com/office/drawing/2017/decorative" val="1"/>
                </a:ext>
              </a:extLst>
            </p:cNvPr>
            <p:cNvSpPr/>
            <p:nvPr/>
          </p:nvSpPr>
          <p:spPr>
            <a:xfrm>
              <a:off x="6103695" y="3418261"/>
              <a:ext cx="231228" cy="462456"/>
            </a:xfrm>
            <a:custGeom>
              <a:avLst/>
              <a:gdLst>
                <a:gd name="connsiteX0" fmla="*/ 0 w 231228"/>
                <a:gd name="connsiteY0" fmla="*/ 0 h 462456"/>
                <a:gd name="connsiteX1" fmla="*/ 231228 w 231228"/>
                <a:gd name="connsiteY1" fmla="*/ 231228 h 462456"/>
                <a:gd name="connsiteX2" fmla="*/ 0 w 231228"/>
                <a:gd name="connsiteY2" fmla="*/ 462456 h 462456"/>
              </a:gdLst>
              <a:ahLst/>
              <a:cxnLst>
                <a:cxn ang="0">
                  <a:pos x="connsiteX0" y="connsiteY0"/>
                </a:cxn>
                <a:cxn ang="0">
                  <a:pos x="connsiteX1" y="connsiteY1"/>
                </a:cxn>
                <a:cxn ang="0">
                  <a:pos x="connsiteX2" y="connsiteY2"/>
                </a:cxn>
              </a:cxnLst>
              <a:rect l="l" t="t" r="r" b="b"/>
              <a:pathLst>
                <a:path w="231228" h="462456">
                  <a:moveTo>
                    <a:pt x="0" y="0"/>
                  </a:moveTo>
                  <a:cubicBezTo>
                    <a:pt x="127704" y="0"/>
                    <a:pt x="231228" y="103524"/>
                    <a:pt x="231228" y="231228"/>
                  </a:cubicBezTo>
                  <a:cubicBezTo>
                    <a:pt x="231228" y="358932"/>
                    <a:pt x="127704" y="462456"/>
                    <a:pt x="0" y="462456"/>
                  </a:cubicBezTo>
                  <a:close/>
                </a:path>
              </a:pathLst>
            </a:cu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906E8D87-431E-4375-9A01-9A52C045043B}"/>
                </a:ext>
                <a:ext uri="{C183D7F6-B498-43B3-948B-1728B52AA6E4}">
                  <adec:decorative xmlns:adec="http://schemas.microsoft.com/office/drawing/2017/decorative" val="1"/>
                </a:ext>
              </a:extLst>
            </p:cNvPr>
            <p:cNvSpPr/>
            <p:nvPr/>
          </p:nvSpPr>
          <p:spPr>
            <a:xfrm>
              <a:off x="6022053" y="3418261"/>
              <a:ext cx="81642" cy="462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1180DDA6-FE86-4CA0-BBDE-67A9C50BE07E}"/>
                </a:ext>
                <a:ext uri="{C183D7F6-B498-43B3-948B-1728B52AA6E4}">
                  <adec:decorative xmlns:adec="http://schemas.microsoft.com/office/drawing/2017/decorative" val="1"/>
                </a:ext>
              </a:extLst>
            </p:cNvPr>
            <p:cNvSpPr txBox="1"/>
            <p:nvPr/>
          </p:nvSpPr>
          <p:spPr>
            <a:xfrm>
              <a:off x="5985285" y="3464823"/>
              <a:ext cx="415498" cy="369332"/>
            </a:xfrm>
            <a:prstGeom prst="rect">
              <a:avLst/>
            </a:prstGeom>
            <a:noFill/>
          </p:spPr>
          <p:txBody>
            <a:bodyPr wrap="none" rtlCol="0">
              <a:spAutoFit/>
            </a:bodyPr>
            <a:lstStyle/>
            <a:p>
              <a:r>
                <a:rPr lang="en-US" dirty="0">
                  <a:solidFill>
                    <a:schemeClr val="tx1">
                      <a:lumMod val="50000"/>
                      <a:lumOff val="50000"/>
                    </a:schemeClr>
                  </a:solidFill>
                </a:rPr>
                <a:t>&gt;&gt;</a:t>
              </a:r>
            </a:p>
          </p:txBody>
        </p:sp>
        <p:pic>
          <p:nvPicPr>
            <p:cNvPr id="64" name="Graphic 63">
              <a:extLst>
                <a:ext uri="{FF2B5EF4-FFF2-40B4-BE49-F238E27FC236}">
                  <a16:creationId xmlns:a16="http://schemas.microsoft.com/office/drawing/2014/main" id="{05C99478-2A79-484E-9C6D-64A8C40074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74689" y="3153192"/>
              <a:ext cx="914400" cy="914400"/>
            </a:xfrm>
            <a:prstGeom prst="rect">
              <a:avLst/>
            </a:prstGeom>
          </p:spPr>
        </p:pic>
        <p:pic>
          <p:nvPicPr>
            <p:cNvPr id="65" name="Graphic 64">
              <a:extLst>
                <a:ext uri="{FF2B5EF4-FFF2-40B4-BE49-F238E27FC236}">
                  <a16:creationId xmlns:a16="http://schemas.microsoft.com/office/drawing/2014/main" id="{9E174A58-9093-4CBB-B53B-FE056BD564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78299" y="3560600"/>
              <a:ext cx="640233" cy="640233"/>
            </a:xfrm>
            <a:prstGeom prst="rect">
              <a:avLst/>
            </a:prstGeom>
          </p:spPr>
        </p:pic>
        <p:pic>
          <p:nvPicPr>
            <p:cNvPr id="66" name="Graphic 65">
              <a:extLst>
                <a:ext uri="{FF2B5EF4-FFF2-40B4-BE49-F238E27FC236}">
                  <a16:creationId xmlns:a16="http://schemas.microsoft.com/office/drawing/2014/main" id="{198F7F65-0ADE-4BC3-B734-D7196074979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37355" y="3395244"/>
              <a:ext cx="438856" cy="438856"/>
            </a:xfrm>
            <a:prstGeom prst="rect">
              <a:avLst/>
            </a:prstGeom>
          </p:spPr>
        </p:pic>
        <p:pic>
          <p:nvPicPr>
            <p:cNvPr id="67" name="Graphic 66">
              <a:extLst>
                <a:ext uri="{FF2B5EF4-FFF2-40B4-BE49-F238E27FC236}">
                  <a16:creationId xmlns:a16="http://schemas.microsoft.com/office/drawing/2014/main" id="{5DFD6D0A-0744-4754-A3D9-C7EE71B6247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750786" y="3205541"/>
              <a:ext cx="914400" cy="914400"/>
            </a:xfrm>
            <a:prstGeom prst="rect">
              <a:avLst/>
            </a:prstGeom>
          </p:spPr>
        </p:pic>
        <p:pic>
          <p:nvPicPr>
            <p:cNvPr id="68" name="Graphic 67">
              <a:extLst>
                <a:ext uri="{FF2B5EF4-FFF2-40B4-BE49-F238E27FC236}">
                  <a16:creationId xmlns:a16="http://schemas.microsoft.com/office/drawing/2014/main" id="{C765C7E8-F2E9-4835-8189-AF4900EEFEA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17791" y="3174399"/>
              <a:ext cx="914400" cy="914400"/>
            </a:xfrm>
            <a:prstGeom prst="rect">
              <a:avLst/>
            </a:prstGeom>
          </p:spPr>
        </p:pic>
        <p:pic>
          <p:nvPicPr>
            <p:cNvPr id="69" name="Graphic 68">
              <a:extLst>
                <a:ext uri="{FF2B5EF4-FFF2-40B4-BE49-F238E27FC236}">
                  <a16:creationId xmlns:a16="http://schemas.microsoft.com/office/drawing/2014/main" id="{A57480DC-430C-4642-A0AD-2A2C116A1AD1}"/>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04541" y="3145485"/>
              <a:ext cx="914400" cy="914400"/>
            </a:xfrm>
            <a:prstGeom prst="rect">
              <a:avLst/>
            </a:prstGeom>
          </p:spPr>
        </p:pic>
        <p:sp>
          <p:nvSpPr>
            <p:cNvPr id="70" name="Graphic 59">
              <a:extLst>
                <a:ext uri="{FF2B5EF4-FFF2-40B4-BE49-F238E27FC236}">
                  <a16:creationId xmlns:a16="http://schemas.microsoft.com/office/drawing/2014/main" id="{4C058655-C801-49C9-83A3-E286B4D148BB}"/>
                </a:ext>
                <a:ext uri="{C183D7F6-B498-43B3-948B-1728B52AA6E4}">
                  <adec:decorative xmlns:adec="http://schemas.microsoft.com/office/drawing/2017/decorative" val="1"/>
                </a:ext>
              </a:extLst>
            </p:cNvPr>
            <p:cNvSpPr/>
            <p:nvPr/>
          </p:nvSpPr>
          <p:spPr>
            <a:xfrm>
              <a:off x="7451730" y="3413999"/>
              <a:ext cx="647703" cy="590664"/>
            </a:xfrm>
            <a:custGeom>
              <a:avLst/>
              <a:gdLst>
                <a:gd name="connsiteX0" fmla="*/ 615316 w 647703"/>
                <a:gd name="connsiteY0" fmla="*/ 0 h 590664"/>
                <a:gd name="connsiteX1" fmla="*/ 32386 w 647703"/>
                <a:gd name="connsiteY1" fmla="*/ 0 h 590664"/>
                <a:gd name="connsiteX2" fmla="*/ 1 w 647703"/>
                <a:gd name="connsiteY2" fmla="*/ 32385 h 590664"/>
                <a:gd name="connsiteX3" fmla="*/ 1 w 647703"/>
                <a:gd name="connsiteY3" fmla="*/ 425882 h 590664"/>
                <a:gd name="connsiteX4" fmla="*/ 31851 w 647703"/>
                <a:gd name="connsiteY4" fmla="*/ 458267 h 590664"/>
                <a:gd name="connsiteX5" fmla="*/ 32386 w 647703"/>
                <a:gd name="connsiteY5" fmla="*/ 458267 h 590664"/>
                <a:gd name="connsiteX6" fmla="*/ 388621 w 647703"/>
                <a:gd name="connsiteY6" fmla="*/ 458267 h 590664"/>
                <a:gd name="connsiteX7" fmla="*/ 518161 w 647703"/>
                <a:gd name="connsiteY7" fmla="*/ 590664 h 590664"/>
                <a:gd name="connsiteX8" fmla="*/ 518161 w 647703"/>
                <a:gd name="connsiteY8" fmla="*/ 459219 h 590664"/>
                <a:gd name="connsiteX9" fmla="*/ 615316 w 647703"/>
                <a:gd name="connsiteY9" fmla="*/ 459219 h 590664"/>
                <a:gd name="connsiteX10" fmla="*/ 647701 w 647703"/>
                <a:gd name="connsiteY10" fmla="*/ 426834 h 590664"/>
                <a:gd name="connsiteX11" fmla="*/ 647701 w 647703"/>
                <a:gd name="connsiteY11" fmla="*/ 33347 h 590664"/>
                <a:gd name="connsiteX12" fmla="*/ 615316 w 647703"/>
                <a:gd name="connsiteY12" fmla="*/ 0 h 590664"/>
                <a:gd name="connsiteX13" fmla="*/ 254471 w 647703"/>
                <a:gd name="connsiteY13" fmla="*/ 300228 h 590664"/>
                <a:gd name="connsiteX14" fmla="*/ 240984 w 647703"/>
                <a:gd name="connsiteY14" fmla="*/ 313696 h 590664"/>
                <a:gd name="connsiteX15" fmla="*/ 190501 w 647703"/>
                <a:gd name="connsiteY15" fmla="*/ 313696 h 590664"/>
                <a:gd name="connsiteX16" fmla="*/ 190501 w 647703"/>
                <a:gd name="connsiteY16" fmla="*/ 172250 h 590664"/>
                <a:gd name="connsiteX17" fmla="*/ 240984 w 647703"/>
                <a:gd name="connsiteY17" fmla="*/ 172250 h 590664"/>
                <a:gd name="connsiteX18" fmla="*/ 254471 w 647703"/>
                <a:gd name="connsiteY18" fmla="*/ 185690 h 590664"/>
                <a:gd name="connsiteX19" fmla="*/ 453134 w 647703"/>
                <a:gd name="connsiteY19" fmla="*/ 236239 h 590664"/>
                <a:gd name="connsiteX20" fmla="*/ 437303 w 647703"/>
                <a:gd name="connsiteY20" fmla="*/ 255775 h 590664"/>
                <a:gd name="connsiteX21" fmla="*/ 443018 w 647703"/>
                <a:gd name="connsiteY21" fmla="*/ 269919 h 590664"/>
                <a:gd name="connsiteX22" fmla="*/ 422816 w 647703"/>
                <a:gd name="connsiteY22" fmla="*/ 290122 h 590664"/>
                <a:gd name="connsiteX23" fmla="*/ 420797 w 647703"/>
                <a:gd name="connsiteY23" fmla="*/ 290122 h 590664"/>
                <a:gd name="connsiteX24" fmla="*/ 426188 w 647703"/>
                <a:gd name="connsiteY24" fmla="*/ 303600 h 590664"/>
                <a:gd name="connsiteX25" fmla="*/ 405995 w 647703"/>
                <a:gd name="connsiteY25" fmla="*/ 323802 h 590664"/>
                <a:gd name="connsiteX26" fmla="*/ 345387 w 647703"/>
                <a:gd name="connsiteY26" fmla="*/ 323802 h 590664"/>
                <a:gd name="connsiteX27" fmla="*/ 274674 w 647703"/>
                <a:gd name="connsiteY27" fmla="*/ 296856 h 590664"/>
                <a:gd name="connsiteX28" fmla="*/ 274674 w 647703"/>
                <a:gd name="connsiteY28" fmla="*/ 189090 h 590664"/>
                <a:gd name="connsiteX29" fmla="*/ 335281 w 647703"/>
                <a:gd name="connsiteY29" fmla="*/ 108261 h 590664"/>
                <a:gd name="connsiteX30" fmla="*/ 355484 w 647703"/>
                <a:gd name="connsiteY30" fmla="*/ 88059 h 590664"/>
                <a:gd name="connsiteX31" fmla="*/ 375686 w 647703"/>
                <a:gd name="connsiteY31" fmla="*/ 108261 h 590664"/>
                <a:gd name="connsiteX32" fmla="*/ 365590 w 647703"/>
                <a:gd name="connsiteY32" fmla="*/ 172583 h 590664"/>
                <a:gd name="connsiteX33" fmla="*/ 375686 w 647703"/>
                <a:gd name="connsiteY33" fmla="*/ 182356 h 590664"/>
                <a:gd name="connsiteX34" fmla="*/ 439666 w 647703"/>
                <a:gd name="connsiteY34" fmla="*/ 182356 h 590664"/>
                <a:gd name="connsiteX35" fmla="*/ 459868 w 647703"/>
                <a:gd name="connsiteY35" fmla="*/ 202559 h 590664"/>
                <a:gd name="connsiteX36" fmla="*/ 446733 w 647703"/>
                <a:gd name="connsiteY36" fmla="*/ 221418 h 590664"/>
                <a:gd name="connsiteX37" fmla="*/ 453134 w 647703"/>
                <a:gd name="connsiteY37" fmla="*/ 236239 h 5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7703" h="590664">
                  <a:moveTo>
                    <a:pt x="615316" y="0"/>
                  </a:moveTo>
                  <a:lnTo>
                    <a:pt x="32386" y="0"/>
                  </a:lnTo>
                  <a:cubicBezTo>
                    <a:pt x="14578" y="186"/>
                    <a:pt x="187" y="14577"/>
                    <a:pt x="1" y="32385"/>
                  </a:cubicBezTo>
                  <a:lnTo>
                    <a:pt x="1" y="425882"/>
                  </a:lnTo>
                  <a:cubicBezTo>
                    <a:pt x="-147" y="443619"/>
                    <a:pt x="14112" y="458119"/>
                    <a:pt x="31851" y="458267"/>
                  </a:cubicBezTo>
                  <a:cubicBezTo>
                    <a:pt x="32029" y="458268"/>
                    <a:pt x="32208" y="458268"/>
                    <a:pt x="32386" y="458267"/>
                  </a:cubicBezTo>
                  <a:lnTo>
                    <a:pt x="388621" y="458267"/>
                  </a:lnTo>
                  <a:lnTo>
                    <a:pt x="518161" y="590664"/>
                  </a:lnTo>
                  <a:lnTo>
                    <a:pt x="518161" y="459219"/>
                  </a:lnTo>
                  <a:lnTo>
                    <a:pt x="615316" y="459219"/>
                  </a:lnTo>
                  <a:cubicBezTo>
                    <a:pt x="633124" y="459034"/>
                    <a:pt x="647515" y="444642"/>
                    <a:pt x="647701" y="426834"/>
                  </a:cubicBezTo>
                  <a:lnTo>
                    <a:pt x="647701" y="33347"/>
                  </a:lnTo>
                  <a:cubicBezTo>
                    <a:pt x="647929" y="15210"/>
                    <a:pt x="633452" y="303"/>
                    <a:pt x="615316" y="0"/>
                  </a:cubicBezTo>
                  <a:close/>
                  <a:moveTo>
                    <a:pt x="254471" y="300228"/>
                  </a:moveTo>
                  <a:cubicBezTo>
                    <a:pt x="254450" y="307665"/>
                    <a:pt x="248421" y="313686"/>
                    <a:pt x="240984" y="313696"/>
                  </a:cubicBezTo>
                  <a:lnTo>
                    <a:pt x="190501" y="313696"/>
                  </a:lnTo>
                  <a:lnTo>
                    <a:pt x="190501" y="172250"/>
                  </a:lnTo>
                  <a:lnTo>
                    <a:pt x="240984" y="172250"/>
                  </a:lnTo>
                  <a:cubicBezTo>
                    <a:pt x="248409" y="172261"/>
                    <a:pt x="254435" y="178264"/>
                    <a:pt x="254471" y="185690"/>
                  </a:cubicBezTo>
                  <a:close/>
                  <a:moveTo>
                    <a:pt x="453134" y="236239"/>
                  </a:moveTo>
                  <a:cubicBezTo>
                    <a:pt x="453061" y="245647"/>
                    <a:pt x="446491" y="253753"/>
                    <a:pt x="437303" y="255775"/>
                  </a:cubicBezTo>
                  <a:cubicBezTo>
                    <a:pt x="441017" y="259540"/>
                    <a:pt x="443075" y="264631"/>
                    <a:pt x="443018" y="269919"/>
                  </a:cubicBezTo>
                  <a:cubicBezTo>
                    <a:pt x="442987" y="281064"/>
                    <a:pt x="433960" y="290091"/>
                    <a:pt x="422816" y="290122"/>
                  </a:cubicBezTo>
                  <a:lnTo>
                    <a:pt x="420797" y="290122"/>
                  </a:lnTo>
                  <a:cubicBezTo>
                    <a:pt x="424325" y="293713"/>
                    <a:pt x="426266" y="298567"/>
                    <a:pt x="426188" y="303600"/>
                  </a:cubicBezTo>
                  <a:cubicBezTo>
                    <a:pt x="426152" y="314738"/>
                    <a:pt x="417133" y="323761"/>
                    <a:pt x="405995" y="323802"/>
                  </a:cubicBezTo>
                  <a:lnTo>
                    <a:pt x="345387" y="323802"/>
                  </a:lnTo>
                  <a:cubicBezTo>
                    <a:pt x="300267" y="323802"/>
                    <a:pt x="298581" y="296856"/>
                    <a:pt x="274674" y="296856"/>
                  </a:cubicBezTo>
                  <a:lnTo>
                    <a:pt x="274674" y="189090"/>
                  </a:lnTo>
                  <a:cubicBezTo>
                    <a:pt x="275683" y="188414"/>
                    <a:pt x="335281" y="159449"/>
                    <a:pt x="335281" y="108261"/>
                  </a:cubicBezTo>
                  <a:cubicBezTo>
                    <a:pt x="335281" y="97104"/>
                    <a:pt x="344326" y="88059"/>
                    <a:pt x="355484" y="88059"/>
                  </a:cubicBezTo>
                  <a:cubicBezTo>
                    <a:pt x="366641" y="88059"/>
                    <a:pt x="375686" y="97104"/>
                    <a:pt x="375686" y="108261"/>
                  </a:cubicBezTo>
                  <a:cubicBezTo>
                    <a:pt x="376422" y="130148"/>
                    <a:pt x="372996" y="151975"/>
                    <a:pt x="365590" y="172583"/>
                  </a:cubicBezTo>
                  <a:cubicBezTo>
                    <a:pt x="365864" y="177988"/>
                    <a:pt x="370275" y="182258"/>
                    <a:pt x="375686" y="182356"/>
                  </a:cubicBezTo>
                  <a:lnTo>
                    <a:pt x="439666" y="182356"/>
                  </a:lnTo>
                  <a:cubicBezTo>
                    <a:pt x="450810" y="182388"/>
                    <a:pt x="459837" y="191414"/>
                    <a:pt x="459868" y="202559"/>
                  </a:cubicBezTo>
                  <a:cubicBezTo>
                    <a:pt x="459971" y="211006"/>
                    <a:pt x="454692" y="218585"/>
                    <a:pt x="446733" y="221418"/>
                  </a:cubicBezTo>
                  <a:cubicBezTo>
                    <a:pt x="450842" y="225248"/>
                    <a:pt x="453163" y="230622"/>
                    <a:pt x="453134" y="236239"/>
                  </a:cubicBezTo>
                  <a:close/>
                </a:path>
              </a:pathLst>
            </a:custGeom>
            <a:solidFill>
              <a:srgbClr val="000000"/>
            </a:solidFill>
            <a:ln w="9525" cap="flat">
              <a:noFill/>
              <a:prstDash val="solid"/>
              <a:miter/>
            </a:ln>
          </p:spPr>
          <p:txBody>
            <a:bodyPr rtlCol="0" anchor="ctr"/>
            <a:lstStyle/>
            <a:p>
              <a:endParaRPr lang="en-US" dirty="0"/>
            </a:p>
          </p:txBody>
        </p:sp>
        <p:sp>
          <p:nvSpPr>
            <p:cNvPr id="71" name="Rectangle 70">
              <a:extLst>
                <a:ext uri="{FF2B5EF4-FFF2-40B4-BE49-F238E27FC236}">
                  <a16:creationId xmlns:a16="http://schemas.microsoft.com/office/drawing/2014/main" id="{A76FF420-858D-4AD9-8C94-29A01643FB41}"/>
                </a:ext>
                <a:ext uri="{C183D7F6-B498-43B3-948B-1728B52AA6E4}">
                  <adec:decorative xmlns:adec="http://schemas.microsoft.com/office/drawing/2017/decorative" val="1"/>
                </a:ext>
              </a:extLst>
            </p:cNvPr>
            <p:cNvSpPr/>
            <p:nvPr/>
          </p:nvSpPr>
          <p:spPr>
            <a:xfrm>
              <a:off x="7560628" y="3525151"/>
              <a:ext cx="401215" cy="261706"/>
            </a:xfrm>
            <a:prstGeom prst="rect">
              <a:avLst/>
            </a:prstGeom>
            <a:solidFill>
              <a:srgbClr val="D6D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Graphic 71">
              <a:extLst>
                <a:ext uri="{FF2B5EF4-FFF2-40B4-BE49-F238E27FC236}">
                  <a16:creationId xmlns:a16="http://schemas.microsoft.com/office/drawing/2014/main" id="{FC4DB704-D754-43E8-A5F4-B3D7DD11F444}"/>
                </a:ext>
                <a:ext uri="{C183D7F6-B498-43B3-948B-1728B52AA6E4}">
                  <adec:decorative xmlns:adec="http://schemas.microsoft.com/office/drawing/2017/decorative" val="1"/>
                </a:ext>
              </a:extLst>
            </p:cNvPr>
            <p:cNvPicPr>
              <a:picLocks noChangeAspect="1"/>
            </p:cNvPicPr>
            <p:nvPr/>
          </p:nvPicPr>
          <p:blipFill rotWithShape="1">
            <a:blip r:embed="rId13">
              <a:extLst>
                <a:ext uri="{28A0092B-C50C-407E-A947-70E740481C1C}">
                  <a14:useLocalDpi xmlns:a14="http://schemas.microsoft.com/office/drawing/2010/main"/>
                </a:ext>
                <a:ext uri="{96DAC541-7B7A-43D3-8B79-37D633B846F1}">
                  <asvg:svgBlip xmlns:asvg="http://schemas.microsoft.com/office/drawing/2016/SVG/main" r:embed="rId15"/>
                </a:ext>
              </a:extLst>
            </a:blip>
            <a:srcRect l="26163" t="22956" r="24116" b="40210"/>
            <a:stretch/>
          </p:blipFill>
          <p:spPr>
            <a:xfrm flipH="1" flipV="1">
              <a:off x="7533913" y="3496826"/>
              <a:ext cx="454646" cy="336811"/>
            </a:xfrm>
            <a:prstGeom prst="rect">
              <a:avLst/>
            </a:prstGeom>
          </p:spPr>
        </p:pic>
        <p:sp>
          <p:nvSpPr>
            <p:cNvPr id="73" name="Rectangle 72">
              <a:extLst>
                <a:ext uri="{FF2B5EF4-FFF2-40B4-BE49-F238E27FC236}">
                  <a16:creationId xmlns:a16="http://schemas.microsoft.com/office/drawing/2014/main" id="{504C4707-F032-41C1-AA98-98A083B7E0CF}"/>
                </a:ext>
                <a:ext uri="{C183D7F6-B498-43B3-948B-1728B52AA6E4}">
                  <adec:decorative xmlns:adec="http://schemas.microsoft.com/office/drawing/2017/decorative" val="1"/>
                </a:ext>
              </a:extLst>
            </p:cNvPr>
            <p:cNvSpPr/>
            <p:nvPr/>
          </p:nvSpPr>
          <p:spPr>
            <a:xfrm>
              <a:off x="9823417" y="3779027"/>
              <a:ext cx="408670" cy="101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41EC3C51-1E04-4495-94FC-F33ECB561035}"/>
              </a:ext>
            </a:extLst>
          </p:cNvPr>
          <p:cNvSpPr txBox="1"/>
          <p:nvPr/>
        </p:nvSpPr>
        <p:spPr>
          <a:xfrm>
            <a:off x="861711" y="4450025"/>
            <a:ext cx="2632530" cy="1261884"/>
          </a:xfrm>
          <a:prstGeom prst="rect">
            <a:avLst/>
          </a:prstGeom>
          <a:noFill/>
        </p:spPr>
        <p:txBody>
          <a:bodyPr wrap="square" rtlCol="0">
            <a:spAutoFit/>
          </a:bodyPr>
          <a:lstStyle/>
          <a:p>
            <a:pPr algn="ctr"/>
            <a:r>
              <a:rPr lang="en-US" sz="1900" dirty="0">
                <a:latin typeface="Verdana" panose="020B0604030504040204" pitchFamily="34" charset="0"/>
                <a:ea typeface="Verdana" panose="020B0604030504040204" pitchFamily="34" charset="0"/>
              </a:rPr>
              <a:t>Map the SSLO to the appropriate learner, program,  or partner goal(s).</a:t>
            </a:r>
          </a:p>
        </p:txBody>
      </p:sp>
      <p:sp>
        <p:nvSpPr>
          <p:cNvPr id="4" name="TextBox 3">
            <a:extLst>
              <a:ext uri="{FF2B5EF4-FFF2-40B4-BE49-F238E27FC236}">
                <a16:creationId xmlns:a16="http://schemas.microsoft.com/office/drawing/2014/main" id="{0CD5137D-23A0-46ED-BD31-AA88BDBEE987}"/>
              </a:ext>
            </a:extLst>
          </p:cNvPr>
          <p:cNvSpPr txBox="1"/>
          <p:nvPr/>
        </p:nvSpPr>
        <p:spPr>
          <a:xfrm>
            <a:off x="3494241" y="4403463"/>
            <a:ext cx="2586373" cy="1554272"/>
          </a:xfrm>
          <a:prstGeom prst="rect">
            <a:avLst/>
          </a:prstGeom>
          <a:noFill/>
        </p:spPr>
        <p:txBody>
          <a:bodyPr wrap="square" rtlCol="0">
            <a:spAutoFit/>
          </a:bodyPr>
          <a:lstStyle/>
          <a:p>
            <a:pPr algn="ctr"/>
            <a:r>
              <a:rPr lang="en-US" sz="1900" dirty="0">
                <a:latin typeface="Verdana" panose="020B0604030504040204" pitchFamily="34" charset="0"/>
                <a:ea typeface="Verdana" panose="020B0604030504040204" pitchFamily="34" charset="0"/>
              </a:rPr>
              <a:t>Identify any program-level goal(s)/outcome(s) </a:t>
            </a:r>
            <a:r>
              <a:rPr lang="en-US" sz="1900" b="1" dirty="0">
                <a:latin typeface="Verdana" panose="020B0604030504040204" pitchFamily="34" charset="0"/>
                <a:ea typeface="Verdana" panose="020B0604030504040204" pitchFamily="34" charset="0"/>
              </a:rPr>
              <a:t>not</a:t>
            </a:r>
            <a:r>
              <a:rPr lang="en-US" sz="1900" dirty="0">
                <a:latin typeface="Verdana" panose="020B0604030504040204" pitchFamily="34" charset="0"/>
                <a:ea typeface="Verdana" panose="020B0604030504040204" pitchFamily="34" charset="0"/>
              </a:rPr>
              <a:t> supported in the SSLO.</a:t>
            </a:r>
          </a:p>
        </p:txBody>
      </p:sp>
      <p:sp>
        <p:nvSpPr>
          <p:cNvPr id="80" name="TextBox 79">
            <a:extLst>
              <a:ext uri="{FF2B5EF4-FFF2-40B4-BE49-F238E27FC236}">
                <a16:creationId xmlns:a16="http://schemas.microsoft.com/office/drawing/2014/main" id="{622D6B27-4FB7-4272-AF28-199A7447D3E5}"/>
              </a:ext>
            </a:extLst>
          </p:cNvPr>
          <p:cNvSpPr txBox="1"/>
          <p:nvPr/>
        </p:nvSpPr>
        <p:spPr>
          <a:xfrm>
            <a:off x="6138573" y="4403463"/>
            <a:ext cx="2586373" cy="1554272"/>
          </a:xfrm>
          <a:prstGeom prst="rect">
            <a:avLst/>
          </a:prstGeom>
          <a:noFill/>
        </p:spPr>
        <p:txBody>
          <a:bodyPr wrap="square" rtlCol="0">
            <a:spAutoFit/>
          </a:bodyPr>
          <a:lstStyle/>
          <a:p>
            <a:pPr algn="ctr"/>
            <a:r>
              <a:rPr lang="en-US" sz="1900" dirty="0">
                <a:latin typeface="Verdana" panose="020B0604030504040204" pitchFamily="34" charset="0"/>
                <a:ea typeface="Verdana" panose="020B0604030504040204" pitchFamily="34" charset="0"/>
              </a:rPr>
              <a:t>If not supported in the SSLO, determine if the program-level goal is still appropriate.</a:t>
            </a:r>
          </a:p>
        </p:txBody>
      </p:sp>
      <p:sp>
        <p:nvSpPr>
          <p:cNvPr id="81" name="TextBox 80">
            <a:extLst>
              <a:ext uri="{FF2B5EF4-FFF2-40B4-BE49-F238E27FC236}">
                <a16:creationId xmlns:a16="http://schemas.microsoft.com/office/drawing/2014/main" id="{0DA72AE3-02AE-464C-9891-BF94F9F860AD}"/>
              </a:ext>
            </a:extLst>
          </p:cNvPr>
          <p:cNvSpPr txBox="1"/>
          <p:nvPr/>
        </p:nvSpPr>
        <p:spPr>
          <a:xfrm>
            <a:off x="8734565" y="4403463"/>
            <a:ext cx="2586373" cy="1846659"/>
          </a:xfrm>
          <a:prstGeom prst="rect">
            <a:avLst/>
          </a:prstGeom>
          <a:noFill/>
        </p:spPr>
        <p:txBody>
          <a:bodyPr wrap="square" rtlCol="0">
            <a:spAutoFit/>
          </a:bodyPr>
          <a:lstStyle/>
          <a:p>
            <a:pPr algn="ctr"/>
            <a:r>
              <a:rPr lang="en-US" sz="1900" dirty="0">
                <a:latin typeface="Verdana" panose="020B0604030504040204" pitchFamily="34" charset="0"/>
                <a:ea typeface="Verdana" panose="020B0604030504040204" pitchFamily="34" charset="0"/>
              </a:rPr>
              <a:t>If the goal </a:t>
            </a:r>
            <a:r>
              <a:rPr lang="en-US" sz="1900" b="1" dirty="0">
                <a:latin typeface="Verdana" panose="020B0604030504040204" pitchFamily="34" charset="0"/>
                <a:ea typeface="Verdana" panose="020B0604030504040204" pitchFamily="34" charset="0"/>
              </a:rPr>
              <a:t>is</a:t>
            </a:r>
            <a:r>
              <a:rPr lang="en-US" sz="1900" dirty="0">
                <a:latin typeface="Verdana" panose="020B0604030504040204" pitchFamily="34" charset="0"/>
                <a:ea typeface="Verdana" panose="020B0604030504040204" pitchFamily="34" charset="0"/>
              </a:rPr>
              <a:t> still appropriate, revisit the SSLO to make sure it is represented. If not, eliminate it.</a:t>
            </a:r>
          </a:p>
        </p:txBody>
      </p:sp>
      <p:sp>
        <p:nvSpPr>
          <p:cNvPr id="42" name="Footer Placeholder 1">
            <a:extLst>
              <a:ext uri="{FF2B5EF4-FFF2-40B4-BE49-F238E27FC236}">
                <a16:creationId xmlns:a16="http://schemas.microsoft.com/office/drawing/2014/main" id="{4F9B8672-EA2D-4A7A-B10F-A5940F8FCC87}"/>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43" name="Slide Number Placeholder 2">
            <a:extLst>
              <a:ext uri="{FF2B5EF4-FFF2-40B4-BE49-F238E27FC236}">
                <a16:creationId xmlns:a16="http://schemas.microsoft.com/office/drawing/2014/main" id="{7F0A1582-414D-4539-9288-10B3C6F0BFCF}"/>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25</a:t>
            </a:fld>
            <a:endParaRPr lang="en-US" sz="1050" dirty="0"/>
          </a:p>
        </p:txBody>
      </p:sp>
    </p:spTree>
    <p:extLst>
      <p:ext uri="{BB962C8B-B14F-4D97-AF65-F5344CB8AC3E}">
        <p14:creationId xmlns:p14="http://schemas.microsoft.com/office/powerpoint/2010/main" val="385571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tep six">
            <a:extLst>
              <a:ext uri="{FF2B5EF4-FFF2-40B4-BE49-F238E27FC236}">
                <a16:creationId xmlns:a16="http://schemas.microsoft.com/office/drawing/2014/main" id="{A59D09ED-663C-49B6-877C-E7832A114049}"/>
              </a:ext>
            </a:extLst>
          </p:cNvPr>
          <p:cNvGrpSpPr/>
          <p:nvPr/>
        </p:nvGrpSpPr>
        <p:grpSpPr>
          <a:xfrm>
            <a:off x="-1" y="-3087"/>
            <a:ext cx="1606901" cy="1597558"/>
            <a:chOff x="-1" y="-3087"/>
            <a:chExt cx="1606901" cy="1597558"/>
          </a:xfrm>
        </p:grpSpPr>
        <p:sp>
          <p:nvSpPr>
            <p:cNvPr id="23" name="Isosceles Triangle 22">
              <a:extLst>
                <a:ext uri="{FF2B5EF4-FFF2-40B4-BE49-F238E27FC236}">
                  <a16:creationId xmlns:a16="http://schemas.microsoft.com/office/drawing/2014/main" id="{C29516F0-3EA3-4CC0-AEED-B6AE78E8E320}"/>
                </a:ext>
                <a:ext uri="{C183D7F6-B498-43B3-948B-1728B52AA6E4}">
                  <adec:decorative xmlns:adec="http://schemas.microsoft.com/office/drawing/2017/decorative" val="0"/>
                </a:ext>
              </a:extLst>
            </p:cNvPr>
            <p:cNvSpPr/>
            <p:nvPr/>
          </p:nvSpPr>
          <p:spPr>
            <a:xfrm rot="5400000">
              <a:off x="-65114" y="62026"/>
              <a:ext cx="1597558" cy="1467331"/>
            </a:xfrm>
            <a:prstGeom prst="triangle">
              <a:avLst/>
            </a:prstGeom>
            <a:solidFill>
              <a:srgbClr val="315F9F"/>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E616C403-58BB-4769-9C84-DC710950C0A0}"/>
                </a:ext>
              </a:extLst>
            </p:cNvPr>
            <p:cNvSpPr/>
            <p:nvPr/>
          </p:nvSpPr>
          <p:spPr>
            <a:xfrm rot="16200000">
              <a:off x="971941" y="716960"/>
              <a:ext cx="276818" cy="157461"/>
            </a:xfrm>
            <a:prstGeom prst="triangle">
              <a:avLst/>
            </a:prstGeom>
            <a:solidFill>
              <a:srgbClr val="284F84"/>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4A3E06C-94B4-4E14-8618-6E76EACAB170}"/>
                </a:ext>
              </a:extLst>
            </p:cNvPr>
            <p:cNvSpPr/>
            <p:nvPr/>
          </p:nvSpPr>
          <p:spPr>
            <a:xfrm>
              <a:off x="1196024" y="599385"/>
              <a:ext cx="410876" cy="46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4B2DA68-51F5-4C10-9F46-66D94B4B44ED}"/>
                </a:ext>
              </a:extLst>
            </p:cNvPr>
            <p:cNvSpPr txBox="1"/>
            <p:nvPr/>
          </p:nvSpPr>
          <p:spPr>
            <a:xfrm>
              <a:off x="92995" y="428269"/>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27" name="TextBox 26">
              <a:extLst>
                <a:ext uri="{FF2B5EF4-FFF2-40B4-BE49-F238E27FC236}">
                  <a16:creationId xmlns:a16="http://schemas.microsoft.com/office/drawing/2014/main" id="{54707BB1-5FFF-4647-9739-9C4AAD8EF8D9}"/>
                </a:ext>
              </a:extLst>
            </p:cNvPr>
            <p:cNvSpPr txBox="1"/>
            <p:nvPr/>
          </p:nvSpPr>
          <p:spPr>
            <a:xfrm>
              <a:off x="111367" y="653924"/>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06</a:t>
              </a:r>
            </a:p>
          </p:txBody>
        </p:sp>
      </p:grpSp>
      <p:sp>
        <p:nvSpPr>
          <p:cNvPr id="13" name="Title 2">
            <a:extLst>
              <a:ext uri="{FF2B5EF4-FFF2-40B4-BE49-F238E27FC236}">
                <a16:creationId xmlns:a16="http://schemas.microsoft.com/office/drawing/2014/main" id="{4C8D807E-6CA2-4AB0-8009-79970CFCCA6E}"/>
              </a:ext>
            </a:extLst>
          </p:cNvPr>
          <p:cNvSpPr>
            <a:spLocks noGrp="1"/>
          </p:cNvSpPr>
          <p:nvPr>
            <p:ph type="title"/>
          </p:nvPr>
        </p:nvSpPr>
        <p:spPr>
          <a:xfrm>
            <a:off x="1440672" y="497059"/>
            <a:ext cx="10163723" cy="1204557"/>
          </a:xfrm>
        </p:spPr>
        <p:txBody>
          <a:bodyPr/>
          <a:lstStyle/>
          <a:p>
            <a:r>
              <a:rPr lang="en-US" sz="4000" dirty="0"/>
              <a:t>Build out the units, lessons, and activities</a:t>
            </a:r>
          </a:p>
        </p:txBody>
      </p:sp>
      <p:sp>
        <p:nvSpPr>
          <p:cNvPr id="9" name="TextBox 8">
            <a:extLst>
              <a:ext uri="{FF2B5EF4-FFF2-40B4-BE49-F238E27FC236}">
                <a16:creationId xmlns:a16="http://schemas.microsoft.com/office/drawing/2014/main" id="{49922790-72F0-4A5A-B3DB-D2B6AC5893CE}"/>
              </a:ext>
            </a:extLst>
          </p:cNvPr>
          <p:cNvSpPr txBox="1"/>
          <p:nvPr/>
        </p:nvSpPr>
        <p:spPr>
          <a:xfrm>
            <a:off x="892846" y="1881464"/>
            <a:ext cx="8310360" cy="1354217"/>
          </a:xfrm>
          <a:prstGeom prst="rect">
            <a:avLst/>
          </a:prstGeom>
          <a:noFill/>
        </p:spPr>
        <p:txBody>
          <a:bodyPr wrap="square" rtlCol="0">
            <a:spAutoFit/>
          </a:bodyPr>
          <a:lstStyle/>
          <a:p>
            <a:pPr>
              <a:spcBef>
                <a:spcPts val="600"/>
              </a:spcBef>
              <a:spcAft>
                <a:spcPts val="600"/>
              </a:spcAft>
            </a:pPr>
            <a:r>
              <a:rPr lang="en-US" sz="2400" dirty="0">
                <a:latin typeface="Verdana" panose="020B0604030504040204" pitchFamily="34" charset="0"/>
                <a:ea typeface="Verdana" panose="020B0604030504040204" pitchFamily="34" charset="0"/>
                <a:cs typeface="Arial" panose="020B0604020202020204" pitchFamily="34" charset="0"/>
              </a:rPr>
              <a:t>How will you organize your curricula into meaningful units of instruction?</a:t>
            </a:r>
          </a:p>
          <a:p>
            <a:pPr>
              <a:spcBef>
                <a:spcPts val="600"/>
              </a:spcBef>
              <a:spcAft>
                <a:spcPts val="600"/>
              </a:spcAft>
            </a:pPr>
            <a:r>
              <a:rPr lang="en-US" sz="2400" dirty="0">
                <a:latin typeface="Verdana" panose="020B0604030504040204" pitchFamily="34" charset="0"/>
                <a:ea typeface="Verdana" panose="020B0604030504040204" pitchFamily="34" charset="0"/>
                <a:cs typeface="Arial" panose="020B0604020202020204" pitchFamily="34" charset="0"/>
              </a:rPr>
              <a:t>How will you contextualize the instruction so that it:</a:t>
            </a:r>
          </a:p>
        </p:txBody>
      </p:sp>
      <p:sp>
        <p:nvSpPr>
          <p:cNvPr id="17" name="TextBox 16">
            <a:extLst>
              <a:ext uri="{FF2B5EF4-FFF2-40B4-BE49-F238E27FC236}">
                <a16:creationId xmlns:a16="http://schemas.microsoft.com/office/drawing/2014/main" id="{09634BD0-3C6C-44FF-8524-4ACC6E20FDE7}"/>
              </a:ext>
            </a:extLst>
          </p:cNvPr>
          <p:cNvSpPr txBox="1"/>
          <p:nvPr/>
        </p:nvSpPr>
        <p:spPr>
          <a:xfrm>
            <a:off x="892846" y="3376747"/>
            <a:ext cx="7876831" cy="2416880"/>
          </a:xfrm>
          <a:prstGeom prst="rect">
            <a:avLst/>
          </a:prstGeom>
          <a:noFill/>
        </p:spPr>
        <p:txBody>
          <a:bodyPr wrap="square" rtlCol="0">
            <a:spAutoFit/>
          </a:bodyPr>
          <a:lstStyle/>
          <a:p>
            <a:pPr marL="571500" indent="-344488">
              <a:lnSpc>
                <a:spcPct val="108000"/>
              </a:lnSpc>
              <a:spcBef>
                <a:spcPts val="600"/>
              </a:spcBef>
              <a:spcAft>
                <a:spcPts val="12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Integrates the three required components concurrently and with sufficient intensity and quality?</a:t>
            </a:r>
          </a:p>
          <a:p>
            <a:pPr marL="571500" indent="-344488">
              <a:lnSpc>
                <a:spcPct val="108000"/>
              </a:lnSpc>
              <a:spcBef>
                <a:spcPts val="600"/>
              </a:spcBef>
              <a:spcAft>
                <a:spcPts val="12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Is based on the most rigorous research available?</a:t>
            </a:r>
          </a:p>
          <a:p>
            <a:pPr marL="571500" marR="0" lvl="0" indent="-344488">
              <a:lnSpc>
                <a:spcPct val="108000"/>
              </a:lnSpc>
              <a:spcBef>
                <a:spcPts val="600"/>
              </a:spcBef>
              <a:spcAft>
                <a:spcPts val="12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Uses occupationally relevant instructional materials?</a:t>
            </a:r>
          </a:p>
          <a:p>
            <a:pPr marL="571500" indent="-344488">
              <a:lnSpc>
                <a:spcPct val="108000"/>
              </a:lnSpc>
              <a:spcBef>
                <a:spcPts val="600"/>
              </a:spcBef>
              <a:spcAft>
                <a:spcPts val="1200"/>
              </a:spcAft>
              <a:buClr>
                <a:srgbClr val="047C7C"/>
              </a:buClr>
              <a:buFont typeface="Wingdings" panose="05000000000000000000" pitchFamily="2" charset="2"/>
              <a:buChar char=""/>
            </a:pPr>
            <a:r>
              <a:rPr lang="en-US" sz="2000" dirty="0">
                <a:latin typeface="Verdana" panose="020B0604030504040204" pitchFamily="34" charset="0"/>
                <a:ea typeface="Verdana" panose="020B0604030504040204" pitchFamily="34" charset="0"/>
                <a:cs typeface="Arial" panose="020B0604020202020204" pitchFamily="34" charset="0"/>
              </a:rPr>
              <a:t>Incorporates college and career planning?</a:t>
            </a:r>
          </a:p>
        </p:txBody>
      </p:sp>
      <p:grpSp>
        <p:nvGrpSpPr>
          <p:cNvPr id="12" name="Group 11" descr="Sticky note with text, &quot;Remember, this is an iterative process that requires close collaboration.&quot;">
            <a:extLst>
              <a:ext uri="{FF2B5EF4-FFF2-40B4-BE49-F238E27FC236}">
                <a16:creationId xmlns:a16="http://schemas.microsoft.com/office/drawing/2014/main" id="{47CE1275-CB1E-4AE6-8A04-3709E73456FA}"/>
              </a:ext>
            </a:extLst>
          </p:cNvPr>
          <p:cNvGrpSpPr/>
          <p:nvPr/>
        </p:nvGrpSpPr>
        <p:grpSpPr>
          <a:xfrm>
            <a:off x="9049863" y="3856790"/>
            <a:ext cx="2743200" cy="2191381"/>
            <a:chOff x="1737671" y="3491380"/>
            <a:chExt cx="2964621" cy="2554464"/>
          </a:xfrm>
        </p:grpSpPr>
        <p:pic>
          <p:nvPicPr>
            <p:cNvPr id="15" name="Picture 14">
              <a:extLst>
                <a:ext uri="{FF2B5EF4-FFF2-40B4-BE49-F238E27FC236}">
                  <a16:creationId xmlns:a16="http://schemas.microsoft.com/office/drawing/2014/main" id="{D8665CF3-FD79-4117-8284-83CB96C8256B}"/>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7671" y="3491380"/>
              <a:ext cx="2964621" cy="2554464"/>
            </a:xfrm>
            <a:prstGeom prst="rect">
              <a:avLst/>
            </a:prstGeom>
          </p:spPr>
        </p:pic>
        <p:sp>
          <p:nvSpPr>
            <p:cNvPr id="16" name="TextBox 15">
              <a:extLst>
                <a:ext uri="{FF2B5EF4-FFF2-40B4-BE49-F238E27FC236}">
                  <a16:creationId xmlns:a16="http://schemas.microsoft.com/office/drawing/2014/main" id="{F0121481-DE9C-4CD9-A04D-ADB999B9E470}"/>
                </a:ext>
              </a:extLst>
            </p:cNvPr>
            <p:cNvSpPr txBox="1"/>
            <p:nvPr/>
          </p:nvSpPr>
          <p:spPr>
            <a:xfrm>
              <a:off x="1903391" y="3570386"/>
              <a:ext cx="2543737" cy="2260257"/>
            </a:xfrm>
            <a:prstGeom prst="rect">
              <a:avLst/>
            </a:prstGeom>
            <a:noFill/>
            <a:ln>
              <a:noFill/>
            </a:ln>
            <a:effectLst/>
          </p:spPr>
          <p:txBody>
            <a:bodyPr wrap="square" rtlCol="0">
              <a:spAutoFit/>
            </a:bodyPr>
            <a:lstStyle/>
            <a:p>
              <a:r>
                <a:rPr lang="en-US" sz="2000" spc="-80" dirty="0">
                  <a:latin typeface="Verdana" panose="020B0604030504040204" pitchFamily="34" charset="0"/>
                  <a:ea typeface="Verdana" panose="020B0604030504040204" pitchFamily="34" charset="0"/>
                  <a:cs typeface="Arial" panose="020B0604020202020204" pitchFamily="34" charset="0"/>
                </a:rPr>
                <a:t>This is an iterative process that requires close collaboration among instructors</a:t>
              </a:r>
              <a:r>
                <a:rPr lang="en-US" sz="2000" spc="-80" dirty="0">
                  <a:latin typeface="Verdana" panose="020B0604030504040204" pitchFamily="34" charset="0"/>
                  <a:ea typeface="Verdana" panose="020B0604030504040204" pitchFamily="34" charset="0"/>
                </a:rPr>
                <a:t>.</a:t>
              </a:r>
            </a:p>
          </p:txBody>
        </p:sp>
      </p:grpSp>
      <p:sp>
        <p:nvSpPr>
          <p:cNvPr id="18" name="Footer Placeholder 1">
            <a:extLst>
              <a:ext uri="{FF2B5EF4-FFF2-40B4-BE49-F238E27FC236}">
                <a16:creationId xmlns:a16="http://schemas.microsoft.com/office/drawing/2014/main" id="{79A47FB7-C9FA-418E-BB2D-3F27A8E199CA}"/>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9" name="Slide Number Placeholder 2">
            <a:extLst>
              <a:ext uri="{FF2B5EF4-FFF2-40B4-BE49-F238E27FC236}">
                <a16:creationId xmlns:a16="http://schemas.microsoft.com/office/drawing/2014/main" id="{BC6BE1C0-2E69-4F1A-B472-52A6E8C849C9}"/>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26</a:t>
            </a:fld>
            <a:endParaRPr lang="en-US" sz="1050" dirty="0"/>
          </a:p>
        </p:txBody>
      </p:sp>
    </p:spTree>
    <p:extLst>
      <p:ext uri="{BB962C8B-B14F-4D97-AF65-F5344CB8AC3E}">
        <p14:creationId xmlns:p14="http://schemas.microsoft.com/office/powerpoint/2010/main" val="235737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A10955-63C8-45A2-AEED-D4C3672465D1}"/>
              </a:ext>
            </a:extLst>
          </p:cNvPr>
          <p:cNvSpPr>
            <a:spLocks noGrp="1"/>
          </p:cNvSpPr>
          <p:nvPr>
            <p:ph type="title" idx="4294967295"/>
          </p:nvPr>
        </p:nvSpPr>
        <p:spPr>
          <a:xfrm>
            <a:off x="103811" y="1533099"/>
            <a:ext cx="2973081" cy="1325563"/>
          </a:xfrm>
          <a:prstGeom prst="rect">
            <a:avLst/>
          </a:prstGeom>
        </p:spPr>
        <p:txBody>
          <a:bodyPr/>
          <a:lstStyle/>
          <a:p>
            <a:pPr rtl="0" eaLnBrk="1" latinLnBrk="0" hangingPunct="1"/>
            <a:r>
              <a:rPr lang="en-US" sz="3600" kern="1200" dirty="0">
                <a:solidFill>
                  <a:srgbClr val="FFFFFF"/>
                </a:solidFill>
                <a:effectLst/>
                <a:latin typeface="Arial" panose="020B0604020202020204" pitchFamily="34" charset="0"/>
                <a:ea typeface="Verdana" panose="020B0604030504040204" pitchFamily="34" charset="0"/>
                <a:cs typeface="Arial" panose="020B0604020202020204" pitchFamily="34" charset="0"/>
              </a:rPr>
              <a:t>The Function of the SSLO: </a:t>
            </a:r>
            <a:r>
              <a:rPr lang="en-US" sz="2800" kern="1200" dirty="0">
                <a:solidFill>
                  <a:srgbClr val="FFFFFF"/>
                </a:solidFill>
                <a:effectLst/>
                <a:latin typeface="Arial" panose="020B0604020202020204" pitchFamily="34" charset="0"/>
                <a:ea typeface="Verdana" panose="020B0604030504040204" pitchFamily="34" charset="0"/>
                <a:cs typeface="Arial" panose="020B0604020202020204" pitchFamily="34" charset="0"/>
              </a:rPr>
              <a:t>Approach #2</a:t>
            </a:r>
            <a:endParaRPr lang="en-US" dirty="0">
              <a:effectLst/>
            </a:endParaRPr>
          </a:p>
        </p:txBody>
      </p:sp>
      <p:pic>
        <p:nvPicPr>
          <p:cNvPr id="5" name="Picture 4" descr="The I E T program goals set the stage for the skills and competencies for the three required components.&#10;The skills and competencies inform the development of the S S L O.&#10;A single set of learning objectives (made up of the integrated learning objectives) frames the integrated curricula (units, lessons, and activities). ">
            <a:extLst>
              <a:ext uri="{FF2B5EF4-FFF2-40B4-BE49-F238E27FC236}">
                <a16:creationId xmlns:a16="http://schemas.microsoft.com/office/drawing/2014/main" id="{E5D46A66-AA72-47C5-BC5F-135920FC49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3675" y="851808"/>
            <a:ext cx="7309729" cy="5056958"/>
          </a:xfrm>
          <a:prstGeom prst="rect">
            <a:avLst/>
          </a:prstGeom>
        </p:spPr>
      </p:pic>
      <p:sp>
        <p:nvSpPr>
          <p:cNvPr id="20" name="Footer Placeholder 1">
            <a:extLst>
              <a:ext uri="{FF2B5EF4-FFF2-40B4-BE49-F238E27FC236}">
                <a16:creationId xmlns:a16="http://schemas.microsoft.com/office/drawing/2014/main" id="{839B06E3-6C3C-480B-9F58-43E71405524D}"/>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21" name="Slide Number Placeholder 2">
            <a:extLst>
              <a:ext uri="{FF2B5EF4-FFF2-40B4-BE49-F238E27FC236}">
                <a16:creationId xmlns:a16="http://schemas.microsoft.com/office/drawing/2014/main" id="{D67A2121-3B60-42D2-8EE5-0AE9AE84625D}"/>
              </a:ext>
              <a:ext uri="{C183D7F6-B498-43B3-948B-1728B52AA6E4}">
                <adec:decorative xmlns:adec="http://schemas.microsoft.com/office/drawing/2017/decorative" val="0"/>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27</a:t>
            </a:fld>
            <a:endParaRPr lang="en-US" sz="1050" dirty="0"/>
          </a:p>
        </p:txBody>
      </p:sp>
    </p:spTree>
    <p:extLst>
      <p:ext uri="{BB962C8B-B14F-4D97-AF65-F5344CB8AC3E}">
        <p14:creationId xmlns:p14="http://schemas.microsoft.com/office/powerpoint/2010/main" val="144126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C3C71-6FDD-4709-A986-B20CE7304801}"/>
              </a:ext>
            </a:extLst>
          </p:cNvPr>
          <p:cNvSpPr>
            <a:spLocks noGrp="1"/>
          </p:cNvSpPr>
          <p:nvPr>
            <p:ph type="title"/>
          </p:nvPr>
        </p:nvSpPr>
        <p:spPr>
          <a:xfrm>
            <a:off x="838200" y="606352"/>
            <a:ext cx="10844134" cy="1100540"/>
          </a:xfrm>
        </p:spPr>
        <p:txBody>
          <a:bodyPr/>
          <a:lstStyle/>
          <a:p>
            <a:r>
              <a:rPr lang="en-US" sz="3200" dirty="0"/>
              <a:t>Steps to Developing Standards-Based IET Curricula with a Single Set of Learning Objectives: </a:t>
            </a:r>
            <a:r>
              <a:rPr lang="en-US" sz="3200" b="1" dirty="0">
                <a:solidFill>
                  <a:srgbClr val="047C7C"/>
                </a:solidFill>
              </a:rPr>
              <a:t>Approach #2</a:t>
            </a:r>
          </a:p>
        </p:txBody>
      </p:sp>
      <p:grpSp>
        <p:nvGrpSpPr>
          <p:cNvPr id="7" name="Group 6" descr="Step one: Revisit the learner, program, and partner goals identified in the Research and Assess phase.">
            <a:extLst>
              <a:ext uri="{FF2B5EF4-FFF2-40B4-BE49-F238E27FC236}">
                <a16:creationId xmlns:a16="http://schemas.microsoft.com/office/drawing/2014/main" id="{C8011A4F-67A4-41E9-AF7E-22828049D5C8}"/>
              </a:ext>
            </a:extLst>
          </p:cNvPr>
          <p:cNvGrpSpPr/>
          <p:nvPr/>
        </p:nvGrpSpPr>
        <p:grpSpPr>
          <a:xfrm>
            <a:off x="224177" y="1928553"/>
            <a:ext cx="1877544" cy="3990109"/>
            <a:chOff x="224177" y="1928553"/>
            <a:chExt cx="1877544" cy="3990109"/>
          </a:xfrm>
        </p:grpSpPr>
        <p:sp>
          <p:nvSpPr>
            <p:cNvPr id="2" name="Rectangle: Rounded Corners 1">
              <a:extLst>
                <a:ext uri="{FF2B5EF4-FFF2-40B4-BE49-F238E27FC236}">
                  <a16:creationId xmlns:a16="http://schemas.microsoft.com/office/drawing/2014/main" id="{68A7DA51-BE25-42E3-A716-4E36AFD8983C}"/>
                </a:ext>
              </a:extLst>
            </p:cNvPr>
            <p:cNvSpPr/>
            <p:nvPr/>
          </p:nvSpPr>
          <p:spPr>
            <a:xfrm>
              <a:off x="224178" y="1928553"/>
              <a:ext cx="1865879" cy="3990109"/>
            </a:xfrm>
            <a:prstGeom prst="roundRect">
              <a:avLst>
                <a:gd name="adj" fmla="val 9856"/>
              </a:avLst>
            </a:prstGeom>
            <a:solidFill>
              <a:schemeClr val="bg1"/>
            </a:solidFill>
            <a:ln>
              <a:solidFill>
                <a:schemeClr val="bg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664DDEB1-18BA-4ADE-ADA2-12E3D9AEB7AA}"/>
                </a:ext>
              </a:extLst>
            </p:cNvPr>
            <p:cNvSpPr/>
            <p:nvPr/>
          </p:nvSpPr>
          <p:spPr>
            <a:xfrm rot="5400000">
              <a:off x="159064" y="2176154"/>
              <a:ext cx="1597558" cy="1467331"/>
            </a:xfrm>
            <a:prstGeom prst="triangle">
              <a:avLst/>
            </a:prstGeom>
            <a:solidFill>
              <a:srgbClr val="047C7C"/>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32">
              <a:extLst>
                <a:ext uri="{FF2B5EF4-FFF2-40B4-BE49-F238E27FC236}">
                  <a16:creationId xmlns:a16="http://schemas.microsoft.com/office/drawing/2014/main" id="{DEE6D0E8-61DD-47DF-A751-9AB5CDEE0BC1}"/>
                </a:ext>
              </a:extLst>
            </p:cNvPr>
            <p:cNvSpPr/>
            <p:nvPr/>
          </p:nvSpPr>
          <p:spPr>
            <a:xfrm rot="16200000">
              <a:off x="1196119" y="2831087"/>
              <a:ext cx="276818" cy="157461"/>
            </a:xfrm>
            <a:prstGeom prst="triangle">
              <a:avLst/>
            </a:prstGeom>
            <a:solidFill>
              <a:srgbClr val="03535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912DB9-7648-40F1-8C04-925AD7812F22}"/>
                </a:ext>
              </a:extLst>
            </p:cNvPr>
            <p:cNvSpPr txBox="1"/>
            <p:nvPr/>
          </p:nvSpPr>
          <p:spPr>
            <a:xfrm>
              <a:off x="315905"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9" name="TextBox 8">
              <a:extLst>
                <a:ext uri="{FF2B5EF4-FFF2-40B4-BE49-F238E27FC236}">
                  <a16:creationId xmlns:a16="http://schemas.microsoft.com/office/drawing/2014/main" id="{DF011BA6-6234-43D1-AF29-DAEFF06DD182}"/>
                </a:ext>
              </a:extLst>
            </p:cNvPr>
            <p:cNvSpPr txBox="1"/>
            <p:nvPr/>
          </p:nvSpPr>
          <p:spPr>
            <a:xfrm>
              <a:off x="334277"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01</a:t>
              </a:r>
            </a:p>
          </p:txBody>
        </p:sp>
        <p:sp>
          <p:nvSpPr>
            <p:cNvPr id="60" name="TextBox 59">
              <a:extLst>
                <a:ext uri="{FF2B5EF4-FFF2-40B4-BE49-F238E27FC236}">
                  <a16:creationId xmlns:a16="http://schemas.microsoft.com/office/drawing/2014/main" id="{353DCCD8-7C30-4848-A9DB-65412834F096}"/>
                </a:ext>
              </a:extLst>
            </p:cNvPr>
            <p:cNvSpPr txBox="1"/>
            <p:nvPr/>
          </p:nvSpPr>
          <p:spPr>
            <a:xfrm>
              <a:off x="312012" y="3681381"/>
              <a:ext cx="1774524" cy="1977464"/>
            </a:xfrm>
            <a:prstGeom prst="rect">
              <a:avLst/>
            </a:prstGeom>
            <a:noFill/>
          </p:spPr>
          <p:txBody>
            <a:bodyPr wrap="square" rtlCol="0">
              <a:spAutoFit/>
            </a:bodyPr>
            <a:lstStyle>
              <a:defPPr>
                <a:defRPr lang="en-US"/>
              </a:defPPr>
              <a:lvl1pPr>
                <a:lnSpc>
                  <a:spcPts val="2100"/>
                </a:lnSpc>
                <a:defRPr>
                  <a:latin typeface="Arial" panose="020B0604020202020204" pitchFamily="34" charset="0"/>
                  <a:cs typeface="Arial" panose="020B0604020202020204" pitchFamily="34" charset="0"/>
                </a:defRPr>
              </a:lvl1pPr>
            </a:lstStyle>
            <a:p>
              <a:r>
                <a:rPr lang="en-US" dirty="0"/>
                <a:t>Revisit the learner, program, and partner goals identified in the Design and Plan Phase</a:t>
              </a:r>
            </a:p>
          </p:txBody>
        </p:sp>
        <p:sp>
          <p:nvSpPr>
            <p:cNvPr id="5" name="Rectangle 4">
              <a:extLst>
                <a:ext uri="{FF2B5EF4-FFF2-40B4-BE49-F238E27FC236}">
                  <a16:creationId xmlns:a16="http://schemas.microsoft.com/office/drawing/2014/main" id="{8A951E5B-3666-44CB-8C61-A2475FB768C3}"/>
                </a:ext>
              </a:extLst>
            </p:cNvPr>
            <p:cNvSpPr/>
            <p:nvPr/>
          </p:nvSpPr>
          <p:spPr>
            <a:xfrm>
              <a:off x="1420202" y="2713511"/>
              <a:ext cx="410876" cy="463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Top Corners Rounded 77">
              <a:extLst>
                <a:ext uri="{FF2B5EF4-FFF2-40B4-BE49-F238E27FC236}">
                  <a16:creationId xmlns:a16="http://schemas.microsoft.com/office/drawing/2014/main" id="{0F84BA11-C95A-4C5C-80CD-4387A13CAC33}"/>
                </a:ext>
              </a:extLst>
            </p:cNvPr>
            <p:cNvSpPr/>
            <p:nvPr/>
          </p:nvSpPr>
          <p:spPr>
            <a:xfrm rot="10800000">
              <a:off x="225551" y="5671456"/>
              <a:ext cx="1876170" cy="240251"/>
            </a:xfrm>
            <a:prstGeom prst="round2SameRect">
              <a:avLst>
                <a:gd name="adj1" fmla="val 50000"/>
                <a:gd name="adj2" fmla="val 0"/>
              </a:avLst>
            </a:prstGeom>
            <a:solidFill>
              <a:srgbClr val="315F9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descr="Step two: Develop learning objectives for the SSLO and confirm alignment with goals.">
            <a:extLst>
              <a:ext uri="{FF2B5EF4-FFF2-40B4-BE49-F238E27FC236}">
                <a16:creationId xmlns:a16="http://schemas.microsoft.com/office/drawing/2014/main" id="{BE763AC4-8F6A-4593-B041-2C4FE992C4DD}"/>
              </a:ext>
            </a:extLst>
          </p:cNvPr>
          <p:cNvGrpSpPr/>
          <p:nvPr/>
        </p:nvGrpSpPr>
        <p:grpSpPr>
          <a:xfrm>
            <a:off x="2189440" y="1928553"/>
            <a:ext cx="1881613" cy="3990109"/>
            <a:chOff x="2189440" y="1928553"/>
            <a:chExt cx="1881613" cy="3990109"/>
          </a:xfrm>
        </p:grpSpPr>
        <p:sp>
          <p:nvSpPr>
            <p:cNvPr id="17" name="Rectangle: Rounded Corners 16">
              <a:extLst>
                <a:ext uri="{FF2B5EF4-FFF2-40B4-BE49-F238E27FC236}">
                  <a16:creationId xmlns:a16="http://schemas.microsoft.com/office/drawing/2014/main" id="{63DED186-077F-419C-84BA-559B3E224041}"/>
                </a:ext>
              </a:extLst>
            </p:cNvPr>
            <p:cNvSpPr/>
            <p:nvPr/>
          </p:nvSpPr>
          <p:spPr>
            <a:xfrm>
              <a:off x="2199731" y="1928553"/>
              <a:ext cx="1865879" cy="3990109"/>
            </a:xfrm>
            <a:prstGeom prst="roundRect">
              <a:avLst>
                <a:gd name="adj" fmla="val 9856"/>
              </a:avLst>
            </a:prstGeom>
            <a:solidFill>
              <a:schemeClr val="bg1"/>
            </a:solidFill>
            <a:ln>
              <a:solidFill>
                <a:schemeClr val="bg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F5851D99-3B48-4F6E-A0F7-5EA5FA48696D}"/>
                </a:ext>
              </a:extLst>
            </p:cNvPr>
            <p:cNvSpPr/>
            <p:nvPr/>
          </p:nvSpPr>
          <p:spPr>
            <a:xfrm rot="5400000">
              <a:off x="2124327" y="2176154"/>
              <a:ext cx="1597558" cy="1467331"/>
            </a:xfrm>
            <a:prstGeom prst="triangle">
              <a:avLst/>
            </a:prstGeom>
            <a:solidFill>
              <a:srgbClr val="047C7C"/>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TextBox 46">
              <a:extLst>
                <a:ext uri="{FF2B5EF4-FFF2-40B4-BE49-F238E27FC236}">
                  <a16:creationId xmlns:a16="http://schemas.microsoft.com/office/drawing/2014/main" id="{70217162-114B-46BC-9514-23A890A1BC4D}"/>
                </a:ext>
              </a:extLst>
            </p:cNvPr>
            <p:cNvSpPr txBox="1"/>
            <p:nvPr/>
          </p:nvSpPr>
          <p:spPr>
            <a:xfrm>
              <a:off x="2275382"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48" name="TextBox 47">
              <a:extLst>
                <a:ext uri="{FF2B5EF4-FFF2-40B4-BE49-F238E27FC236}">
                  <a16:creationId xmlns:a16="http://schemas.microsoft.com/office/drawing/2014/main" id="{C5F3CBCC-C10E-4DB2-9518-B1114CF3EB85}"/>
                </a:ext>
              </a:extLst>
            </p:cNvPr>
            <p:cNvSpPr txBox="1"/>
            <p:nvPr/>
          </p:nvSpPr>
          <p:spPr>
            <a:xfrm>
              <a:off x="2293754"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02</a:t>
              </a:r>
            </a:p>
          </p:txBody>
        </p:sp>
        <p:sp>
          <p:nvSpPr>
            <p:cNvPr id="61" name="Rectangle 60" descr="Text box 1: Identify adult education content standards &amp; basic literacy skills. Box points to text box 2.&#10;">
              <a:extLst>
                <a:ext uri="{FF2B5EF4-FFF2-40B4-BE49-F238E27FC236}">
                  <a16:creationId xmlns:a16="http://schemas.microsoft.com/office/drawing/2014/main" id="{270DF169-7628-4F68-949E-461A1B025954}"/>
                </a:ext>
              </a:extLst>
            </p:cNvPr>
            <p:cNvSpPr/>
            <p:nvPr/>
          </p:nvSpPr>
          <p:spPr>
            <a:xfrm>
              <a:off x="2274402" y="3676384"/>
              <a:ext cx="1796651" cy="1977464"/>
            </a:xfrm>
            <a:prstGeom prst="rect">
              <a:avLst/>
            </a:prstGeom>
            <a:noFill/>
          </p:spPr>
          <p:txBody>
            <a:bodyPr wrap="square" rtlCol="0">
              <a:spAutoFit/>
            </a:bodyPr>
            <a:lstStyle/>
            <a:p>
              <a:pPr>
                <a:lnSpc>
                  <a:spcPts val="2100"/>
                </a:lnSpc>
              </a:pPr>
              <a:r>
                <a:rPr lang="en-US" dirty="0">
                  <a:latin typeface="Arial" panose="020B0604020202020204" pitchFamily="34" charset="0"/>
                  <a:cs typeface="Arial" panose="020B0604020202020204" pitchFamily="34" charset="0"/>
                </a:rPr>
                <a:t>Develop learning objectives for the SSLO and confirm alignment with goals</a:t>
              </a:r>
              <a:endParaRPr lang="en-US" dirty="0">
                <a:solidFill>
                  <a:schemeClr val="tx1"/>
                </a:solidFill>
                <a:latin typeface="Arial" panose="020B0604020202020204" pitchFamily="34" charset="0"/>
                <a:cs typeface="Arial" panose="020B0604020202020204" pitchFamily="34" charset="0"/>
              </a:endParaRPr>
            </a:p>
          </p:txBody>
        </p:sp>
        <p:sp>
          <p:nvSpPr>
            <p:cNvPr id="54" name="Isosceles Triangle 53">
              <a:extLst>
                <a:ext uri="{FF2B5EF4-FFF2-40B4-BE49-F238E27FC236}">
                  <a16:creationId xmlns:a16="http://schemas.microsoft.com/office/drawing/2014/main" id="{1FC39ED7-33FE-4ACC-80E4-AF020D307F8D}"/>
                </a:ext>
              </a:extLst>
            </p:cNvPr>
            <p:cNvSpPr/>
            <p:nvPr/>
          </p:nvSpPr>
          <p:spPr>
            <a:xfrm rot="16200000">
              <a:off x="3161382" y="2831087"/>
              <a:ext cx="276818" cy="157461"/>
            </a:xfrm>
            <a:prstGeom prst="triangle">
              <a:avLst/>
            </a:prstGeom>
            <a:solidFill>
              <a:srgbClr val="03535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D3FD58D7-1EEB-4FE4-8512-5ECC7C2584FF}"/>
                </a:ext>
              </a:extLst>
            </p:cNvPr>
            <p:cNvSpPr/>
            <p:nvPr/>
          </p:nvSpPr>
          <p:spPr>
            <a:xfrm>
              <a:off x="3385465" y="2713512"/>
              <a:ext cx="410876" cy="46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5">
              <a:extLst>
                <a:ext uri="{FF2B5EF4-FFF2-40B4-BE49-F238E27FC236}">
                  <a16:creationId xmlns:a16="http://schemas.microsoft.com/office/drawing/2014/main" id="{AF705EF2-FFED-49E9-B335-17585B4AC1CE}"/>
                </a:ext>
              </a:extLst>
            </p:cNvPr>
            <p:cNvSpPr/>
            <p:nvPr/>
          </p:nvSpPr>
          <p:spPr>
            <a:xfrm rot="10800000">
              <a:off x="2194883" y="5671456"/>
              <a:ext cx="1876170" cy="240251"/>
            </a:xfrm>
            <a:prstGeom prst="round2SameRect">
              <a:avLst>
                <a:gd name="adj1" fmla="val 50000"/>
                <a:gd name="adj2" fmla="val 0"/>
              </a:avLst>
            </a:prstGeom>
            <a:solidFill>
              <a:srgbClr val="315F9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descr="Step three: Identify workforce training skills and competencies.">
            <a:extLst>
              <a:ext uri="{FF2B5EF4-FFF2-40B4-BE49-F238E27FC236}">
                <a16:creationId xmlns:a16="http://schemas.microsoft.com/office/drawing/2014/main" id="{504C7364-E9B4-4F3D-A64D-6E7DE0671E66}"/>
              </a:ext>
            </a:extLst>
          </p:cNvPr>
          <p:cNvGrpSpPr/>
          <p:nvPr/>
        </p:nvGrpSpPr>
        <p:grpSpPr>
          <a:xfrm>
            <a:off x="4169064" y="1928553"/>
            <a:ext cx="1876170" cy="3990109"/>
            <a:chOff x="4169064" y="1928553"/>
            <a:chExt cx="1876170" cy="3990109"/>
          </a:xfrm>
        </p:grpSpPr>
        <p:sp>
          <p:nvSpPr>
            <p:cNvPr id="18" name="Rectangle: Rounded Corners 17">
              <a:extLst>
                <a:ext uri="{FF2B5EF4-FFF2-40B4-BE49-F238E27FC236}">
                  <a16:creationId xmlns:a16="http://schemas.microsoft.com/office/drawing/2014/main" id="{F33BD3DE-3631-4AF3-8006-CB073AE68A6D}"/>
                </a:ext>
              </a:extLst>
            </p:cNvPr>
            <p:cNvSpPr/>
            <p:nvPr/>
          </p:nvSpPr>
          <p:spPr>
            <a:xfrm>
              <a:off x="4175284" y="1928553"/>
              <a:ext cx="1865879" cy="3990109"/>
            </a:xfrm>
            <a:prstGeom prst="roundRect">
              <a:avLst>
                <a:gd name="adj" fmla="val 9856"/>
              </a:avLst>
            </a:prstGeom>
            <a:solidFill>
              <a:schemeClr val="bg1"/>
            </a:solidFill>
            <a:ln>
              <a:solidFill>
                <a:schemeClr val="bg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a:extLst>
                <a:ext uri="{FF2B5EF4-FFF2-40B4-BE49-F238E27FC236}">
                  <a16:creationId xmlns:a16="http://schemas.microsoft.com/office/drawing/2014/main" id="{7574C135-D53A-45A5-A4A9-6A89F7CA0D43}"/>
                </a:ext>
              </a:extLst>
            </p:cNvPr>
            <p:cNvSpPr/>
            <p:nvPr/>
          </p:nvSpPr>
          <p:spPr>
            <a:xfrm rot="5400000">
              <a:off x="4106371" y="2176155"/>
              <a:ext cx="1597558" cy="1467331"/>
            </a:xfrm>
            <a:prstGeom prst="triangle">
              <a:avLst/>
            </a:prstGeom>
            <a:solidFill>
              <a:srgbClr val="047C7C"/>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TextBox 48">
              <a:extLst>
                <a:ext uri="{FF2B5EF4-FFF2-40B4-BE49-F238E27FC236}">
                  <a16:creationId xmlns:a16="http://schemas.microsoft.com/office/drawing/2014/main" id="{F63BCFC5-3806-43EF-BABB-7C80B5CF8C4C}"/>
                </a:ext>
              </a:extLst>
            </p:cNvPr>
            <p:cNvSpPr txBox="1"/>
            <p:nvPr/>
          </p:nvSpPr>
          <p:spPr>
            <a:xfrm>
              <a:off x="4248151"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0" name="TextBox 49">
              <a:extLst>
                <a:ext uri="{FF2B5EF4-FFF2-40B4-BE49-F238E27FC236}">
                  <a16:creationId xmlns:a16="http://schemas.microsoft.com/office/drawing/2014/main" id="{E0AC9CF1-72F1-49BA-A6EF-A8A47DC49F5C}"/>
                </a:ext>
              </a:extLst>
            </p:cNvPr>
            <p:cNvSpPr txBox="1"/>
            <p:nvPr/>
          </p:nvSpPr>
          <p:spPr>
            <a:xfrm>
              <a:off x="4266523"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03</a:t>
              </a:r>
            </a:p>
          </p:txBody>
        </p:sp>
        <p:sp>
          <p:nvSpPr>
            <p:cNvPr id="62" name="Rectangle 61" descr="Text box 1: Identify adult education content standards &amp; basic literacy skills. Box points to text box 2.&#10;">
              <a:extLst>
                <a:ext uri="{FF2B5EF4-FFF2-40B4-BE49-F238E27FC236}">
                  <a16:creationId xmlns:a16="http://schemas.microsoft.com/office/drawing/2014/main" id="{AC0D7CA1-B9FB-4BD8-ACFC-3CEA6E584D3D}"/>
                </a:ext>
              </a:extLst>
            </p:cNvPr>
            <p:cNvSpPr/>
            <p:nvPr/>
          </p:nvSpPr>
          <p:spPr>
            <a:xfrm>
              <a:off x="4245923" y="3676384"/>
              <a:ext cx="1741220" cy="1438855"/>
            </a:xfrm>
            <a:prstGeom prst="rect">
              <a:avLst/>
            </a:prstGeom>
            <a:noFill/>
          </p:spPr>
          <p:txBody>
            <a:bodyPr wrap="square" rtlCol="0">
              <a:spAutoFit/>
            </a:bodyPr>
            <a:lstStyle/>
            <a:p>
              <a:pPr>
                <a:lnSpc>
                  <a:spcPts val="2100"/>
                </a:lnSpc>
              </a:pPr>
              <a:r>
                <a:rPr lang="en-US" dirty="0">
                  <a:latin typeface="Arial" panose="020B0604020202020204" pitchFamily="34" charset="0"/>
                  <a:cs typeface="Arial" panose="020B0604020202020204" pitchFamily="34" charset="0"/>
                </a:rPr>
                <a:t>Identify workforce training skills and competencies</a:t>
              </a:r>
            </a:p>
          </p:txBody>
        </p:sp>
        <p:sp>
          <p:nvSpPr>
            <p:cNvPr id="67" name="Isosceles Triangle 66">
              <a:extLst>
                <a:ext uri="{FF2B5EF4-FFF2-40B4-BE49-F238E27FC236}">
                  <a16:creationId xmlns:a16="http://schemas.microsoft.com/office/drawing/2014/main" id="{81371D8E-7673-411A-9A18-EC1909B1A289}"/>
                </a:ext>
              </a:extLst>
            </p:cNvPr>
            <p:cNvSpPr/>
            <p:nvPr/>
          </p:nvSpPr>
          <p:spPr>
            <a:xfrm rot="16200000">
              <a:off x="5143426" y="2831088"/>
              <a:ext cx="276818" cy="157461"/>
            </a:xfrm>
            <a:prstGeom prst="triangle">
              <a:avLst/>
            </a:prstGeom>
            <a:solidFill>
              <a:srgbClr val="03535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C4BC9BCB-3DB1-46C4-B8FC-F8BEB2B78D13}"/>
                </a:ext>
              </a:extLst>
            </p:cNvPr>
            <p:cNvSpPr/>
            <p:nvPr/>
          </p:nvSpPr>
          <p:spPr>
            <a:xfrm>
              <a:off x="5367509" y="2713512"/>
              <a:ext cx="410876" cy="46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Top Corners Rounded 79">
              <a:extLst>
                <a:ext uri="{FF2B5EF4-FFF2-40B4-BE49-F238E27FC236}">
                  <a16:creationId xmlns:a16="http://schemas.microsoft.com/office/drawing/2014/main" id="{1B808430-42C9-4775-AA53-16F28DE6D20A}"/>
                </a:ext>
              </a:extLst>
            </p:cNvPr>
            <p:cNvSpPr/>
            <p:nvPr/>
          </p:nvSpPr>
          <p:spPr>
            <a:xfrm rot="10800000">
              <a:off x="4169064" y="5671456"/>
              <a:ext cx="1876170" cy="240251"/>
            </a:xfrm>
            <a:prstGeom prst="round2SameRect">
              <a:avLst>
                <a:gd name="adj1" fmla="val 50000"/>
                <a:gd name="adj2" fmla="val 0"/>
              </a:avLst>
            </a:prstGeom>
            <a:solidFill>
              <a:srgbClr val="315F9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descr="Step four: Identify state adult education standards and academic literacy skills.">
            <a:extLst>
              <a:ext uri="{FF2B5EF4-FFF2-40B4-BE49-F238E27FC236}">
                <a16:creationId xmlns:a16="http://schemas.microsoft.com/office/drawing/2014/main" id="{51079F09-9326-4710-A907-6C74ADD165AB}"/>
              </a:ext>
            </a:extLst>
          </p:cNvPr>
          <p:cNvGrpSpPr/>
          <p:nvPr/>
        </p:nvGrpSpPr>
        <p:grpSpPr>
          <a:xfrm>
            <a:off x="6138396" y="1928553"/>
            <a:ext cx="1878320" cy="3990109"/>
            <a:chOff x="6138396" y="1928553"/>
            <a:chExt cx="1878320" cy="3990109"/>
          </a:xfrm>
        </p:grpSpPr>
        <p:sp>
          <p:nvSpPr>
            <p:cNvPr id="19" name="Rectangle: Rounded Corners 18">
              <a:extLst>
                <a:ext uri="{FF2B5EF4-FFF2-40B4-BE49-F238E27FC236}">
                  <a16:creationId xmlns:a16="http://schemas.microsoft.com/office/drawing/2014/main" id="{609455E5-C8B5-4C65-8E69-8241575F00DF}"/>
                </a:ext>
              </a:extLst>
            </p:cNvPr>
            <p:cNvSpPr/>
            <p:nvPr/>
          </p:nvSpPr>
          <p:spPr>
            <a:xfrm>
              <a:off x="6150837" y="1928553"/>
              <a:ext cx="1865879" cy="3990109"/>
            </a:xfrm>
            <a:prstGeom prst="roundRect">
              <a:avLst>
                <a:gd name="adj" fmla="val 9856"/>
              </a:avLst>
            </a:prstGeom>
            <a:solidFill>
              <a:schemeClr val="bg1"/>
            </a:solidFill>
            <a:ln>
              <a:solidFill>
                <a:schemeClr val="bg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745593E1-E14D-40D2-9D31-1E87AE13FC0E}"/>
                </a:ext>
              </a:extLst>
            </p:cNvPr>
            <p:cNvSpPr/>
            <p:nvPr/>
          </p:nvSpPr>
          <p:spPr>
            <a:xfrm rot="5400000">
              <a:off x="6089244" y="2176155"/>
              <a:ext cx="1597558" cy="1467331"/>
            </a:xfrm>
            <a:prstGeom prst="triangle">
              <a:avLst/>
            </a:prstGeom>
            <a:solidFill>
              <a:srgbClr val="047C7C"/>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TextBox 50">
              <a:extLst>
                <a:ext uri="{FF2B5EF4-FFF2-40B4-BE49-F238E27FC236}">
                  <a16:creationId xmlns:a16="http://schemas.microsoft.com/office/drawing/2014/main" id="{4283FB00-9190-4819-995C-7E6463B282CF}"/>
                </a:ext>
              </a:extLst>
            </p:cNvPr>
            <p:cNvSpPr txBox="1"/>
            <p:nvPr/>
          </p:nvSpPr>
          <p:spPr>
            <a:xfrm>
              <a:off x="6225115"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2" name="TextBox 51">
              <a:extLst>
                <a:ext uri="{FF2B5EF4-FFF2-40B4-BE49-F238E27FC236}">
                  <a16:creationId xmlns:a16="http://schemas.microsoft.com/office/drawing/2014/main" id="{D93E5F1E-56B9-4C91-B1FF-00784D64E1C9}"/>
                </a:ext>
              </a:extLst>
            </p:cNvPr>
            <p:cNvSpPr txBox="1"/>
            <p:nvPr/>
          </p:nvSpPr>
          <p:spPr>
            <a:xfrm>
              <a:off x="6228303"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04</a:t>
              </a:r>
            </a:p>
          </p:txBody>
        </p:sp>
        <p:sp>
          <p:nvSpPr>
            <p:cNvPr id="64" name="TextBox 63">
              <a:extLst>
                <a:ext uri="{FF2B5EF4-FFF2-40B4-BE49-F238E27FC236}">
                  <a16:creationId xmlns:a16="http://schemas.microsoft.com/office/drawing/2014/main" id="{EBA1B7CA-992B-4F04-8928-3979C55F4CEF}"/>
                </a:ext>
              </a:extLst>
            </p:cNvPr>
            <p:cNvSpPr txBox="1"/>
            <p:nvPr/>
          </p:nvSpPr>
          <p:spPr>
            <a:xfrm>
              <a:off x="6242958" y="3676384"/>
              <a:ext cx="1757430" cy="1438855"/>
            </a:xfrm>
            <a:prstGeom prst="rect">
              <a:avLst/>
            </a:prstGeom>
            <a:noFill/>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pPr>
                <a:lnSpc>
                  <a:spcPts val="2100"/>
                </a:lnSpc>
              </a:pPr>
              <a:r>
                <a:rPr lang="en-US" dirty="0">
                  <a:solidFill>
                    <a:schemeClr val="tx1"/>
                  </a:solidFill>
                  <a:latin typeface="Arial" panose="020B0604020202020204" pitchFamily="34" charset="0"/>
                  <a:cs typeface="Arial" panose="020B0604020202020204" pitchFamily="34" charset="0"/>
                </a:rPr>
                <a:t>Identify state adult education standards and academic literacy skills</a:t>
              </a:r>
            </a:p>
          </p:txBody>
        </p:sp>
        <p:sp>
          <p:nvSpPr>
            <p:cNvPr id="70" name="Isosceles Triangle 69">
              <a:extLst>
                <a:ext uri="{FF2B5EF4-FFF2-40B4-BE49-F238E27FC236}">
                  <a16:creationId xmlns:a16="http://schemas.microsoft.com/office/drawing/2014/main" id="{72E29212-8590-4F6D-AABA-C2D01E63E401}"/>
                </a:ext>
              </a:extLst>
            </p:cNvPr>
            <p:cNvSpPr/>
            <p:nvPr/>
          </p:nvSpPr>
          <p:spPr>
            <a:xfrm rot="16200000">
              <a:off x="7126299" y="2831089"/>
              <a:ext cx="276818" cy="157461"/>
            </a:xfrm>
            <a:prstGeom prst="triangle">
              <a:avLst/>
            </a:prstGeom>
            <a:solidFill>
              <a:srgbClr val="03535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FDBA344E-6863-4C09-83C8-FC0AB8209D45}"/>
                </a:ext>
              </a:extLst>
            </p:cNvPr>
            <p:cNvSpPr/>
            <p:nvPr/>
          </p:nvSpPr>
          <p:spPr>
            <a:xfrm>
              <a:off x="7350382" y="2713513"/>
              <a:ext cx="410876" cy="46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Top Corners Rounded 78">
              <a:extLst>
                <a:ext uri="{FF2B5EF4-FFF2-40B4-BE49-F238E27FC236}">
                  <a16:creationId xmlns:a16="http://schemas.microsoft.com/office/drawing/2014/main" id="{74BB9984-3A74-4740-8C13-8837B8378425}"/>
                </a:ext>
              </a:extLst>
            </p:cNvPr>
            <p:cNvSpPr/>
            <p:nvPr/>
          </p:nvSpPr>
          <p:spPr>
            <a:xfrm rot="10800000">
              <a:off x="6138396" y="5671456"/>
              <a:ext cx="1876170" cy="240251"/>
            </a:xfrm>
            <a:prstGeom prst="round2SameRect">
              <a:avLst>
                <a:gd name="adj1" fmla="val 50000"/>
                <a:gd name="adj2" fmla="val 0"/>
              </a:avLst>
            </a:prstGeom>
            <a:solidFill>
              <a:srgbClr val="315F9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descr="Step five: Identify workforce preparation skills and competencies.">
            <a:extLst>
              <a:ext uri="{FF2B5EF4-FFF2-40B4-BE49-F238E27FC236}">
                <a16:creationId xmlns:a16="http://schemas.microsoft.com/office/drawing/2014/main" id="{ECB35A16-DFFB-4D5F-98F7-668438292C92}"/>
              </a:ext>
            </a:extLst>
          </p:cNvPr>
          <p:cNvGrpSpPr/>
          <p:nvPr/>
        </p:nvGrpSpPr>
        <p:grpSpPr>
          <a:xfrm>
            <a:off x="8125049" y="1928553"/>
            <a:ext cx="1877510" cy="3990109"/>
            <a:chOff x="8125049" y="1928553"/>
            <a:chExt cx="1877510" cy="3990109"/>
          </a:xfrm>
        </p:grpSpPr>
        <p:sp>
          <p:nvSpPr>
            <p:cNvPr id="20" name="Rectangle: Rounded Corners 19">
              <a:extLst>
                <a:ext uri="{FF2B5EF4-FFF2-40B4-BE49-F238E27FC236}">
                  <a16:creationId xmlns:a16="http://schemas.microsoft.com/office/drawing/2014/main" id="{9C968C17-C1D6-4326-822E-9AE98DCEE9E8}"/>
                </a:ext>
              </a:extLst>
            </p:cNvPr>
            <p:cNvSpPr/>
            <p:nvPr/>
          </p:nvSpPr>
          <p:spPr>
            <a:xfrm>
              <a:off x="8126390" y="1928553"/>
              <a:ext cx="1865879" cy="3990109"/>
            </a:xfrm>
            <a:prstGeom prst="roundRect">
              <a:avLst>
                <a:gd name="adj" fmla="val 9856"/>
              </a:avLst>
            </a:prstGeom>
            <a:solidFill>
              <a:schemeClr val="bg1"/>
            </a:solidFill>
            <a:ln>
              <a:solidFill>
                <a:schemeClr val="bg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a:extLst>
                <a:ext uri="{FF2B5EF4-FFF2-40B4-BE49-F238E27FC236}">
                  <a16:creationId xmlns:a16="http://schemas.microsoft.com/office/drawing/2014/main" id="{41AA1979-5F74-49BE-A8B8-980859D7C6F7}"/>
                </a:ext>
              </a:extLst>
            </p:cNvPr>
            <p:cNvSpPr/>
            <p:nvPr/>
          </p:nvSpPr>
          <p:spPr>
            <a:xfrm rot="5400000">
              <a:off x="8059936" y="2176156"/>
              <a:ext cx="1597558" cy="1467331"/>
            </a:xfrm>
            <a:prstGeom prst="triangle">
              <a:avLst/>
            </a:prstGeom>
            <a:solidFill>
              <a:srgbClr val="047C7C"/>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extLst>
                <a:ext uri="{FF2B5EF4-FFF2-40B4-BE49-F238E27FC236}">
                  <a16:creationId xmlns:a16="http://schemas.microsoft.com/office/drawing/2014/main" id="{F9B61F5B-A9F1-470A-A209-33DD2A1B236B}"/>
                </a:ext>
              </a:extLst>
            </p:cNvPr>
            <p:cNvSpPr txBox="1"/>
            <p:nvPr/>
          </p:nvSpPr>
          <p:spPr>
            <a:xfrm>
              <a:off x="8200088"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7" name="TextBox 56">
              <a:extLst>
                <a:ext uri="{FF2B5EF4-FFF2-40B4-BE49-F238E27FC236}">
                  <a16:creationId xmlns:a16="http://schemas.microsoft.com/office/drawing/2014/main" id="{7DC4E99E-7109-495B-9A8B-4081129FA216}"/>
                </a:ext>
              </a:extLst>
            </p:cNvPr>
            <p:cNvSpPr txBox="1"/>
            <p:nvPr/>
          </p:nvSpPr>
          <p:spPr>
            <a:xfrm>
              <a:off x="8218460"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05</a:t>
              </a:r>
            </a:p>
          </p:txBody>
        </p:sp>
        <p:sp>
          <p:nvSpPr>
            <p:cNvPr id="63" name="Rectangle 62" descr="Text box 1: Identify adult education content standards &amp; basic literacy skills. Box points to text box 2.&#10;">
              <a:extLst>
                <a:ext uri="{FF2B5EF4-FFF2-40B4-BE49-F238E27FC236}">
                  <a16:creationId xmlns:a16="http://schemas.microsoft.com/office/drawing/2014/main" id="{9DC0D68B-88E3-4CE3-B71F-3A4B2DA20D97}"/>
                </a:ext>
              </a:extLst>
            </p:cNvPr>
            <p:cNvSpPr/>
            <p:nvPr/>
          </p:nvSpPr>
          <p:spPr>
            <a:xfrm>
              <a:off x="8224157" y="3681381"/>
              <a:ext cx="1758553" cy="1438855"/>
            </a:xfrm>
            <a:prstGeom prst="rect">
              <a:avLst/>
            </a:prstGeom>
            <a:noFill/>
          </p:spPr>
          <p:txBody>
            <a:bodyPr wrap="square" rtlCol="0">
              <a:spAutoFit/>
            </a:bodyPr>
            <a:lstStyle/>
            <a:p>
              <a:pPr>
                <a:lnSpc>
                  <a:spcPts val="2100"/>
                </a:lnSpc>
              </a:pPr>
              <a:r>
                <a:rPr lang="en-US" dirty="0">
                  <a:solidFill>
                    <a:schemeClr val="tx1"/>
                  </a:solidFill>
                  <a:latin typeface="Arial" panose="020B0604020202020204" pitchFamily="34" charset="0"/>
                  <a:cs typeface="Arial" panose="020B0604020202020204" pitchFamily="34" charset="0"/>
                </a:rPr>
                <a:t>Identify workforce preparation skills and competencies</a:t>
              </a:r>
            </a:p>
          </p:txBody>
        </p:sp>
        <p:sp>
          <p:nvSpPr>
            <p:cNvPr id="73" name="Isosceles Triangle 72">
              <a:extLst>
                <a:ext uri="{FF2B5EF4-FFF2-40B4-BE49-F238E27FC236}">
                  <a16:creationId xmlns:a16="http://schemas.microsoft.com/office/drawing/2014/main" id="{807BE19B-D98B-48F0-A7F5-88C218FE6FBF}"/>
                </a:ext>
              </a:extLst>
            </p:cNvPr>
            <p:cNvSpPr/>
            <p:nvPr/>
          </p:nvSpPr>
          <p:spPr>
            <a:xfrm rot="16200000">
              <a:off x="9096991" y="2831090"/>
              <a:ext cx="276818" cy="157461"/>
            </a:xfrm>
            <a:prstGeom prst="triangle">
              <a:avLst/>
            </a:prstGeom>
            <a:solidFill>
              <a:srgbClr val="03535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704B1C68-5AE5-4ADA-AB42-C59C4C8A3A0B}"/>
                </a:ext>
              </a:extLst>
            </p:cNvPr>
            <p:cNvSpPr/>
            <p:nvPr/>
          </p:nvSpPr>
          <p:spPr>
            <a:xfrm>
              <a:off x="9321074" y="2713514"/>
              <a:ext cx="410876" cy="463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Top Corners Rounded 81">
              <a:extLst>
                <a:ext uri="{FF2B5EF4-FFF2-40B4-BE49-F238E27FC236}">
                  <a16:creationId xmlns:a16="http://schemas.microsoft.com/office/drawing/2014/main" id="{88AB301B-3ECB-4A8E-BD6B-82B55F5C96B7}"/>
                </a:ext>
              </a:extLst>
            </p:cNvPr>
            <p:cNvSpPr/>
            <p:nvPr/>
          </p:nvSpPr>
          <p:spPr>
            <a:xfrm rot="10800000">
              <a:off x="8126389" y="5671456"/>
              <a:ext cx="1876170" cy="240251"/>
            </a:xfrm>
            <a:prstGeom prst="round2SameRect">
              <a:avLst>
                <a:gd name="adj1" fmla="val 50000"/>
                <a:gd name="adj2" fmla="val 0"/>
              </a:avLst>
            </a:prstGeom>
            <a:solidFill>
              <a:srgbClr val="315F9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descr="Step six: Build out contextualized units, lessons and activities.">
            <a:extLst>
              <a:ext uri="{FF2B5EF4-FFF2-40B4-BE49-F238E27FC236}">
                <a16:creationId xmlns:a16="http://schemas.microsoft.com/office/drawing/2014/main" id="{9F470D52-15E2-4586-B4D3-C97A98413D68}"/>
              </a:ext>
            </a:extLst>
          </p:cNvPr>
          <p:cNvGrpSpPr/>
          <p:nvPr/>
        </p:nvGrpSpPr>
        <p:grpSpPr>
          <a:xfrm>
            <a:off x="10095721" y="1928553"/>
            <a:ext cx="1876170" cy="3990109"/>
            <a:chOff x="10095721" y="1928553"/>
            <a:chExt cx="1876170" cy="3990109"/>
          </a:xfrm>
        </p:grpSpPr>
        <p:sp>
          <p:nvSpPr>
            <p:cNvPr id="21" name="Rectangle: Rounded Corners 20">
              <a:extLst>
                <a:ext uri="{FF2B5EF4-FFF2-40B4-BE49-F238E27FC236}">
                  <a16:creationId xmlns:a16="http://schemas.microsoft.com/office/drawing/2014/main" id="{39F10DAF-62B9-4C63-9504-7657BB463D8F}"/>
                </a:ext>
              </a:extLst>
            </p:cNvPr>
            <p:cNvSpPr/>
            <p:nvPr/>
          </p:nvSpPr>
          <p:spPr>
            <a:xfrm>
              <a:off x="10101943" y="1928553"/>
              <a:ext cx="1865879" cy="3990109"/>
            </a:xfrm>
            <a:prstGeom prst="roundRect">
              <a:avLst>
                <a:gd name="adj" fmla="val 9856"/>
              </a:avLst>
            </a:prstGeom>
            <a:solidFill>
              <a:schemeClr val="bg1"/>
            </a:solidFill>
            <a:ln>
              <a:solidFill>
                <a:schemeClr val="bg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id="{A4CE048C-7472-4685-95CA-813EA091FCFD}"/>
                </a:ext>
              </a:extLst>
            </p:cNvPr>
            <p:cNvSpPr/>
            <p:nvPr/>
          </p:nvSpPr>
          <p:spPr>
            <a:xfrm rot="5400000">
              <a:off x="10043600" y="2176157"/>
              <a:ext cx="1597558" cy="1467331"/>
            </a:xfrm>
            <a:prstGeom prst="triangle">
              <a:avLst/>
            </a:prstGeom>
            <a:solidFill>
              <a:srgbClr val="047C7C"/>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Isosceles Triangle 75">
              <a:extLst>
                <a:ext uri="{FF2B5EF4-FFF2-40B4-BE49-F238E27FC236}">
                  <a16:creationId xmlns:a16="http://schemas.microsoft.com/office/drawing/2014/main" id="{20F858BF-2ECA-402A-88F0-CB39E8DFFFC4}"/>
                </a:ext>
              </a:extLst>
            </p:cNvPr>
            <p:cNvSpPr/>
            <p:nvPr/>
          </p:nvSpPr>
          <p:spPr>
            <a:xfrm rot="16200000">
              <a:off x="11080655" y="2831091"/>
              <a:ext cx="276818" cy="157461"/>
            </a:xfrm>
            <a:prstGeom prst="triangle">
              <a:avLst/>
            </a:prstGeom>
            <a:solidFill>
              <a:srgbClr val="035351"/>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6C6C64F-C75E-4763-B5F4-F3102EA869BD}"/>
                </a:ext>
              </a:extLst>
            </p:cNvPr>
            <p:cNvSpPr/>
            <p:nvPr/>
          </p:nvSpPr>
          <p:spPr>
            <a:xfrm>
              <a:off x="11304738" y="2713515"/>
              <a:ext cx="410876" cy="50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705B4D1-4DA0-49A4-B560-CD25851A7329}"/>
                </a:ext>
              </a:extLst>
            </p:cNvPr>
            <p:cNvSpPr txBox="1"/>
            <p:nvPr/>
          </p:nvSpPr>
          <p:spPr>
            <a:xfrm>
              <a:off x="10168089" y="2539312"/>
              <a:ext cx="675411"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cs typeface="Arial" panose="020B0604020202020204" pitchFamily="34" charset="0"/>
                </a:rPr>
                <a:t>STEP</a:t>
              </a:r>
            </a:p>
          </p:txBody>
        </p:sp>
        <p:sp>
          <p:nvSpPr>
            <p:cNvPr id="59" name="TextBox 58">
              <a:extLst>
                <a:ext uri="{FF2B5EF4-FFF2-40B4-BE49-F238E27FC236}">
                  <a16:creationId xmlns:a16="http://schemas.microsoft.com/office/drawing/2014/main" id="{248823CC-DE57-4C2F-8AA8-EC6B82F30340}"/>
                </a:ext>
              </a:extLst>
            </p:cNvPr>
            <p:cNvSpPr txBox="1"/>
            <p:nvPr/>
          </p:nvSpPr>
          <p:spPr>
            <a:xfrm>
              <a:off x="10186461" y="2764967"/>
              <a:ext cx="606811" cy="584775"/>
            </a:xfrm>
            <a:prstGeom prst="rect">
              <a:avLst/>
            </a:prstGeom>
            <a:noFill/>
          </p:spPr>
          <p:txBody>
            <a:bodyPr wrap="square" rtlCol="0">
              <a:spAutoFit/>
            </a:bodyPr>
            <a:lstStyle/>
            <a:p>
              <a:pPr algn="ctr"/>
              <a:r>
                <a:rPr lang="en-US" sz="3200" b="1" dirty="0">
                  <a:solidFill>
                    <a:schemeClr val="bg1"/>
                  </a:solidFill>
                  <a:effectLst>
                    <a:outerShdw blurRad="50800" dist="50800" dir="2880000" algn="ctr" rotWithShape="0">
                      <a:schemeClr val="tx1">
                        <a:alpha val="62000"/>
                      </a:schemeClr>
                    </a:outerShdw>
                  </a:effectLst>
                  <a:latin typeface="Arial Narrow" panose="020B0606020202030204" pitchFamily="34" charset="0"/>
                </a:rPr>
                <a:t>06</a:t>
              </a:r>
            </a:p>
          </p:txBody>
        </p:sp>
        <p:sp>
          <p:nvSpPr>
            <p:cNvPr id="65" name="Rectangle 64" descr="Text box 1: Identify adult education content standards &amp; basic literacy skills. Box points to text box 2.&#10;">
              <a:extLst>
                <a:ext uri="{FF2B5EF4-FFF2-40B4-BE49-F238E27FC236}">
                  <a16:creationId xmlns:a16="http://schemas.microsoft.com/office/drawing/2014/main" id="{DB72531F-1E0A-461B-AD04-04FC0BAF72B9}"/>
                </a:ext>
              </a:extLst>
            </p:cNvPr>
            <p:cNvSpPr/>
            <p:nvPr/>
          </p:nvSpPr>
          <p:spPr>
            <a:xfrm>
              <a:off x="10194472" y="3676384"/>
              <a:ext cx="1773350" cy="1169551"/>
            </a:xfrm>
            <a:prstGeom prst="rect">
              <a:avLst/>
            </a:prstGeom>
            <a:noFill/>
          </p:spPr>
          <p:txBody>
            <a:bodyPr wrap="square" rtlCol="0">
              <a:spAutoFit/>
            </a:bodyPr>
            <a:lstStyle/>
            <a:p>
              <a:pPr>
                <a:lnSpc>
                  <a:spcPts val="2100"/>
                </a:lnSpc>
              </a:pPr>
              <a:r>
                <a:rPr lang="en-US" dirty="0">
                  <a:solidFill>
                    <a:schemeClr val="tx1"/>
                  </a:solidFill>
                  <a:latin typeface="Arial" panose="020B0604020202020204" pitchFamily="34" charset="0"/>
                  <a:cs typeface="Arial" panose="020B0604020202020204" pitchFamily="34" charset="0"/>
                </a:rPr>
                <a:t>Build out contextualized units, lessons</a:t>
              </a:r>
              <a:r>
                <a:rPr lang="en-US" dirty="0">
                  <a:latin typeface="Arial" panose="020B0604020202020204" pitchFamily="34" charset="0"/>
                  <a:cs typeface="Arial" panose="020B0604020202020204" pitchFamily="34" charset="0"/>
                </a:rPr>
                <a:t> and activities</a:t>
              </a:r>
              <a:endParaRPr lang="en-US" dirty="0">
                <a:solidFill>
                  <a:schemeClr val="tx1"/>
                </a:solidFill>
                <a:latin typeface="Arial" panose="020B0604020202020204" pitchFamily="34" charset="0"/>
                <a:cs typeface="Arial" panose="020B0604020202020204" pitchFamily="34" charset="0"/>
              </a:endParaRPr>
            </a:p>
          </p:txBody>
        </p:sp>
        <p:sp>
          <p:nvSpPr>
            <p:cNvPr id="81" name="Rectangle: Top Corners Rounded 80">
              <a:extLst>
                <a:ext uri="{FF2B5EF4-FFF2-40B4-BE49-F238E27FC236}">
                  <a16:creationId xmlns:a16="http://schemas.microsoft.com/office/drawing/2014/main" id="{6A4A4BA1-E4CE-4F8F-9A70-246EEC15134F}"/>
                </a:ext>
              </a:extLst>
            </p:cNvPr>
            <p:cNvSpPr/>
            <p:nvPr/>
          </p:nvSpPr>
          <p:spPr>
            <a:xfrm rot="10800000">
              <a:off x="10095721" y="5671456"/>
              <a:ext cx="1876170" cy="240251"/>
            </a:xfrm>
            <a:prstGeom prst="round2SameRect">
              <a:avLst>
                <a:gd name="adj1" fmla="val 50000"/>
                <a:gd name="adj2" fmla="val 0"/>
              </a:avLst>
            </a:prstGeom>
            <a:solidFill>
              <a:srgbClr val="315F9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Footer Placeholder 1">
            <a:extLst>
              <a:ext uri="{FF2B5EF4-FFF2-40B4-BE49-F238E27FC236}">
                <a16:creationId xmlns:a16="http://schemas.microsoft.com/office/drawing/2014/main" id="{2EDB9073-E279-4366-A2C7-2BA5AD51229B}"/>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84" name="Slide Number Placeholder 2">
            <a:extLst>
              <a:ext uri="{FF2B5EF4-FFF2-40B4-BE49-F238E27FC236}">
                <a16:creationId xmlns:a16="http://schemas.microsoft.com/office/drawing/2014/main" id="{BCEF67D4-B852-4506-A72F-61A6EA788914}"/>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28</a:t>
            </a:fld>
            <a:endParaRPr lang="en-US" sz="1050" dirty="0"/>
          </a:p>
        </p:txBody>
      </p:sp>
    </p:spTree>
    <p:extLst>
      <p:ext uri="{BB962C8B-B14F-4D97-AF65-F5344CB8AC3E}">
        <p14:creationId xmlns:p14="http://schemas.microsoft.com/office/powerpoint/2010/main" val="3210945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5893C75-172D-4A92-899E-874FA385A766}"/>
              </a:ext>
              <a:ext uri="{C183D7F6-B498-43B3-948B-1728B52AA6E4}">
                <adec:decorative xmlns:adec="http://schemas.microsoft.com/office/drawing/2017/decorative" val="1"/>
              </a:ext>
            </a:extLst>
          </p:cNvPr>
          <p:cNvSpPr/>
          <p:nvPr/>
        </p:nvSpPr>
        <p:spPr>
          <a:xfrm>
            <a:off x="0" y="0"/>
            <a:ext cx="12192000" cy="898071"/>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6B806DCB-58FE-450B-AA1E-1BA418E349A7}"/>
              </a:ext>
              <a:ext uri="{C183D7F6-B498-43B3-948B-1728B52AA6E4}">
                <adec:decorative xmlns:adec="http://schemas.microsoft.com/office/drawing/2017/decorative" val="0"/>
              </a:ext>
            </a:extLst>
          </p:cNvPr>
          <p:cNvSpPr txBox="1">
            <a:spLocks noGrp="1"/>
          </p:cNvSpPr>
          <p:nvPr>
            <p:ph type="title" idx="4294967295"/>
          </p:nvPr>
        </p:nvSpPr>
        <p:spPr>
          <a:xfrm>
            <a:off x="529732" y="176398"/>
            <a:ext cx="11250373" cy="5762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Lato Semibold" panose="020F0502020204030203" pitchFamily="34" charset="0"/>
                <a:cs typeface="Arial" panose="020B0604020202020204" pitchFamily="34" charset="0"/>
              </a:rPr>
              <a:t>Example:* Integrated Learning Objective for an SSLO</a:t>
            </a:r>
          </a:p>
        </p:txBody>
      </p:sp>
      <p:sp>
        <p:nvSpPr>
          <p:cNvPr id="16" name="TextBox 15">
            <a:extLst>
              <a:ext uri="{FF2B5EF4-FFF2-40B4-BE49-F238E27FC236}">
                <a16:creationId xmlns:a16="http://schemas.microsoft.com/office/drawing/2014/main" id="{3DA9B17C-F2A2-4AF6-BEDA-C33B81015A81}"/>
              </a:ext>
              <a:ext uri="{C183D7F6-B498-43B3-948B-1728B52AA6E4}">
                <adec:decorative xmlns:adec="http://schemas.microsoft.com/office/drawing/2017/decorative" val="1"/>
              </a:ext>
            </a:extLst>
          </p:cNvPr>
          <p:cNvSpPr txBox="1"/>
          <p:nvPr/>
        </p:nvSpPr>
        <p:spPr>
          <a:xfrm>
            <a:off x="4166232" y="6555155"/>
            <a:ext cx="3977371" cy="253916"/>
          </a:xfrm>
          <a:prstGeom prst="rect">
            <a:avLst/>
          </a:prstGeom>
          <a:noFill/>
        </p:spPr>
        <p:txBody>
          <a:bodyPr wrap="none" rtlCol="0">
            <a:spAutoFit/>
          </a:bodyPr>
          <a:lstStyle/>
          <a:p>
            <a:pPr algn="ctr"/>
            <a:r>
              <a:rPr lang="en-US" sz="1050" dirty="0">
                <a:ea typeface="Lato Semibold" panose="020F0502020204030203" pitchFamily="34" charset="0"/>
                <a:cs typeface="Arial" panose="020B0604020202020204" pitchFamily="34" charset="0"/>
              </a:rPr>
              <a:t>*Based on Seneca Highlands IU 9 IET program, used with permission. </a:t>
            </a:r>
            <a:endParaRPr lang="en-US" sz="1050" dirty="0">
              <a:cs typeface="Arial" panose="020B0604020202020204" pitchFamily="34" charset="0"/>
            </a:endParaRPr>
          </a:p>
        </p:txBody>
      </p:sp>
      <p:graphicFrame>
        <p:nvGraphicFramePr>
          <p:cNvPr id="2" name="Table 1">
            <a:extLst>
              <a:ext uri="{FF2B5EF4-FFF2-40B4-BE49-F238E27FC236}">
                <a16:creationId xmlns:a16="http://schemas.microsoft.com/office/drawing/2014/main" id="{543D7465-F787-4C57-8811-0FDC5610087E}"/>
              </a:ext>
            </a:extLst>
          </p:cNvPr>
          <p:cNvGraphicFramePr>
            <a:graphicFrameLocks noGrp="1"/>
          </p:cNvGraphicFramePr>
          <p:nvPr>
            <p:extLst>
              <p:ext uri="{D42A27DB-BD31-4B8C-83A1-F6EECF244321}">
                <p14:modId xmlns:p14="http://schemas.microsoft.com/office/powerpoint/2010/main" val="1453138084"/>
              </p:ext>
            </p:extLst>
          </p:nvPr>
        </p:nvGraphicFramePr>
        <p:xfrm>
          <a:off x="187777" y="929069"/>
          <a:ext cx="11816443" cy="1673352"/>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1816443">
                  <a:extLst>
                    <a:ext uri="{9D8B030D-6E8A-4147-A177-3AD203B41FA5}">
                      <a16:colId xmlns:a16="http://schemas.microsoft.com/office/drawing/2014/main" val="3085868975"/>
                    </a:ext>
                  </a:extLst>
                </a:gridCol>
              </a:tblGrid>
              <a:tr h="337236">
                <a:tc>
                  <a:txBody>
                    <a:bodyPr/>
                    <a:lstStyle/>
                    <a:p>
                      <a:pPr marL="457200" lvl="0" indent="-400050" algn="ctr" rtl="0" eaLnBrk="1" fontAlgn="base" latinLnBrk="0" hangingPunct="1">
                        <a:lnSpc>
                          <a:spcPct val="100000"/>
                        </a:lnSpc>
                        <a:spcAft>
                          <a:spcPts val="0"/>
                        </a:spcAft>
                        <a:buFont typeface="+mj-lt"/>
                        <a:buNone/>
                      </a:pPr>
                      <a:r>
                        <a:rPr lang="en-US" sz="2000" b="1" kern="1200" dirty="0">
                          <a:solidFill>
                            <a:schemeClr val="bg1"/>
                          </a:solidFill>
                          <a:effectLst/>
                          <a:latin typeface="+mn-lt"/>
                          <a:ea typeface="+mn-ea"/>
                          <a:cs typeface="+mn-cs"/>
                        </a:rPr>
                        <a:t>MANUFACTURING IET PROGRAM</a:t>
                      </a:r>
                    </a:p>
                  </a:txBody>
                  <a:tcPr marL="18288" marR="18288" marT="18288" marB="18288"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extLst>
                  <a:ext uri="{0D108BD9-81ED-4DB2-BD59-A6C34878D82A}">
                    <a16:rowId xmlns:a16="http://schemas.microsoft.com/office/drawing/2014/main" val="3106449639"/>
                  </a:ext>
                </a:extLst>
              </a:tr>
              <a:tr h="1142620">
                <a:tc>
                  <a:txBody>
                    <a:bodyPr/>
                    <a:lstStyle/>
                    <a:p>
                      <a:pPr marL="227013" lvl="0" indent="-169863" algn="l" rtl="0" eaLnBrk="1" fontAlgn="base" latinLnBrk="0" hangingPunct="1">
                        <a:lnSpc>
                          <a:spcPts val="2000"/>
                        </a:lnSpc>
                        <a:spcAft>
                          <a:spcPts val="600"/>
                        </a:spcAft>
                        <a:buNone/>
                      </a:pPr>
                      <a:r>
                        <a:rPr lang="en-US" sz="1800" b="1" i="0" u="none" strike="noStrike" kern="1200" dirty="0">
                          <a:solidFill>
                            <a:schemeClr val="tx1"/>
                          </a:solidFill>
                          <a:effectLst/>
                          <a:latin typeface="+mn-lt"/>
                          <a:ea typeface="+mn-ea"/>
                          <a:cs typeface="+mn-cs"/>
                        </a:rPr>
                        <a:t>Integrated Learning Objective(s):</a:t>
                      </a:r>
                    </a:p>
                    <a:p>
                      <a:pPr marL="457200" lvl="0" indent="-400050" algn="l" rtl="0" eaLnBrk="1" fontAlgn="base" latinLnBrk="0" hangingPunct="1">
                        <a:lnSpc>
                          <a:spcPts val="1900"/>
                        </a:lnSpc>
                        <a:spcAft>
                          <a:spcPts val="0"/>
                        </a:spcAft>
                        <a:buFont typeface="+mj-lt"/>
                        <a:buNone/>
                      </a:pPr>
                      <a:r>
                        <a:rPr lang="en-US" sz="1800" b="0" dirty="0">
                          <a:solidFill>
                            <a:schemeClr val="tx1"/>
                          </a:solidFill>
                          <a:effectLst/>
                        </a:rPr>
                        <a:t>1.1  Given a micrometer, a 6” scale, a simple manufacturing specification blueprint with missing measurements, and a math worksheet, learners will apply knowledge of fractions and decimals to take and record precise measurements </a:t>
                      </a:r>
                      <a:r>
                        <a:rPr lang="en-US" sz="1800" b="0" i="0" u="none" strike="noStrike" kern="1200" dirty="0">
                          <a:solidFill>
                            <a:schemeClr val="tx1"/>
                          </a:solidFill>
                          <a:effectLst/>
                          <a:latin typeface="+mn-lt"/>
                          <a:ea typeface="+mn-ea"/>
                          <a:cs typeface="+mn-cs"/>
                        </a:rPr>
                        <a:t>in both decimal and fractions </a:t>
                      </a:r>
                      <a:r>
                        <a:rPr lang="en-US" sz="1800" b="0" dirty="0">
                          <a:solidFill>
                            <a:schemeClr val="tx1"/>
                          </a:solidFill>
                          <a:effectLst/>
                        </a:rPr>
                        <a:t>and use the measurements to answer fraction and decimal addition and subtraction questions with 80% accuracy.</a:t>
                      </a:r>
                    </a:p>
                  </a:txBody>
                  <a:tcPr marL="18288" marR="18288" marT="18288" marB="18288">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6146787"/>
                  </a:ext>
                </a:extLst>
              </a:tr>
            </a:tbl>
          </a:graphicData>
        </a:graphic>
      </p:graphicFrame>
      <p:graphicFrame>
        <p:nvGraphicFramePr>
          <p:cNvPr id="9" name="Table 8">
            <a:extLst>
              <a:ext uri="{FF2B5EF4-FFF2-40B4-BE49-F238E27FC236}">
                <a16:creationId xmlns:a16="http://schemas.microsoft.com/office/drawing/2014/main" id="{01896A2F-461D-4C3F-88F7-F16B42DBA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23282112"/>
              </p:ext>
            </p:extLst>
          </p:nvPr>
        </p:nvGraphicFramePr>
        <p:xfrm>
          <a:off x="187778" y="2650571"/>
          <a:ext cx="11816443" cy="3901440"/>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2724968">
                  <a:extLst>
                    <a:ext uri="{9D8B030D-6E8A-4147-A177-3AD203B41FA5}">
                      <a16:colId xmlns:a16="http://schemas.microsoft.com/office/drawing/2014/main" val="4138702469"/>
                    </a:ext>
                  </a:extLst>
                </a:gridCol>
                <a:gridCol w="3131489">
                  <a:extLst>
                    <a:ext uri="{9D8B030D-6E8A-4147-A177-3AD203B41FA5}">
                      <a16:colId xmlns:a16="http://schemas.microsoft.com/office/drawing/2014/main" val="596717053"/>
                    </a:ext>
                  </a:extLst>
                </a:gridCol>
                <a:gridCol w="3005443">
                  <a:extLst>
                    <a:ext uri="{9D8B030D-6E8A-4147-A177-3AD203B41FA5}">
                      <a16:colId xmlns:a16="http://schemas.microsoft.com/office/drawing/2014/main" val="825133461"/>
                    </a:ext>
                  </a:extLst>
                </a:gridCol>
                <a:gridCol w="2954543">
                  <a:extLst>
                    <a:ext uri="{9D8B030D-6E8A-4147-A177-3AD203B41FA5}">
                      <a16:colId xmlns:a16="http://schemas.microsoft.com/office/drawing/2014/main" val="2165434321"/>
                    </a:ext>
                  </a:extLst>
                </a:gridCol>
              </a:tblGrid>
              <a:tr h="509697">
                <a:tc>
                  <a:txBody>
                    <a:bodyPr/>
                    <a:lstStyle/>
                    <a:p>
                      <a:pPr algn="ctr"/>
                      <a:r>
                        <a:rPr lang="en-US" sz="1800" b="1" dirty="0">
                          <a:solidFill>
                            <a:schemeClr val="bg1"/>
                          </a:solidFill>
                          <a:latin typeface="+mn-lt"/>
                        </a:rPr>
                        <a:t>Workforce Training Skills 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800" b="1" dirty="0">
                          <a:solidFill>
                            <a:schemeClr val="bg1"/>
                          </a:solidFill>
                          <a:latin typeface="+mn-lt"/>
                        </a:rPr>
                        <a:t>Adult Education Content Standard(s)</a:t>
                      </a:r>
                      <a:endParaRPr lang="en-US" sz="1800" b="1" baseline="30000" dirty="0">
                        <a:solidFill>
                          <a:schemeClr val="bg1"/>
                        </a:solidFill>
                        <a:latin typeface="+mn-lt"/>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800" b="1" dirty="0">
                          <a:solidFill>
                            <a:schemeClr val="bg1"/>
                          </a:solidFill>
                          <a:latin typeface="+mn-lt"/>
                        </a:rPr>
                        <a:t>Adult Education Literacy Skills 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800" b="1" dirty="0">
                          <a:solidFill>
                            <a:schemeClr val="bg1"/>
                          </a:solidFill>
                          <a:latin typeface="+mn-lt"/>
                        </a:rPr>
                        <a:t>Workforce Preparation Skills </a:t>
                      </a:r>
                      <a:br>
                        <a:rPr lang="en-US" sz="1800" b="1" dirty="0">
                          <a:solidFill>
                            <a:schemeClr val="bg1"/>
                          </a:solidFill>
                          <a:latin typeface="+mn-lt"/>
                        </a:rPr>
                      </a:br>
                      <a:r>
                        <a:rPr lang="en-US" sz="1800" b="1" dirty="0">
                          <a:solidFill>
                            <a:schemeClr val="bg1"/>
                          </a:solidFill>
                          <a:latin typeface="+mn-lt"/>
                        </a:rPr>
                        <a:t>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extLst>
                  <a:ext uri="{0D108BD9-81ED-4DB2-BD59-A6C34878D82A}">
                    <a16:rowId xmlns:a16="http://schemas.microsoft.com/office/drawing/2014/main" val="980483684"/>
                  </a:ext>
                </a:extLst>
              </a:tr>
              <a:tr h="3246904">
                <a:tc>
                  <a:txBody>
                    <a:bodyPr/>
                    <a:lstStyle/>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Read a 6” scale</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Read a micrometer</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Read a simple blueprint</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8275" lvl="0" indent="-168275" algn="l" defTabSz="914400" rtl="0" eaLnBrk="1" latinLnBrk="0" hangingPunct="1">
                        <a:lnSpc>
                          <a:spcPts val="1800"/>
                        </a:lnSpc>
                        <a:spcBef>
                          <a:spcPts val="0"/>
                        </a:spcBef>
                        <a:spcAft>
                          <a:spcPts val="600"/>
                        </a:spcAft>
                        <a:buFont typeface="Arial"/>
                        <a:buChar char="•"/>
                      </a:pPr>
                      <a:r>
                        <a:rPr lang="en-US" sz="1700" b="0" i="0" u="none" strike="noStrike" kern="1200" dirty="0">
                          <a:solidFill>
                            <a:schemeClr val="tx1"/>
                          </a:solidFill>
                          <a:effectLst/>
                          <a:latin typeface="+mn-lt"/>
                          <a:ea typeface="+mn-ea"/>
                          <a:cs typeface="+mn-cs"/>
                        </a:rPr>
                        <a:t>Extend understanding of fraction equivalence and ordering (Mathematics 4.NF.1 – 4.NF.2)</a:t>
                      </a:r>
                    </a:p>
                    <a:p>
                      <a:pPr marL="168275" lvl="0" indent="-168275" algn="l" defTabSz="914400" rtl="0" eaLnBrk="1" latinLnBrk="0" hangingPunct="1">
                        <a:lnSpc>
                          <a:spcPts val="1800"/>
                        </a:lnSpc>
                        <a:spcBef>
                          <a:spcPts val="0"/>
                        </a:spcBef>
                        <a:spcAft>
                          <a:spcPts val="600"/>
                        </a:spcAft>
                        <a:buFont typeface="Arial"/>
                        <a:buChar char="•"/>
                      </a:pPr>
                      <a:r>
                        <a:rPr lang="en-US" sz="1700" b="0" i="0" u="none" strike="noStrike" kern="1200" dirty="0">
                          <a:solidFill>
                            <a:schemeClr val="tx1"/>
                          </a:solidFill>
                          <a:effectLst/>
                          <a:latin typeface="+mn-lt"/>
                          <a:ea typeface="+mn-ea"/>
                          <a:cs typeface="+mn-cs"/>
                        </a:rPr>
                        <a:t>Build fractions from unit fractions by applying and extending previous understanding of operations on whole numbers. (Mathematics 4.NF.3 – 4.NF.4; 5.NF.1 - 5.NF.6)</a:t>
                      </a:r>
                    </a:p>
                    <a:p>
                      <a:pPr marL="168275" lvl="0" indent="-168275" algn="l" rtl="0" eaLnBrk="1" latinLnBrk="0" hangingPunct="1">
                        <a:lnSpc>
                          <a:spcPts val="1800"/>
                        </a:lnSpc>
                        <a:spcBef>
                          <a:spcPts val="0"/>
                        </a:spcBef>
                        <a:spcAft>
                          <a:spcPts val="600"/>
                        </a:spcAft>
                        <a:buFont typeface="Arial"/>
                        <a:buChar char="•"/>
                      </a:pPr>
                      <a:r>
                        <a:rPr lang="en-US" sz="1700" b="0" i="0" u="none" strike="noStrike" kern="1200" dirty="0">
                          <a:solidFill>
                            <a:schemeClr val="tx1"/>
                          </a:solidFill>
                          <a:effectLst/>
                          <a:latin typeface="+mn-lt"/>
                          <a:ea typeface="+mn-ea"/>
                          <a:cs typeface="+mn-cs"/>
                        </a:rPr>
                        <a:t>Measure and estimate lengths in standard units (Mathematics 2.MD.2 -  2.MD.4)</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Convert measurements from inches to centimeters  </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Convert whole numbers to fractions</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Add and subtract fractions</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Apply mathematical operations, concepts, and reasoning</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Demonstrate quality consciousness</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Demonstrate self-management strategies</a:t>
                      </a:r>
                    </a:p>
                    <a:p>
                      <a:pPr marL="168275" lvl="0" indent="-168275" algn="l" defTabSz="914400" rtl="0" eaLnBrk="1" latinLnBrk="0" hangingPunct="1">
                        <a:lnSpc>
                          <a:spcPts val="1800"/>
                        </a:lnSpc>
                        <a:spcBef>
                          <a:spcPts val="0"/>
                        </a:spcBef>
                        <a:spcAft>
                          <a:spcPts val="700"/>
                        </a:spcAft>
                        <a:buFont typeface="Arial"/>
                        <a:buChar char="•"/>
                      </a:pPr>
                      <a:r>
                        <a:rPr lang="en-US" sz="1700" b="0" i="0" u="none" strike="noStrike" kern="1200" dirty="0">
                          <a:solidFill>
                            <a:schemeClr val="tx1"/>
                          </a:solidFill>
                          <a:effectLst/>
                          <a:latin typeface="+mn-lt"/>
                          <a:ea typeface="+mn-ea"/>
                          <a:cs typeface="+mn-cs"/>
                        </a:rPr>
                        <a:t>Work within a team</a:t>
                      </a:r>
                    </a:p>
                  </a:txBody>
                  <a:tcPr marL="64008" marR="64008" marT="9144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130940"/>
                  </a:ext>
                </a:extLst>
              </a:tr>
            </a:tbl>
          </a:graphicData>
        </a:graphic>
      </p:graphicFrame>
      <p:sp>
        <p:nvSpPr>
          <p:cNvPr id="10" name="Footer Placeholder 1">
            <a:extLst>
              <a:ext uri="{FF2B5EF4-FFF2-40B4-BE49-F238E27FC236}">
                <a16:creationId xmlns:a16="http://schemas.microsoft.com/office/drawing/2014/main" id="{B09E04FC-6D47-4041-A86B-9DDBC6420A7E}"/>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7" name="Slide Number Placeholder 2">
            <a:extLst>
              <a:ext uri="{FF2B5EF4-FFF2-40B4-BE49-F238E27FC236}">
                <a16:creationId xmlns:a16="http://schemas.microsoft.com/office/drawing/2014/main" id="{131D02F5-7653-494A-A997-B4EEF2EB95BC}"/>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29</a:t>
            </a:fld>
            <a:endParaRPr lang="en-US" sz="1050" dirty="0"/>
          </a:p>
        </p:txBody>
      </p:sp>
    </p:spTree>
    <p:extLst>
      <p:ext uri="{BB962C8B-B14F-4D97-AF65-F5344CB8AC3E}">
        <p14:creationId xmlns:p14="http://schemas.microsoft.com/office/powerpoint/2010/main" val="241167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50800"/>
            <a:ext cx="10902950" cy="768350"/>
          </a:xfrm>
          <a:prstGeom prst="rect">
            <a:avLst/>
          </a:prstGeom>
        </p:spPr>
        <p:txBody>
          <a:bodyPr/>
          <a:lstStyle/>
          <a:p>
            <a:r>
              <a:rPr lang="en-US" dirty="0"/>
              <a:t>Virtual Classroom Reminders</a:t>
            </a:r>
          </a:p>
        </p:txBody>
      </p:sp>
      <p:grpSp>
        <p:nvGrpSpPr>
          <p:cNvPr id="4" name="Group 3" descr="Make sure you are signed into the Zoom desktop client rather than through the browser version.">
            <a:extLst>
              <a:ext uri="{FF2B5EF4-FFF2-40B4-BE49-F238E27FC236}">
                <a16:creationId xmlns:a16="http://schemas.microsoft.com/office/drawing/2014/main" id="{498A77B5-CAD4-4CEA-8C0F-B1AF6CBC47D1}"/>
              </a:ext>
            </a:extLst>
          </p:cNvPr>
          <p:cNvGrpSpPr/>
          <p:nvPr/>
        </p:nvGrpSpPr>
        <p:grpSpPr>
          <a:xfrm>
            <a:off x="-2" y="1057660"/>
            <a:ext cx="9448801" cy="988765"/>
            <a:chOff x="-2" y="1057660"/>
            <a:chExt cx="9448801" cy="988765"/>
          </a:xfrm>
        </p:grpSpPr>
        <p:sp>
          <p:nvSpPr>
            <p:cNvPr id="55" name="Rectangle: Top Corners Rounded 54">
              <a:extLst>
                <a:ext uri="{FF2B5EF4-FFF2-40B4-BE49-F238E27FC236}">
                  <a16:creationId xmlns:a16="http://schemas.microsoft.com/office/drawing/2014/main" id="{046D9FBC-EC79-4BFC-9D85-A1CABE479B4D}"/>
                </a:ext>
                <a:ext uri="{C183D7F6-B498-43B3-948B-1728B52AA6E4}">
                  <adec:decorative xmlns:adec="http://schemas.microsoft.com/office/drawing/2017/decorative" val="1"/>
                </a:ext>
              </a:extLst>
            </p:cNvPr>
            <p:cNvSpPr/>
            <p:nvPr/>
          </p:nvSpPr>
          <p:spPr>
            <a:xfrm rot="5400000">
              <a:off x="4339997" y="-3166702"/>
              <a:ext cx="768803"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2B9D620-89F6-48C5-BB7E-BC35AE474B1B}"/>
                </a:ext>
                <a:ext uri="{C183D7F6-B498-43B3-948B-1728B52AA6E4}">
                  <adec:decorative xmlns:adec="http://schemas.microsoft.com/office/drawing/2017/decorative" val="1"/>
                </a:ext>
              </a:extLst>
            </p:cNvPr>
            <p:cNvSpPr/>
            <p:nvPr/>
          </p:nvSpPr>
          <p:spPr>
            <a:xfrm>
              <a:off x="508746" y="1057660"/>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2BE3C8F1-CFB9-48FF-8A87-857A277E2884}"/>
                </a:ext>
              </a:extLst>
            </p:cNvPr>
            <p:cNvGrpSpPr/>
            <p:nvPr/>
          </p:nvGrpSpPr>
          <p:grpSpPr>
            <a:xfrm>
              <a:off x="654512" y="1202650"/>
              <a:ext cx="697231" cy="697231"/>
              <a:chOff x="2014547" y="1577956"/>
              <a:chExt cx="914400" cy="914400"/>
            </a:xfrm>
            <a:solidFill>
              <a:srgbClr val="FFFFFF"/>
            </a:solidFill>
          </p:grpSpPr>
          <p:pic>
            <p:nvPicPr>
              <p:cNvPr id="59" name="Graphic 58">
                <a:extLst>
                  <a:ext uri="{FF2B5EF4-FFF2-40B4-BE49-F238E27FC236}">
                    <a16:creationId xmlns:a16="http://schemas.microsoft.com/office/drawing/2014/main" id="{44E92F7A-565F-4135-BCE3-B80FB81A418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547" y="1577956"/>
                <a:ext cx="914400" cy="914400"/>
              </a:xfrm>
              <a:prstGeom prst="rect">
                <a:avLst/>
              </a:prstGeom>
            </p:spPr>
          </p:pic>
          <p:pic>
            <p:nvPicPr>
              <p:cNvPr id="60" name="Graphic 59">
                <a:extLst>
                  <a:ext uri="{FF2B5EF4-FFF2-40B4-BE49-F238E27FC236}">
                    <a16:creationId xmlns:a16="http://schemas.microsoft.com/office/drawing/2014/main" id="{A18447B0-886A-4953-9E67-6150FFE205E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1708" y="1849903"/>
                <a:ext cx="292498" cy="292498"/>
              </a:xfrm>
              <a:prstGeom prst="rect">
                <a:avLst/>
              </a:prstGeom>
            </p:spPr>
          </p:pic>
        </p:grpSp>
        <p:sp>
          <p:nvSpPr>
            <p:cNvPr id="50" name="Content Placeholder 1" descr="Make sure you are signed into the Zoom desktop client rather than through the browser version.">
              <a:extLst>
                <a:ext uri="{FF2B5EF4-FFF2-40B4-BE49-F238E27FC236}">
                  <a16:creationId xmlns:a16="http://schemas.microsoft.com/office/drawing/2014/main" id="{C4778DA0-611B-4629-8A2C-D9A2B837129B}"/>
                </a:ext>
              </a:extLst>
            </p:cNvPr>
            <p:cNvSpPr txBox="1">
              <a:spLocks/>
            </p:cNvSpPr>
            <p:nvPr/>
          </p:nvSpPr>
          <p:spPr>
            <a:xfrm>
              <a:off x="1741988" y="117329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Make sure you are signed into the Zoom </a:t>
              </a:r>
              <a:r>
                <a:rPr lang="en-US" sz="2000" b="1" dirty="0">
                  <a:solidFill>
                    <a:schemeClr val="bg1"/>
                  </a:solidFill>
                  <a:latin typeface="Verdana" panose="020B0604030504040204" pitchFamily="34" charset="0"/>
                  <a:ea typeface="Verdana" panose="020B0604030504040204" pitchFamily="34" charset="0"/>
                </a:rPr>
                <a:t>desktop</a:t>
              </a:r>
              <a:r>
                <a:rPr lang="en-US" sz="2000" dirty="0">
                  <a:solidFill>
                    <a:schemeClr val="bg1"/>
                  </a:solidFill>
                  <a:latin typeface="Verdana" panose="020B0604030504040204" pitchFamily="34" charset="0"/>
                  <a:ea typeface="Verdana" panose="020B0604030504040204" pitchFamily="34" charset="0"/>
                </a:rPr>
                <a:t> client rather than through the browser version.</a:t>
              </a:r>
            </a:p>
          </p:txBody>
        </p:sp>
      </p:grpSp>
      <p:grpSp>
        <p:nvGrpSpPr>
          <p:cNvPr id="3" name="Group 2" descr="We recommend using your computer for audio to facilitate participation and placement into breakout.">
            <a:extLst>
              <a:ext uri="{FF2B5EF4-FFF2-40B4-BE49-F238E27FC236}">
                <a16:creationId xmlns:a16="http://schemas.microsoft.com/office/drawing/2014/main" id="{103B3A7A-C668-42CD-9F3B-2265B54959C2}"/>
              </a:ext>
            </a:extLst>
          </p:cNvPr>
          <p:cNvGrpSpPr/>
          <p:nvPr/>
        </p:nvGrpSpPr>
        <p:grpSpPr>
          <a:xfrm>
            <a:off x="1" y="2246677"/>
            <a:ext cx="9448803" cy="988765"/>
            <a:chOff x="1" y="2246677"/>
            <a:chExt cx="9448803" cy="988765"/>
          </a:xfrm>
        </p:grpSpPr>
        <p:sp>
          <p:nvSpPr>
            <p:cNvPr id="74" name="Content Placeholder 1">
              <a:extLst>
                <a:ext uri="{FF2B5EF4-FFF2-40B4-BE49-F238E27FC236}">
                  <a16:creationId xmlns:a16="http://schemas.microsoft.com/office/drawing/2014/main" id="{799D93B7-1537-4BFD-B792-D4FA9A8FB03E}"/>
                </a:ext>
              </a:extLst>
            </p:cNvPr>
            <p:cNvSpPr txBox="1">
              <a:spLocks/>
            </p:cNvSpPr>
            <p:nvPr/>
          </p:nvSpPr>
          <p:spPr>
            <a:xfrm>
              <a:off x="1741988" y="2342041"/>
              <a:ext cx="7054779" cy="7097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If your Internet speed is slow, you may need to keep your camera off to improve quality.</a:t>
              </a:r>
            </a:p>
          </p:txBody>
        </p:sp>
        <p:grpSp>
          <p:nvGrpSpPr>
            <p:cNvPr id="43" name="Group 42">
              <a:extLst>
                <a:ext uri="{FF2B5EF4-FFF2-40B4-BE49-F238E27FC236}">
                  <a16:creationId xmlns:a16="http://schemas.microsoft.com/office/drawing/2014/main" id="{28529411-1C44-485E-BB30-B727725837C9}"/>
                </a:ext>
                <a:ext uri="{C183D7F6-B498-43B3-948B-1728B52AA6E4}">
                  <adec:decorative xmlns:adec="http://schemas.microsoft.com/office/drawing/2017/decorative" val="0"/>
                </a:ext>
              </a:extLst>
            </p:cNvPr>
            <p:cNvGrpSpPr/>
            <p:nvPr/>
          </p:nvGrpSpPr>
          <p:grpSpPr>
            <a:xfrm>
              <a:off x="1" y="2246677"/>
              <a:ext cx="9448803" cy="988765"/>
              <a:chOff x="1" y="2246677"/>
              <a:chExt cx="9448803" cy="988765"/>
            </a:xfrm>
          </p:grpSpPr>
          <p:sp>
            <p:nvSpPr>
              <p:cNvPr id="44" name="Rectangle: Top Corners Rounded 43">
                <a:extLst>
                  <a:ext uri="{FF2B5EF4-FFF2-40B4-BE49-F238E27FC236}">
                    <a16:creationId xmlns:a16="http://schemas.microsoft.com/office/drawing/2014/main" id="{CFD1CF8F-9F72-434C-A12C-D48644C1F0CD}"/>
                  </a:ext>
                  <a:ext uri="{C183D7F6-B498-43B3-948B-1728B52AA6E4}">
                    <adec:decorative xmlns:adec="http://schemas.microsoft.com/office/drawing/2017/decorative" val="1"/>
                  </a:ext>
                </a:extLst>
              </p:cNvPr>
              <p:cNvSpPr/>
              <p:nvPr/>
            </p:nvSpPr>
            <p:spPr>
              <a:xfrm rot="5400000">
                <a:off x="4340001" y="-2001277"/>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AD64C3DF-5CAF-411E-B4D4-25176A52500C}"/>
                  </a:ext>
                  <a:ext uri="{C183D7F6-B498-43B3-948B-1728B52AA6E4}">
                    <adec:decorative xmlns:adec="http://schemas.microsoft.com/office/drawing/2017/decorative" val="1"/>
                  </a:ext>
                </a:extLst>
              </p:cNvPr>
              <p:cNvSpPr/>
              <p:nvPr/>
            </p:nvSpPr>
            <p:spPr>
              <a:xfrm>
                <a:off x="508746" y="224667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3492C3BC-4244-41E3-BF41-AF2D878D38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512" y="2361860"/>
                <a:ext cx="736710" cy="736710"/>
              </a:xfrm>
              <a:prstGeom prst="rect">
                <a:avLst/>
              </a:prstGeom>
            </p:spPr>
          </p:pic>
          <p:pic>
            <p:nvPicPr>
              <p:cNvPr id="48" name="Graphic 47">
                <a:extLst>
                  <a:ext uri="{FF2B5EF4-FFF2-40B4-BE49-F238E27FC236}">
                    <a16:creationId xmlns:a16="http://schemas.microsoft.com/office/drawing/2014/main" id="{E76E9365-1A5B-4D60-8B8D-46B0590B8403}"/>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2638" y="2566740"/>
                <a:ext cx="267952" cy="267952"/>
              </a:xfrm>
              <a:prstGeom prst="rect">
                <a:avLst/>
              </a:prstGeom>
            </p:spPr>
          </p:pic>
        </p:grpSp>
        <p:sp>
          <p:nvSpPr>
            <p:cNvPr id="49" name="Content Placeholder 1">
              <a:extLst>
                <a:ext uri="{FF2B5EF4-FFF2-40B4-BE49-F238E27FC236}">
                  <a16:creationId xmlns:a16="http://schemas.microsoft.com/office/drawing/2014/main" id="{BC164D9A-1D95-4787-9678-B74D84AFD414}"/>
                </a:ext>
              </a:extLst>
            </p:cNvPr>
            <p:cNvSpPr txBox="1">
              <a:spLocks/>
            </p:cNvSpPr>
            <p:nvPr/>
          </p:nvSpPr>
          <p:spPr>
            <a:xfrm>
              <a:off x="1741988" y="2364697"/>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We recommend using your computer for audio to facilitate participation.</a:t>
              </a:r>
            </a:p>
          </p:txBody>
        </p:sp>
      </p:grpSp>
      <p:grpSp>
        <p:nvGrpSpPr>
          <p:cNvPr id="36" name="Group 35" descr="Please mute your microphone and turn on your camera.">
            <a:extLst>
              <a:ext uri="{FF2B5EF4-FFF2-40B4-BE49-F238E27FC236}">
                <a16:creationId xmlns:a16="http://schemas.microsoft.com/office/drawing/2014/main" id="{35A89E20-65F1-425A-8096-428EC2C3D719}"/>
              </a:ext>
              <a:ext uri="{C183D7F6-B498-43B3-948B-1728B52AA6E4}">
                <adec:decorative xmlns:adec="http://schemas.microsoft.com/office/drawing/2017/decorative" val="0"/>
              </a:ext>
            </a:extLst>
          </p:cNvPr>
          <p:cNvGrpSpPr/>
          <p:nvPr/>
        </p:nvGrpSpPr>
        <p:grpSpPr>
          <a:xfrm>
            <a:off x="1" y="3407166"/>
            <a:ext cx="9448803" cy="988765"/>
            <a:chOff x="1" y="3407166"/>
            <a:chExt cx="9448803" cy="988765"/>
          </a:xfrm>
        </p:grpSpPr>
        <p:sp>
          <p:nvSpPr>
            <p:cNvPr id="37" name="Rectangle: Top Corners Rounded 36">
              <a:extLst>
                <a:ext uri="{FF2B5EF4-FFF2-40B4-BE49-F238E27FC236}">
                  <a16:creationId xmlns:a16="http://schemas.microsoft.com/office/drawing/2014/main" id="{0B37E401-76AD-49D3-AD97-DE6B21C5C8A6}"/>
                </a:ext>
                <a:ext uri="{C183D7F6-B498-43B3-948B-1728B52AA6E4}">
                  <adec:decorative xmlns:adec="http://schemas.microsoft.com/office/drawing/2017/decorative" val="1"/>
                </a:ext>
              </a:extLst>
            </p:cNvPr>
            <p:cNvSpPr/>
            <p:nvPr/>
          </p:nvSpPr>
          <p:spPr>
            <a:xfrm rot="5400000">
              <a:off x="4340001" y="-835850"/>
              <a:ext cx="768804" cy="9448803"/>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E8039E8-0037-4E5E-9BAD-7402FF95560F}"/>
                </a:ext>
                <a:ext uri="{C183D7F6-B498-43B3-948B-1728B52AA6E4}">
                  <adec:decorative xmlns:adec="http://schemas.microsoft.com/office/drawing/2017/decorative" val="1"/>
                </a:ext>
              </a:extLst>
            </p:cNvPr>
            <p:cNvSpPr/>
            <p:nvPr/>
          </p:nvSpPr>
          <p:spPr>
            <a:xfrm>
              <a:off x="508746" y="3407166"/>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ntent Placeholder 1">
              <a:extLst>
                <a:ext uri="{FF2B5EF4-FFF2-40B4-BE49-F238E27FC236}">
                  <a16:creationId xmlns:a16="http://schemas.microsoft.com/office/drawing/2014/main" id="{B388376F-85CB-4001-A5AF-C3ADEA317353}"/>
                </a:ext>
              </a:extLst>
            </p:cNvPr>
            <p:cNvSpPr txBox="1">
              <a:spLocks/>
            </p:cNvSpPr>
            <p:nvPr/>
          </p:nvSpPr>
          <p:spPr>
            <a:xfrm>
              <a:off x="1741989" y="3662597"/>
              <a:ext cx="7479190" cy="584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Please mute your microphone and turn on your camera.</a:t>
              </a:r>
            </a:p>
          </p:txBody>
        </p:sp>
        <p:pic>
          <p:nvPicPr>
            <p:cNvPr id="40" name="Graphic 39">
              <a:extLst>
                <a:ext uri="{FF2B5EF4-FFF2-40B4-BE49-F238E27FC236}">
                  <a16:creationId xmlns:a16="http://schemas.microsoft.com/office/drawing/2014/main" id="{5C2B5857-E8AF-4219-A280-7C8EB7C66F74}"/>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6875" y="3641701"/>
              <a:ext cx="457647" cy="457647"/>
            </a:xfrm>
            <a:prstGeom prst="rect">
              <a:avLst/>
            </a:prstGeom>
          </p:spPr>
        </p:pic>
        <p:cxnSp>
          <p:nvCxnSpPr>
            <p:cNvPr id="41" name="Straight Connector 40">
              <a:extLst>
                <a:ext uri="{FF2B5EF4-FFF2-40B4-BE49-F238E27FC236}">
                  <a16:creationId xmlns:a16="http://schemas.microsoft.com/office/drawing/2014/main" id="{8E30F512-3639-4A26-BC3C-AD9D728A8B9B}"/>
                </a:ext>
                <a:ext uri="{C183D7F6-B498-43B3-948B-1728B52AA6E4}">
                  <adec:decorative xmlns:adec="http://schemas.microsoft.com/office/drawing/2017/decorative" val="1"/>
                </a:ext>
              </a:extLst>
            </p:cNvPr>
            <p:cNvCxnSpPr>
              <a:cxnSpLocks/>
            </p:cNvCxnSpPr>
            <p:nvPr/>
          </p:nvCxnSpPr>
          <p:spPr>
            <a:xfrm flipH="1">
              <a:off x="607034" y="3641701"/>
              <a:ext cx="372569" cy="427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2" name="Graphic 41">
              <a:extLst>
                <a:ext uri="{FF2B5EF4-FFF2-40B4-BE49-F238E27FC236}">
                  <a16:creationId xmlns:a16="http://schemas.microsoft.com/office/drawing/2014/main" id="{F051015F-4BC1-4B11-92F5-500AF5CD13F1}"/>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00238" y="3727173"/>
              <a:ext cx="399234" cy="399234"/>
            </a:xfrm>
            <a:prstGeom prst="rect">
              <a:avLst/>
            </a:prstGeom>
          </p:spPr>
        </p:pic>
      </p:grpSp>
      <p:grpSp>
        <p:nvGrpSpPr>
          <p:cNvPr id="6" name="Group 5" descr="During the webinar, chat the entire group for questions and comments related to the content.">
            <a:extLst>
              <a:ext uri="{FF2B5EF4-FFF2-40B4-BE49-F238E27FC236}">
                <a16:creationId xmlns:a16="http://schemas.microsoft.com/office/drawing/2014/main" id="{1189688A-93F8-44E7-9C81-AF9AB205625D}"/>
              </a:ext>
            </a:extLst>
          </p:cNvPr>
          <p:cNvGrpSpPr/>
          <p:nvPr/>
        </p:nvGrpSpPr>
        <p:grpSpPr>
          <a:xfrm>
            <a:off x="1" y="4490497"/>
            <a:ext cx="9448801" cy="988765"/>
            <a:chOff x="1" y="4490497"/>
            <a:chExt cx="9448801" cy="988765"/>
          </a:xfrm>
        </p:grpSpPr>
        <p:sp>
          <p:nvSpPr>
            <p:cNvPr id="62" name="Rectangle: Top Corners Rounded 61">
              <a:extLst>
                <a:ext uri="{FF2B5EF4-FFF2-40B4-BE49-F238E27FC236}">
                  <a16:creationId xmlns:a16="http://schemas.microsoft.com/office/drawing/2014/main" id="{ECA3C7B7-090D-401A-92AA-C8DE21FB6668}"/>
                </a:ext>
                <a:ext uri="{C183D7F6-B498-43B3-948B-1728B52AA6E4}">
                  <adec:decorative xmlns:adec="http://schemas.microsoft.com/office/drawing/2017/decorative" val="1"/>
                </a:ext>
              </a:extLst>
            </p:cNvPr>
            <p:cNvSpPr/>
            <p:nvPr/>
          </p:nvSpPr>
          <p:spPr>
            <a:xfrm rot="5400000">
              <a:off x="4340000" y="254623"/>
              <a:ext cx="768804" cy="9448801"/>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C97413B3-E095-4D24-9546-5313B0E29B9E}"/>
                </a:ext>
              </a:extLst>
            </p:cNvPr>
            <p:cNvSpPr/>
            <p:nvPr/>
          </p:nvSpPr>
          <p:spPr>
            <a:xfrm>
              <a:off x="508746" y="4490497"/>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a:extLst>
                <a:ext uri="{FF2B5EF4-FFF2-40B4-BE49-F238E27FC236}">
                  <a16:creationId xmlns:a16="http://schemas.microsoft.com/office/drawing/2014/main" id="{6D080A6F-43E2-44E9-8AB9-59E1A090F7F0}"/>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3185" y="4652359"/>
              <a:ext cx="776287" cy="776287"/>
            </a:xfrm>
            <a:prstGeom prst="rect">
              <a:avLst/>
            </a:prstGeom>
          </p:spPr>
        </p:pic>
        <p:sp>
          <p:nvSpPr>
            <p:cNvPr id="51" name="Content Placeholder 1">
              <a:extLst>
                <a:ext uri="{FF2B5EF4-FFF2-40B4-BE49-F238E27FC236}">
                  <a16:creationId xmlns:a16="http://schemas.microsoft.com/office/drawing/2014/main" id="{BDB4E69B-8B16-49CE-85A6-92E8478F2D29}"/>
                </a:ext>
              </a:extLst>
            </p:cNvPr>
            <p:cNvSpPr txBox="1">
              <a:spLocks/>
            </p:cNvSpPr>
            <p:nvPr/>
          </p:nvSpPr>
          <p:spPr>
            <a:xfrm>
              <a:off x="1741990" y="4629698"/>
              <a:ext cx="7054779" cy="70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During the webinar, chat the entire group for questions and comments related to the content.</a:t>
              </a:r>
            </a:p>
          </p:txBody>
        </p:sp>
      </p:grpSp>
      <p:grpSp>
        <p:nvGrpSpPr>
          <p:cNvPr id="54" name="Group 53">
            <a:extLst>
              <a:ext uri="{FF2B5EF4-FFF2-40B4-BE49-F238E27FC236}">
                <a16:creationId xmlns:a16="http://schemas.microsoft.com/office/drawing/2014/main" id="{AD3F0A5D-715F-4215-A467-CC26861F0432}"/>
              </a:ext>
              <a:ext uri="{C183D7F6-B498-43B3-948B-1728B52AA6E4}">
                <adec:decorative xmlns:adec="http://schemas.microsoft.com/office/drawing/2017/decorative" val="1"/>
              </a:ext>
            </a:extLst>
          </p:cNvPr>
          <p:cNvGrpSpPr/>
          <p:nvPr/>
        </p:nvGrpSpPr>
        <p:grpSpPr>
          <a:xfrm>
            <a:off x="1" y="5625562"/>
            <a:ext cx="9448799" cy="988765"/>
            <a:chOff x="1" y="5625562"/>
            <a:chExt cx="9448799" cy="988765"/>
          </a:xfrm>
        </p:grpSpPr>
        <p:grpSp>
          <p:nvGrpSpPr>
            <p:cNvPr id="61" name="Group 60">
              <a:extLst>
                <a:ext uri="{FF2B5EF4-FFF2-40B4-BE49-F238E27FC236}">
                  <a16:creationId xmlns:a16="http://schemas.microsoft.com/office/drawing/2014/main" id="{4C622466-AFC4-47D0-AD99-4A06EA4C76E3}"/>
                </a:ext>
              </a:extLst>
            </p:cNvPr>
            <p:cNvGrpSpPr/>
            <p:nvPr/>
          </p:nvGrpSpPr>
          <p:grpSpPr>
            <a:xfrm>
              <a:off x="1" y="5625562"/>
              <a:ext cx="9448799" cy="988765"/>
              <a:chOff x="1" y="5625562"/>
              <a:chExt cx="9448799" cy="988765"/>
            </a:xfrm>
          </p:grpSpPr>
          <p:sp>
            <p:nvSpPr>
              <p:cNvPr id="76" name="Rectangle: Top Corners Rounded 75">
                <a:extLst>
                  <a:ext uri="{FF2B5EF4-FFF2-40B4-BE49-F238E27FC236}">
                    <a16:creationId xmlns:a16="http://schemas.microsoft.com/office/drawing/2014/main" id="{779C4415-46CD-47B4-A953-C232332C1FD2}"/>
                  </a:ext>
                  <a:ext uri="{C183D7F6-B498-43B3-948B-1728B52AA6E4}">
                    <adec:decorative xmlns:adec="http://schemas.microsoft.com/office/drawing/2017/decorative" val="1"/>
                  </a:ext>
                </a:extLst>
              </p:cNvPr>
              <p:cNvSpPr/>
              <p:nvPr/>
            </p:nvSpPr>
            <p:spPr>
              <a:xfrm rot="5400000">
                <a:off x="4339999" y="1420053"/>
                <a:ext cx="768804" cy="9448799"/>
              </a:xfrm>
              <a:prstGeom prst="round2SameRect">
                <a:avLst>
                  <a:gd name="adj1" fmla="val 50000"/>
                  <a:gd name="adj2" fmla="val 0"/>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93A34E79-FC06-4968-A836-E514E194F220}"/>
                  </a:ext>
                  <a:ext uri="{C183D7F6-B498-43B3-948B-1728B52AA6E4}">
                    <adec:decorative xmlns:adec="http://schemas.microsoft.com/office/drawing/2017/decorative" val="1"/>
                  </a:ext>
                </a:extLst>
              </p:cNvPr>
              <p:cNvSpPr/>
              <p:nvPr/>
            </p:nvSpPr>
            <p:spPr>
              <a:xfrm>
                <a:off x="508746" y="5625562"/>
                <a:ext cx="988765" cy="988765"/>
              </a:xfrm>
              <a:prstGeom prst="ellipse">
                <a:avLst/>
              </a:prstGeom>
              <a:solidFill>
                <a:srgbClr val="315F9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Content Placeholder 1">
              <a:extLst>
                <a:ext uri="{FF2B5EF4-FFF2-40B4-BE49-F238E27FC236}">
                  <a16:creationId xmlns:a16="http://schemas.microsoft.com/office/drawing/2014/main" id="{CDF8198C-F53F-4421-BCDD-FF4F6D770DF2}"/>
                </a:ext>
              </a:extLst>
            </p:cNvPr>
            <p:cNvSpPr txBox="1">
              <a:spLocks/>
            </p:cNvSpPr>
            <p:nvPr/>
          </p:nvSpPr>
          <p:spPr>
            <a:xfrm>
              <a:off x="1741990" y="5788328"/>
              <a:ext cx="757189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it-IT" sz="2000">
                  <a:solidFill>
                    <a:schemeClr val="bg1"/>
                  </a:solidFill>
                  <a:latin typeface="Verdana" panose="020B0604030504040204" pitchFamily="34" charset="0"/>
                  <a:ea typeface="Verdana" panose="020B0604030504040204" pitchFamily="34" charset="0"/>
                </a:rPr>
                <a:t>If you experience problems during the webinar, message or email __________ at ________________________</a:t>
              </a:r>
              <a:r>
                <a:rPr lang="en-US" sz="2000" dirty="0">
                  <a:solidFill>
                    <a:schemeClr val="bg1"/>
                  </a:solidFill>
                  <a:latin typeface="Verdana" panose="020B0604030504040204" pitchFamily="34" charset="0"/>
                  <a:ea typeface="Verdana" panose="020B0604030504040204" pitchFamily="34" charset="0"/>
                </a:rPr>
                <a:t>.</a:t>
              </a:r>
            </a:p>
          </p:txBody>
        </p:sp>
        <p:grpSp>
          <p:nvGrpSpPr>
            <p:cNvPr id="71" name="Group 70">
              <a:extLst>
                <a:ext uri="{FF2B5EF4-FFF2-40B4-BE49-F238E27FC236}">
                  <a16:creationId xmlns:a16="http://schemas.microsoft.com/office/drawing/2014/main" id="{99EDC53D-2E9E-41B2-BDF0-D356906B3E64}"/>
                </a:ext>
              </a:extLst>
            </p:cNvPr>
            <p:cNvGrpSpPr/>
            <p:nvPr/>
          </p:nvGrpSpPr>
          <p:grpSpPr>
            <a:xfrm>
              <a:off x="737181" y="5754845"/>
              <a:ext cx="525331" cy="662456"/>
              <a:chOff x="737181" y="5754845"/>
              <a:chExt cx="525331" cy="662456"/>
            </a:xfrm>
          </p:grpSpPr>
          <p:sp>
            <p:nvSpPr>
              <p:cNvPr id="72" name="Freeform: Shape 71">
                <a:extLst>
                  <a:ext uri="{FF2B5EF4-FFF2-40B4-BE49-F238E27FC236}">
                    <a16:creationId xmlns:a16="http://schemas.microsoft.com/office/drawing/2014/main" id="{9CC1CE33-3723-4E81-BE6C-140D34398276}"/>
                  </a:ext>
                </a:extLst>
              </p:cNvPr>
              <p:cNvSpPr/>
              <p:nvPr/>
            </p:nvSpPr>
            <p:spPr>
              <a:xfrm>
                <a:off x="737181" y="5754845"/>
                <a:ext cx="525331" cy="616474"/>
              </a:xfrm>
              <a:custGeom>
                <a:avLst/>
                <a:gdLst>
                  <a:gd name="connsiteX0" fmla="*/ 373725 w 525331"/>
                  <a:gd name="connsiteY0" fmla="*/ 355389 h 616474"/>
                  <a:gd name="connsiteX1" fmla="*/ 463352 w 525331"/>
                  <a:gd name="connsiteY1" fmla="*/ 401371 h 616474"/>
                  <a:gd name="connsiteX2" fmla="*/ 480498 w 525331"/>
                  <a:gd name="connsiteY2" fmla="*/ 436442 h 616474"/>
                  <a:gd name="connsiteX3" fmla="*/ 494526 w 525331"/>
                  <a:gd name="connsiteY3" fmla="*/ 557243 h 616474"/>
                  <a:gd name="connsiteX4" fmla="*/ 488291 w 525331"/>
                  <a:gd name="connsiteY4" fmla="*/ 571272 h 616474"/>
                  <a:gd name="connsiteX5" fmla="*/ 488291 w 525331"/>
                  <a:gd name="connsiteY5" fmla="*/ 571272 h 616474"/>
                  <a:gd name="connsiteX6" fmla="*/ 446206 w 525331"/>
                  <a:gd name="connsiteY6" fmla="*/ 591535 h 616474"/>
                  <a:gd name="connsiteX7" fmla="*/ 446206 w 525331"/>
                  <a:gd name="connsiteY7" fmla="*/ 616475 h 616474"/>
                  <a:gd name="connsiteX8" fmla="*/ 467248 w 525331"/>
                  <a:gd name="connsiteY8" fmla="*/ 616475 h 616474"/>
                  <a:gd name="connsiteX9" fmla="*/ 505437 w 525331"/>
                  <a:gd name="connsiteY9" fmla="*/ 596991 h 616474"/>
                  <a:gd name="connsiteX10" fmla="*/ 505437 w 525331"/>
                  <a:gd name="connsiteY10" fmla="*/ 596991 h 616474"/>
                  <a:gd name="connsiteX11" fmla="*/ 524921 w 525331"/>
                  <a:gd name="connsiteY11" fmla="*/ 553347 h 616474"/>
                  <a:gd name="connsiteX12" fmla="*/ 512451 w 525331"/>
                  <a:gd name="connsiteY12" fmla="*/ 435663 h 616474"/>
                  <a:gd name="connsiteX13" fmla="*/ 483615 w 525331"/>
                  <a:gd name="connsiteY13" fmla="*/ 377990 h 616474"/>
                  <a:gd name="connsiteX14" fmla="*/ 384636 w 525331"/>
                  <a:gd name="connsiteY14" fmla="*/ 326552 h 616474"/>
                  <a:gd name="connsiteX15" fmla="*/ 346447 w 525331"/>
                  <a:gd name="connsiteY15" fmla="*/ 310965 h 616474"/>
                  <a:gd name="connsiteX16" fmla="*/ 341771 w 525331"/>
                  <a:gd name="connsiteY16" fmla="*/ 303951 h 616474"/>
                  <a:gd name="connsiteX17" fmla="*/ 341771 w 525331"/>
                  <a:gd name="connsiteY17" fmla="*/ 285246 h 616474"/>
                  <a:gd name="connsiteX18" fmla="*/ 388533 w 525331"/>
                  <a:gd name="connsiteY18" fmla="*/ 187826 h 616474"/>
                  <a:gd name="connsiteX19" fmla="*/ 388533 w 525331"/>
                  <a:gd name="connsiteY19" fmla="*/ 159769 h 616474"/>
                  <a:gd name="connsiteX20" fmla="*/ 404120 w 525331"/>
                  <a:gd name="connsiteY20" fmla="*/ 164445 h 616474"/>
                  <a:gd name="connsiteX21" fmla="*/ 390871 w 525331"/>
                  <a:gd name="connsiteY21" fmla="*/ 125477 h 616474"/>
                  <a:gd name="connsiteX22" fmla="*/ 386974 w 525331"/>
                  <a:gd name="connsiteY22" fmla="*/ 109111 h 616474"/>
                  <a:gd name="connsiteX23" fmla="*/ 317611 w 525331"/>
                  <a:gd name="connsiteY23" fmla="*/ 14029 h 616474"/>
                  <a:gd name="connsiteX24" fmla="*/ 307479 w 525331"/>
                  <a:gd name="connsiteY24" fmla="*/ 14808 h 616474"/>
                  <a:gd name="connsiteX25" fmla="*/ 300465 w 525331"/>
                  <a:gd name="connsiteY25" fmla="*/ 20263 h 616474"/>
                  <a:gd name="connsiteX26" fmla="*/ 292671 w 525331"/>
                  <a:gd name="connsiteY26" fmla="*/ 9352 h 616474"/>
                  <a:gd name="connsiteX27" fmla="*/ 283319 w 525331"/>
                  <a:gd name="connsiteY27" fmla="*/ 2338 h 616474"/>
                  <a:gd name="connsiteX28" fmla="*/ 262276 w 525331"/>
                  <a:gd name="connsiteY28" fmla="*/ 0 h 616474"/>
                  <a:gd name="connsiteX29" fmla="*/ 138358 w 525331"/>
                  <a:gd name="connsiteY29" fmla="*/ 111449 h 616474"/>
                  <a:gd name="connsiteX30" fmla="*/ 138358 w 525331"/>
                  <a:gd name="connsiteY30" fmla="*/ 116904 h 616474"/>
                  <a:gd name="connsiteX31" fmla="*/ 138358 w 525331"/>
                  <a:gd name="connsiteY31" fmla="*/ 116904 h 616474"/>
                  <a:gd name="connsiteX32" fmla="*/ 138358 w 525331"/>
                  <a:gd name="connsiteY32" fmla="*/ 130153 h 616474"/>
                  <a:gd name="connsiteX33" fmla="*/ 128226 w 525331"/>
                  <a:gd name="connsiteY33" fmla="*/ 179253 h 616474"/>
                  <a:gd name="connsiteX34" fmla="*/ 114977 w 525331"/>
                  <a:gd name="connsiteY34" fmla="*/ 210428 h 616474"/>
                  <a:gd name="connsiteX35" fmla="*/ 139917 w 525331"/>
                  <a:gd name="connsiteY35" fmla="*/ 203413 h 616474"/>
                  <a:gd name="connsiteX36" fmla="*/ 185120 w 525331"/>
                  <a:gd name="connsiteY36" fmla="*/ 283688 h 616474"/>
                  <a:gd name="connsiteX37" fmla="*/ 185120 w 525331"/>
                  <a:gd name="connsiteY37" fmla="*/ 303172 h 616474"/>
                  <a:gd name="connsiteX38" fmla="*/ 180443 w 525331"/>
                  <a:gd name="connsiteY38" fmla="*/ 310186 h 616474"/>
                  <a:gd name="connsiteX39" fmla="*/ 142255 w 525331"/>
                  <a:gd name="connsiteY39" fmla="*/ 325773 h 616474"/>
                  <a:gd name="connsiteX40" fmla="*/ 43276 w 525331"/>
                  <a:gd name="connsiteY40" fmla="*/ 377211 h 616474"/>
                  <a:gd name="connsiteX41" fmla="*/ 13660 w 525331"/>
                  <a:gd name="connsiteY41" fmla="*/ 434884 h 616474"/>
                  <a:gd name="connsiteX42" fmla="*/ 411 w 525331"/>
                  <a:gd name="connsiteY42" fmla="*/ 553347 h 616474"/>
                  <a:gd name="connsiteX43" fmla="*/ 19895 w 525331"/>
                  <a:gd name="connsiteY43" fmla="*/ 596991 h 616474"/>
                  <a:gd name="connsiteX44" fmla="*/ 58084 w 525331"/>
                  <a:gd name="connsiteY44" fmla="*/ 616475 h 616474"/>
                  <a:gd name="connsiteX45" fmla="*/ 79906 w 525331"/>
                  <a:gd name="connsiteY45" fmla="*/ 616475 h 616474"/>
                  <a:gd name="connsiteX46" fmla="*/ 79906 w 525331"/>
                  <a:gd name="connsiteY46" fmla="*/ 592315 h 616474"/>
                  <a:gd name="connsiteX47" fmla="*/ 37820 w 525331"/>
                  <a:gd name="connsiteY47" fmla="*/ 572051 h 616474"/>
                  <a:gd name="connsiteX48" fmla="*/ 31585 w 525331"/>
                  <a:gd name="connsiteY48" fmla="*/ 558023 h 616474"/>
                  <a:gd name="connsiteX49" fmla="*/ 44834 w 525331"/>
                  <a:gd name="connsiteY49" fmla="*/ 438001 h 616474"/>
                  <a:gd name="connsiteX50" fmla="*/ 44834 w 525331"/>
                  <a:gd name="connsiteY50" fmla="*/ 436442 h 616474"/>
                  <a:gd name="connsiteX51" fmla="*/ 62760 w 525331"/>
                  <a:gd name="connsiteY51" fmla="*/ 401371 h 616474"/>
                  <a:gd name="connsiteX52" fmla="*/ 152386 w 525331"/>
                  <a:gd name="connsiteY52" fmla="*/ 355389 h 616474"/>
                  <a:gd name="connsiteX53" fmla="*/ 164856 w 525331"/>
                  <a:gd name="connsiteY53" fmla="*/ 351492 h 616474"/>
                  <a:gd name="connsiteX54" fmla="*/ 263056 w 525331"/>
                  <a:gd name="connsiteY54" fmla="*/ 374094 h 616474"/>
                  <a:gd name="connsiteX55" fmla="*/ 362035 w 525331"/>
                  <a:gd name="connsiteY55" fmla="*/ 351492 h 616474"/>
                  <a:gd name="connsiteX56" fmla="*/ 373725 w 525331"/>
                  <a:gd name="connsiteY56" fmla="*/ 355389 h 616474"/>
                  <a:gd name="connsiteX57" fmla="*/ 169532 w 525331"/>
                  <a:gd name="connsiteY57" fmla="*/ 194061 h 616474"/>
                  <a:gd name="connsiteX58" fmla="*/ 333198 w 525331"/>
                  <a:gd name="connsiteY58" fmla="*/ 101317 h 616474"/>
                  <a:gd name="connsiteX59" fmla="*/ 356579 w 525331"/>
                  <a:gd name="connsiteY59" fmla="*/ 132491 h 616474"/>
                  <a:gd name="connsiteX60" fmla="*/ 356579 w 525331"/>
                  <a:gd name="connsiteY60" fmla="*/ 187047 h 616474"/>
                  <a:gd name="connsiteX61" fmla="*/ 263056 w 525331"/>
                  <a:gd name="connsiteY61" fmla="*/ 280570 h 616474"/>
                  <a:gd name="connsiteX62" fmla="*/ 169532 w 525331"/>
                  <a:gd name="connsiteY62" fmla="*/ 194061 h 616474"/>
                  <a:gd name="connsiteX63" fmla="*/ 200707 w 525331"/>
                  <a:gd name="connsiteY63" fmla="*/ 334346 h 616474"/>
                  <a:gd name="connsiteX64" fmla="*/ 216294 w 525331"/>
                  <a:gd name="connsiteY64" fmla="*/ 303172 h 616474"/>
                  <a:gd name="connsiteX65" fmla="*/ 216294 w 525331"/>
                  <a:gd name="connsiteY65" fmla="*/ 302392 h 616474"/>
                  <a:gd name="connsiteX66" fmla="*/ 309817 w 525331"/>
                  <a:gd name="connsiteY66" fmla="*/ 302392 h 616474"/>
                  <a:gd name="connsiteX67" fmla="*/ 309817 w 525331"/>
                  <a:gd name="connsiteY67" fmla="*/ 303172 h 616474"/>
                  <a:gd name="connsiteX68" fmla="*/ 324625 w 525331"/>
                  <a:gd name="connsiteY68" fmla="*/ 334346 h 616474"/>
                  <a:gd name="connsiteX69" fmla="*/ 262276 w 525331"/>
                  <a:gd name="connsiteY69" fmla="*/ 342919 h 616474"/>
                  <a:gd name="connsiteX70" fmla="*/ 200707 w 525331"/>
                  <a:gd name="connsiteY70" fmla="*/ 334346 h 61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25331" h="616474">
                    <a:moveTo>
                      <a:pt x="373725" y="355389"/>
                    </a:moveTo>
                    <a:cubicBezTo>
                      <a:pt x="406458" y="367079"/>
                      <a:pt x="437633" y="380328"/>
                      <a:pt x="463352" y="401371"/>
                    </a:cubicBezTo>
                    <a:cubicBezTo>
                      <a:pt x="474263" y="409944"/>
                      <a:pt x="480498" y="422414"/>
                      <a:pt x="480498" y="436442"/>
                    </a:cubicBezTo>
                    <a:lnTo>
                      <a:pt x="494526" y="557243"/>
                    </a:lnTo>
                    <a:cubicBezTo>
                      <a:pt x="495305" y="562699"/>
                      <a:pt x="492967" y="568155"/>
                      <a:pt x="488291" y="571272"/>
                    </a:cubicBezTo>
                    <a:lnTo>
                      <a:pt x="488291" y="571272"/>
                    </a:lnTo>
                    <a:cubicBezTo>
                      <a:pt x="475042" y="579845"/>
                      <a:pt x="461014" y="586859"/>
                      <a:pt x="446206" y="591535"/>
                    </a:cubicBezTo>
                    <a:lnTo>
                      <a:pt x="446206" y="616475"/>
                    </a:lnTo>
                    <a:lnTo>
                      <a:pt x="467248" y="616475"/>
                    </a:lnTo>
                    <a:cubicBezTo>
                      <a:pt x="480498" y="611019"/>
                      <a:pt x="493747" y="604785"/>
                      <a:pt x="505437" y="596991"/>
                    </a:cubicBezTo>
                    <a:lnTo>
                      <a:pt x="505437" y="596991"/>
                    </a:lnTo>
                    <a:cubicBezTo>
                      <a:pt x="519466" y="587639"/>
                      <a:pt x="527259" y="570493"/>
                      <a:pt x="524921" y="553347"/>
                    </a:cubicBezTo>
                    <a:lnTo>
                      <a:pt x="512451" y="435663"/>
                    </a:lnTo>
                    <a:cubicBezTo>
                      <a:pt x="511672" y="413062"/>
                      <a:pt x="501540" y="392019"/>
                      <a:pt x="483615" y="377990"/>
                    </a:cubicBezTo>
                    <a:cubicBezTo>
                      <a:pt x="454779" y="353830"/>
                      <a:pt x="420487" y="339022"/>
                      <a:pt x="384636" y="326552"/>
                    </a:cubicBezTo>
                    <a:lnTo>
                      <a:pt x="346447" y="310965"/>
                    </a:lnTo>
                    <a:cubicBezTo>
                      <a:pt x="343330" y="309407"/>
                      <a:pt x="341771" y="307068"/>
                      <a:pt x="341771" y="303951"/>
                    </a:cubicBezTo>
                    <a:lnTo>
                      <a:pt x="341771" y="285246"/>
                    </a:lnTo>
                    <a:cubicBezTo>
                      <a:pt x="371387" y="261865"/>
                      <a:pt x="388533" y="226015"/>
                      <a:pt x="388533" y="187826"/>
                    </a:cubicBezTo>
                    <a:lnTo>
                      <a:pt x="388533" y="159769"/>
                    </a:lnTo>
                    <a:cubicBezTo>
                      <a:pt x="393209" y="162887"/>
                      <a:pt x="398665" y="163666"/>
                      <a:pt x="404120" y="164445"/>
                    </a:cubicBezTo>
                    <a:lnTo>
                      <a:pt x="390871" y="125477"/>
                    </a:lnTo>
                    <a:cubicBezTo>
                      <a:pt x="389312" y="120022"/>
                      <a:pt x="387754" y="114566"/>
                      <a:pt x="386974" y="109111"/>
                    </a:cubicBezTo>
                    <a:cubicBezTo>
                      <a:pt x="380739" y="64687"/>
                      <a:pt x="354241" y="33513"/>
                      <a:pt x="317611" y="14029"/>
                    </a:cubicBezTo>
                    <a:cubicBezTo>
                      <a:pt x="314494" y="12470"/>
                      <a:pt x="310597" y="12470"/>
                      <a:pt x="307479" y="14808"/>
                    </a:cubicBezTo>
                    <a:lnTo>
                      <a:pt x="300465" y="20263"/>
                    </a:lnTo>
                    <a:lnTo>
                      <a:pt x="292671" y="9352"/>
                    </a:lnTo>
                    <a:cubicBezTo>
                      <a:pt x="290333" y="6235"/>
                      <a:pt x="287216" y="3117"/>
                      <a:pt x="283319" y="2338"/>
                    </a:cubicBezTo>
                    <a:cubicBezTo>
                      <a:pt x="276305" y="779"/>
                      <a:pt x="269291" y="0"/>
                      <a:pt x="262276" y="0"/>
                    </a:cubicBezTo>
                    <a:cubicBezTo>
                      <a:pt x="200707" y="0"/>
                      <a:pt x="149269" y="48320"/>
                      <a:pt x="138358" y="111449"/>
                    </a:cubicBezTo>
                    <a:lnTo>
                      <a:pt x="138358" y="116904"/>
                    </a:lnTo>
                    <a:lnTo>
                      <a:pt x="138358" y="116904"/>
                    </a:lnTo>
                    <a:lnTo>
                      <a:pt x="138358" y="130153"/>
                    </a:lnTo>
                    <a:cubicBezTo>
                      <a:pt x="138358" y="147299"/>
                      <a:pt x="135240" y="163666"/>
                      <a:pt x="128226" y="179253"/>
                    </a:cubicBezTo>
                    <a:lnTo>
                      <a:pt x="114977" y="210428"/>
                    </a:lnTo>
                    <a:cubicBezTo>
                      <a:pt x="114977" y="210428"/>
                      <a:pt x="124329" y="208090"/>
                      <a:pt x="139917" y="203413"/>
                    </a:cubicBezTo>
                    <a:cubicBezTo>
                      <a:pt x="143813" y="235367"/>
                      <a:pt x="160180" y="264204"/>
                      <a:pt x="185120" y="283688"/>
                    </a:cubicBezTo>
                    <a:lnTo>
                      <a:pt x="185120" y="303172"/>
                    </a:lnTo>
                    <a:cubicBezTo>
                      <a:pt x="185120" y="306289"/>
                      <a:pt x="183561" y="309407"/>
                      <a:pt x="180443" y="310186"/>
                    </a:cubicBezTo>
                    <a:lnTo>
                      <a:pt x="142255" y="325773"/>
                    </a:lnTo>
                    <a:cubicBezTo>
                      <a:pt x="106404" y="338243"/>
                      <a:pt x="72112" y="353051"/>
                      <a:pt x="43276" y="377211"/>
                    </a:cubicBezTo>
                    <a:cubicBezTo>
                      <a:pt x="25350" y="391239"/>
                      <a:pt x="14439" y="412282"/>
                      <a:pt x="13660" y="434884"/>
                    </a:cubicBezTo>
                    <a:lnTo>
                      <a:pt x="411" y="553347"/>
                    </a:lnTo>
                    <a:cubicBezTo>
                      <a:pt x="-1927" y="570493"/>
                      <a:pt x="5866" y="587639"/>
                      <a:pt x="19895" y="596991"/>
                    </a:cubicBezTo>
                    <a:cubicBezTo>
                      <a:pt x="31585" y="604785"/>
                      <a:pt x="44834" y="611019"/>
                      <a:pt x="58084" y="616475"/>
                    </a:cubicBezTo>
                    <a:lnTo>
                      <a:pt x="79906" y="616475"/>
                    </a:lnTo>
                    <a:lnTo>
                      <a:pt x="79906" y="592315"/>
                    </a:lnTo>
                    <a:cubicBezTo>
                      <a:pt x="65098" y="586859"/>
                      <a:pt x="51069" y="580624"/>
                      <a:pt x="37820" y="572051"/>
                    </a:cubicBezTo>
                    <a:cubicBezTo>
                      <a:pt x="33144" y="568934"/>
                      <a:pt x="30806" y="563478"/>
                      <a:pt x="31585" y="558023"/>
                    </a:cubicBezTo>
                    <a:lnTo>
                      <a:pt x="44834" y="438001"/>
                    </a:lnTo>
                    <a:lnTo>
                      <a:pt x="44834" y="436442"/>
                    </a:lnTo>
                    <a:cubicBezTo>
                      <a:pt x="44834" y="422414"/>
                      <a:pt x="51849" y="409944"/>
                      <a:pt x="62760" y="401371"/>
                    </a:cubicBezTo>
                    <a:cubicBezTo>
                      <a:pt x="88479" y="380328"/>
                      <a:pt x="119653" y="367079"/>
                      <a:pt x="152386" y="355389"/>
                    </a:cubicBezTo>
                    <a:lnTo>
                      <a:pt x="164856" y="351492"/>
                    </a:lnTo>
                    <a:cubicBezTo>
                      <a:pt x="187458" y="365521"/>
                      <a:pt x="223308" y="374094"/>
                      <a:pt x="263056" y="374094"/>
                    </a:cubicBezTo>
                    <a:cubicBezTo>
                      <a:pt x="302803" y="374094"/>
                      <a:pt x="338654" y="365521"/>
                      <a:pt x="362035" y="351492"/>
                    </a:cubicBezTo>
                    <a:lnTo>
                      <a:pt x="373725" y="355389"/>
                    </a:lnTo>
                    <a:close/>
                    <a:moveTo>
                      <a:pt x="169532" y="194061"/>
                    </a:moveTo>
                    <a:cubicBezTo>
                      <a:pt x="222529" y="176136"/>
                      <a:pt x="298906" y="144961"/>
                      <a:pt x="333198" y="101317"/>
                    </a:cubicBezTo>
                    <a:cubicBezTo>
                      <a:pt x="340212" y="112228"/>
                      <a:pt x="348006" y="122360"/>
                      <a:pt x="356579" y="132491"/>
                    </a:cubicBezTo>
                    <a:lnTo>
                      <a:pt x="356579" y="187047"/>
                    </a:lnTo>
                    <a:cubicBezTo>
                      <a:pt x="356579" y="238485"/>
                      <a:pt x="314494" y="280570"/>
                      <a:pt x="263056" y="280570"/>
                    </a:cubicBezTo>
                    <a:cubicBezTo>
                      <a:pt x="213956" y="280570"/>
                      <a:pt x="173429" y="243161"/>
                      <a:pt x="169532" y="194061"/>
                    </a:cubicBezTo>
                    <a:close/>
                    <a:moveTo>
                      <a:pt x="200707" y="334346"/>
                    </a:moveTo>
                    <a:cubicBezTo>
                      <a:pt x="210059" y="327332"/>
                      <a:pt x="216294" y="315641"/>
                      <a:pt x="216294" y="303172"/>
                    </a:cubicBezTo>
                    <a:lnTo>
                      <a:pt x="216294" y="302392"/>
                    </a:lnTo>
                    <a:cubicBezTo>
                      <a:pt x="245910" y="314862"/>
                      <a:pt x="280202" y="314862"/>
                      <a:pt x="309817" y="302392"/>
                    </a:cubicBezTo>
                    <a:lnTo>
                      <a:pt x="309817" y="303172"/>
                    </a:lnTo>
                    <a:cubicBezTo>
                      <a:pt x="309817" y="314862"/>
                      <a:pt x="315273" y="326552"/>
                      <a:pt x="324625" y="334346"/>
                    </a:cubicBezTo>
                    <a:cubicBezTo>
                      <a:pt x="304362" y="340581"/>
                      <a:pt x="283319" y="343698"/>
                      <a:pt x="262276" y="342919"/>
                    </a:cubicBezTo>
                    <a:cubicBezTo>
                      <a:pt x="242013" y="342919"/>
                      <a:pt x="220970" y="339802"/>
                      <a:pt x="200707" y="334346"/>
                    </a:cubicBezTo>
                    <a:close/>
                  </a:path>
                </a:pathLst>
              </a:custGeom>
              <a:solidFill>
                <a:schemeClr val="bg1"/>
              </a:solidFill>
              <a:ln w="7739"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691FA1B-4893-47B8-A63B-FC6EE1D9CD7E}"/>
                  </a:ext>
                </a:extLst>
              </p:cNvPr>
              <p:cNvSpPr/>
              <p:nvPr/>
            </p:nvSpPr>
            <p:spPr>
              <a:xfrm>
                <a:off x="773443" y="6174141"/>
                <a:ext cx="454367" cy="243160"/>
              </a:xfrm>
              <a:custGeom>
                <a:avLst/>
                <a:gdLst>
                  <a:gd name="connsiteX0" fmla="*/ 395136 w 454367"/>
                  <a:gd name="connsiteY0" fmla="*/ 19484 h 243160"/>
                  <a:gd name="connsiteX1" fmla="*/ 375652 w 454367"/>
                  <a:gd name="connsiteY1" fmla="*/ 0 h 243160"/>
                  <a:gd name="connsiteX2" fmla="*/ 375652 w 454367"/>
                  <a:gd name="connsiteY2" fmla="*/ 0 h 243160"/>
                  <a:gd name="connsiteX3" fmla="*/ 78716 w 454367"/>
                  <a:gd name="connsiteY3" fmla="*/ 0 h 243160"/>
                  <a:gd name="connsiteX4" fmla="*/ 59231 w 454367"/>
                  <a:gd name="connsiteY4" fmla="*/ 19484 h 243160"/>
                  <a:gd name="connsiteX5" fmla="*/ 59231 w 454367"/>
                  <a:gd name="connsiteY5" fmla="*/ 19484 h 243160"/>
                  <a:gd name="connsiteX6" fmla="*/ 59231 w 454367"/>
                  <a:gd name="connsiteY6" fmla="*/ 213545 h 243160"/>
                  <a:gd name="connsiteX7" fmla="*/ 0 w 454367"/>
                  <a:gd name="connsiteY7" fmla="*/ 213545 h 243160"/>
                  <a:gd name="connsiteX8" fmla="*/ 0 w 454367"/>
                  <a:gd name="connsiteY8" fmla="*/ 223677 h 243160"/>
                  <a:gd name="connsiteX9" fmla="*/ 19484 w 454367"/>
                  <a:gd name="connsiteY9" fmla="*/ 243161 h 243160"/>
                  <a:gd name="connsiteX10" fmla="*/ 434884 w 454367"/>
                  <a:gd name="connsiteY10" fmla="*/ 243161 h 243160"/>
                  <a:gd name="connsiteX11" fmla="*/ 454368 w 454367"/>
                  <a:gd name="connsiteY11" fmla="*/ 223677 h 243160"/>
                  <a:gd name="connsiteX12" fmla="*/ 454368 w 454367"/>
                  <a:gd name="connsiteY12" fmla="*/ 213545 h 243160"/>
                  <a:gd name="connsiteX13" fmla="*/ 395136 w 454367"/>
                  <a:gd name="connsiteY13" fmla="*/ 213545 h 243160"/>
                  <a:gd name="connsiteX14" fmla="*/ 395136 w 454367"/>
                  <a:gd name="connsiteY14" fmla="*/ 19484 h 243160"/>
                  <a:gd name="connsiteX15" fmla="*/ 186267 w 454367"/>
                  <a:gd name="connsiteY15" fmla="*/ 148079 h 243160"/>
                  <a:gd name="connsiteX16" fmla="*/ 175356 w 454367"/>
                  <a:gd name="connsiteY16" fmla="*/ 158990 h 243160"/>
                  <a:gd name="connsiteX17" fmla="*/ 131712 w 454367"/>
                  <a:gd name="connsiteY17" fmla="*/ 115345 h 243160"/>
                  <a:gd name="connsiteX18" fmla="*/ 175356 w 454367"/>
                  <a:gd name="connsiteY18" fmla="*/ 71701 h 243160"/>
                  <a:gd name="connsiteX19" fmla="*/ 186267 w 454367"/>
                  <a:gd name="connsiteY19" fmla="*/ 82612 h 243160"/>
                  <a:gd name="connsiteX20" fmla="*/ 153534 w 454367"/>
                  <a:gd name="connsiteY20" fmla="*/ 115345 h 243160"/>
                  <a:gd name="connsiteX21" fmla="*/ 186267 w 454367"/>
                  <a:gd name="connsiteY21" fmla="*/ 148079 h 243160"/>
                  <a:gd name="connsiteX22" fmla="*/ 215883 w 454367"/>
                  <a:gd name="connsiteY22" fmla="*/ 164445 h 243160"/>
                  <a:gd name="connsiteX23" fmla="*/ 201855 w 454367"/>
                  <a:gd name="connsiteY23" fmla="*/ 158210 h 243160"/>
                  <a:gd name="connsiteX24" fmla="*/ 238485 w 454367"/>
                  <a:gd name="connsiteY24" fmla="*/ 70143 h 243160"/>
                  <a:gd name="connsiteX25" fmla="*/ 252513 w 454367"/>
                  <a:gd name="connsiteY25" fmla="*/ 76377 h 243160"/>
                  <a:gd name="connsiteX26" fmla="*/ 215883 w 454367"/>
                  <a:gd name="connsiteY26" fmla="*/ 164445 h 243160"/>
                  <a:gd name="connsiteX27" fmla="*/ 278232 w 454367"/>
                  <a:gd name="connsiteY27" fmla="*/ 159769 h 243160"/>
                  <a:gd name="connsiteX28" fmla="*/ 267321 w 454367"/>
                  <a:gd name="connsiteY28" fmla="*/ 148858 h 243160"/>
                  <a:gd name="connsiteX29" fmla="*/ 300054 w 454367"/>
                  <a:gd name="connsiteY29" fmla="*/ 116125 h 243160"/>
                  <a:gd name="connsiteX30" fmla="*/ 267321 w 454367"/>
                  <a:gd name="connsiteY30" fmla="*/ 83392 h 243160"/>
                  <a:gd name="connsiteX31" fmla="*/ 278232 w 454367"/>
                  <a:gd name="connsiteY31" fmla="*/ 72481 h 243160"/>
                  <a:gd name="connsiteX32" fmla="*/ 321876 w 454367"/>
                  <a:gd name="connsiteY32" fmla="*/ 116125 h 243160"/>
                  <a:gd name="connsiteX33" fmla="*/ 278232 w 454367"/>
                  <a:gd name="connsiteY33" fmla="*/ 159769 h 2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4367" h="243160">
                    <a:moveTo>
                      <a:pt x="395136" y="19484"/>
                    </a:moveTo>
                    <a:cubicBezTo>
                      <a:pt x="395136" y="8573"/>
                      <a:pt x="386563" y="0"/>
                      <a:pt x="375652" y="0"/>
                    </a:cubicBezTo>
                    <a:lnTo>
                      <a:pt x="375652" y="0"/>
                    </a:lnTo>
                    <a:lnTo>
                      <a:pt x="78716" y="0"/>
                    </a:lnTo>
                    <a:cubicBezTo>
                      <a:pt x="67804" y="0"/>
                      <a:pt x="59231" y="8573"/>
                      <a:pt x="59231" y="19484"/>
                    </a:cubicBezTo>
                    <a:lnTo>
                      <a:pt x="59231" y="19484"/>
                    </a:lnTo>
                    <a:lnTo>
                      <a:pt x="59231" y="213545"/>
                    </a:lnTo>
                    <a:lnTo>
                      <a:pt x="0" y="213545"/>
                    </a:lnTo>
                    <a:lnTo>
                      <a:pt x="0" y="223677"/>
                    </a:lnTo>
                    <a:cubicBezTo>
                      <a:pt x="0" y="234588"/>
                      <a:pt x="8573" y="243161"/>
                      <a:pt x="19484" y="243161"/>
                    </a:cubicBezTo>
                    <a:lnTo>
                      <a:pt x="434884" y="243161"/>
                    </a:lnTo>
                    <a:cubicBezTo>
                      <a:pt x="445795" y="243161"/>
                      <a:pt x="454368" y="234588"/>
                      <a:pt x="454368" y="223677"/>
                    </a:cubicBezTo>
                    <a:lnTo>
                      <a:pt x="454368" y="213545"/>
                    </a:lnTo>
                    <a:lnTo>
                      <a:pt x="395136" y="213545"/>
                    </a:lnTo>
                    <a:lnTo>
                      <a:pt x="395136" y="19484"/>
                    </a:lnTo>
                    <a:close/>
                    <a:moveTo>
                      <a:pt x="186267" y="148079"/>
                    </a:moveTo>
                    <a:lnTo>
                      <a:pt x="175356" y="158990"/>
                    </a:lnTo>
                    <a:lnTo>
                      <a:pt x="131712" y="115345"/>
                    </a:lnTo>
                    <a:lnTo>
                      <a:pt x="175356" y="71701"/>
                    </a:lnTo>
                    <a:lnTo>
                      <a:pt x="186267" y="82612"/>
                    </a:lnTo>
                    <a:lnTo>
                      <a:pt x="153534" y="115345"/>
                    </a:lnTo>
                    <a:lnTo>
                      <a:pt x="186267" y="148079"/>
                    </a:lnTo>
                    <a:close/>
                    <a:moveTo>
                      <a:pt x="215883" y="164445"/>
                    </a:moveTo>
                    <a:lnTo>
                      <a:pt x="201855" y="158210"/>
                    </a:lnTo>
                    <a:lnTo>
                      <a:pt x="238485" y="70143"/>
                    </a:lnTo>
                    <a:lnTo>
                      <a:pt x="252513" y="76377"/>
                    </a:lnTo>
                    <a:lnTo>
                      <a:pt x="215883" y="164445"/>
                    </a:lnTo>
                    <a:close/>
                    <a:moveTo>
                      <a:pt x="278232" y="159769"/>
                    </a:moveTo>
                    <a:lnTo>
                      <a:pt x="267321" y="148858"/>
                    </a:lnTo>
                    <a:lnTo>
                      <a:pt x="300054" y="116125"/>
                    </a:lnTo>
                    <a:lnTo>
                      <a:pt x="267321" y="83392"/>
                    </a:lnTo>
                    <a:lnTo>
                      <a:pt x="278232" y="72481"/>
                    </a:lnTo>
                    <a:lnTo>
                      <a:pt x="321876" y="116125"/>
                    </a:lnTo>
                    <a:lnTo>
                      <a:pt x="278232" y="159769"/>
                    </a:lnTo>
                    <a:close/>
                  </a:path>
                </a:pathLst>
              </a:custGeom>
              <a:solidFill>
                <a:schemeClr val="bg1"/>
              </a:solidFill>
              <a:ln w="7739" cap="flat">
                <a:noFill/>
                <a:prstDash val="solid"/>
                <a:miter/>
              </a:ln>
            </p:spPr>
            <p:txBody>
              <a:bodyPr rtlCol="0" anchor="ctr"/>
              <a:lstStyle/>
              <a:p>
                <a:endParaRPr lang="en-US" dirty="0"/>
              </a:p>
            </p:txBody>
          </p:sp>
          <p:sp>
            <p:nvSpPr>
              <p:cNvPr id="75" name="Rectangle 74">
                <a:extLst>
                  <a:ext uri="{FF2B5EF4-FFF2-40B4-BE49-F238E27FC236}">
                    <a16:creationId xmlns:a16="http://schemas.microsoft.com/office/drawing/2014/main" id="{9B44B52C-72C1-4ED6-97F3-597D7C79644C}"/>
                  </a:ext>
                </a:extLst>
              </p:cNvPr>
              <p:cNvSpPr/>
              <p:nvPr/>
            </p:nvSpPr>
            <p:spPr>
              <a:xfrm>
                <a:off x="888723" y="6226629"/>
                <a:ext cx="223030" cy="144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9" name="Group 68" descr="DEE: Flatten this thumbnail and the text underneath it into one image and apply the following alt text:&#10;Cover of the I E T Design Camp Participant Guide. Remember to take notes in your Participant Guide!">
            <a:extLst>
              <a:ext uri="{FF2B5EF4-FFF2-40B4-BE49-F238E27FC236}">
                <a16:creationId xmlns:a16="http://schemas.microsoft.com/office/drawing/2014/main" id="{058359CE-A503-4DDB-A9CC-923FEE8B80D8}"/>
              </a:ext>
            </a:extLst>
          </p:cNvPr>
          <p:cNvGrpSpPr/>
          <p:nvPr/>
        </p:nvGrpSpPr>
        <p:grpSpPr>
          <a:xfrm>
            <a:off x="9713267" y="1748300"/>
            <a:ext cx="2132511" cy="4102103"/>
            <a:chOff x="9713267" y="1748300"/>
            <a:chExt cx="2132511" cy="4102103"/>
          </a:xfrm>
        </p:grpSpPr>
        <p:sp>
          <p:nvSpPr>
            <p:cNvPr id="70" name="TextBox 69">
              <a:extLst>
                <a:ext uri="{FF2B5EF4-FFF2-40B4-BE49-F238E27FC236}">
                  <a16:creationId xmlns:a16="http://schemas.microsoft.com/office/drawing/2014/main" id="{2C2C10D0-8A5B-4B87-9E86-2CDE8F2F82E3}"/>
                </a:ext>
              </a:extLst>
            </p:cNvPr>
            <p:cNvSpPr txBox="1"/>
            <p:nvPr/>
          </p:nvSpPr>
          <p:spPr>
            <a:xfrm>
              <a:off x="9713267" y="4650074"/>
              <a:ext cx="2132509"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Remember to take notes in your Participant Guide!</a:t>
              </a:r>
            </a:p>
          </p:txBody>
        </p:sp>
        <p:grpSp>
          <p:nvGrpSpPr>
            <p:cNvPr id="78" name="Group 77">
              <a:extLst>
                <a:ext uri="{FF2B5EF4-FFF2-40B4-BE49-F238E27FC236}">
                  <a16:creationId xmlns:a16="http://schemas.microsoft.com/office/drawing/2014/main" id="{08D43C19-3EB8-43F1-AF30-27F5EF6A0445}"/>
                </a:ext>
              </a:extLst>
            </p:cNvPr>
            <p:cNvGrpSpPr/>
            <p:nvPr/>
          </p:nvGrpSpPr>
          <p:grpSpPr>
            <a:xfrm>
              <a:off x="9773268" y="1773754"/>
              <a:ext cx="2072510" cy="2697701"/>
              <a:chOff x="8974876" y="2134844"/>
              <a:chExt cx="2570402" cy="3345787"/>
            </a:xfrm>
          </p:grpSpPr>
          <p:sp>
            <p:nvSpPr>
              <p:cNvPr id="80" name="Rectangle 79">
                <a:extLst>
                  <a:ext uri="{FF2B5EF4-FFF2-40B4-BE49-F238E27FC236}">
                    <a16:creationId xmlns:a16="http://schemas.microsoft.com/office/drawing/2014/main" id="{C8ADB182-CB23-4396-8E67-186961AB5249}"/>
                  </a:ext>
                  <a:ext uri="{C183D7F6-B498-43B3-948B-1728B52AA6E4}">
                    <adec:decorative xmlns:adec="http://schemas.microsoft.com/office/drawing/2017/decorative" val="1"/>
                  </a:ext>
                </a:extLst>
              </p:cNvPr>
              <p:cNvSpPr/>
              <p:nvPr/>
            </p:nvSpPr>
            <p:spPr>
              <a:xfrm rot="319613">
                <a:off x="8996556" y="2157187"/>
                <a:ext cx="2548722" cy="3323444"/>
              </a:xfrm>
              <a:prstGeom prst="rect">
                <a:avLst/>
              </a:prstGeom>
              <a:solidFill>
                <a:schemeClr val="bg1"/>
              </a:solidFill>
              <a:ln w="6350">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9BDF5FF-6301-4EBE-A4A4-4F914B5EDC3D}"/>
                  </a:ext>
                  <a:ext uri="{C183D7F6-B498-43B3-948B-1728B52AA6E4}">
                    <adec:decorative xmlns:adec="http://schemas.microsoft.com/office/drawing/2017/decorative" val="1"/>
                  </a:ext>
                </a:extLst>
              </p:cNvPr>
              <p:cNvSpPr/>
              <p:nvPr/>
            </p:nvSpPr>
            <p:spPr>
              <a:xfrm rot="319613">
                <a:off x="8974876" y="2134844"/>
                <a:ext cx="2548721" cy="3323444"/>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9" name="Picture 78">
              <a:extLst>
                <a:ext uri="{FF2B5EF4-FFF2-40B4-BE49-F238E27FC236}">
                  <a16:creationId xmlns:a16="http://schemas.microsoft.com/office/drawing/2014/main" id="{C62FCACC-AEE1-42CD-A0B7-7FA2F59C7DE0}"/>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317534">
              <a:off x="9757043" y="1748300"/>
              <a:ext cx="2044819" cy="2681523"/>
            </a:xfrm>
            <a:prstGeom prst="rect">
              <a:avLst/>
            </a:prstGeom>
            <a:solidFill>
              <a:schemeClr val="bg1"/>
            </a:solidFill>
            <a:ln w="6350">
              <a:solidFill>
                <a:schemeClr val="bg1">
                  <a:lumMod val="50000"/>
                </a:schemeClr>
              </a:solidFill>
            </a:ln>
          </p:spPr>
        </p:pic>
      </p:grpSp>
      <p:sp>
        <p:nvSpPr>
          <p:cNvPr id="52" name="Footer Placeholder 1">
            <a:extLst>
              <a:ext uri="{FF2B5EF4-FFF2-40B4-BE49-F238E27FC236}">
                <a16:creationId xmlns:a16="http://schemas.microsoft.com/office/drawing/2014/main" id="{C31FBD80-94F2-4D60-ACC7-B41B48924EAC}"/>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68" name="Slide Number Placeholder 2">
            <a:extLst>
              <a:ext uri="{FF2B5EF4-FFF2-40B4-BE49-F238E27FC236}">
                <a16:creationId xmlns:a16="http://schemas.microsoft.com/office/drawing/2014/main" id="{94121AEA-8FC3-4D6A-BF2A-0C0A6B4890BA}"/>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3</a:t>
            </a:fld>
            <a:endParaRPr lang="en-US" sz="1050" dirty="0">
              <a:solidFill>
                <a:srgbClr val="315F9F"/>
              </a:solidFill>
            </a:endParaRPr>
          </a:p>
        </p:txBody>
      </p:sp>
    </p:spTree>
    <p:extLst>
      <p:ext uri="{BB962C8B-B14F-4D97-AF65-F5344CB8AC3E}">
        <p14:creationId xmlns:p14="http://schemas.microsoft.com/office/powerpoint/2010/main" val="232339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D5518-F3D0-4C76-A164-C95B5E80ACFC}"/>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
                <a:srgbClr val="047C7C"/>
              </a:buClr>
              <a:buSzTx/>
              <a:buFont typeface="Wingdings" panose="05000000000000000000" pitchFamily="2" charset="2"/>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Example: Learning Objectives Combine to Form the SSLO</a:t>
            </a:r>
          </a:p>
        </p:txBody>
      </p:sp>
      <p:pic>
        <p:nvPicPr>
          <p:cNvPr id="7" name="Picture 6" descr="IET Planning Tool">
            <a:extLst>
              <a:ext uri="{FF2B5EF4-FFF2-40B4-BE49-F238E27FC236}">
                <a16:creationId xmlns:a16="http://schemas.microsoft.com/office/drawing/2014/main" id="{E7F5F526-A714-4634-B82E-EF8013C886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82" r="7793" b="92966"/>
          <a:stretch/>
        </p:blipFill>
        <p:spPr>
          <a:xfrm>
            <a:off x="3122224" y="103413"/>
            <a:ext cx="8914351" cy="548263"/>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177AEAAE-4952-47FF-B942-108CD3BBF406}"/>
              </a:ext>
              <a:ext uri="{C183D7F6-B498-43B3-948B-1728B52AA6E4}">
                <adec:decorative xmlns:adec="http://schemas.microsoft.com/office/drawing/2017/decorative" val="1"/>
              </a:ext>
            </a:extLst>
          </p:cNvPr>
          <p:cNvSpPr/>
          <p:nvPr/>
        </p:nvSpPr>
        <p:spPr>
          <a:xfrm>
            <a:off x="3122224" y="651676"/>
            <a:ext cx="8906256" cy="6002767"/>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8839CAA-1895-42F8-B6C0-D6A4F8CD5E29}"/>
              </a:ext>
            </a:extLst>
          </p:cNvPr>
          <p:cNvSpPr txBox="1"/>
          <p:nvPr/>
        </p:nvSpPr>
        <p:spPr>
          <a:xfrm>
            <a:off x="3215811" y="731259"/>
            <a:ext cx="4590039" cy="400110"/>
          </a:xfrm>
          <a:prstGeom prst="rect">
            <a:avLst/>
          </a:prstGeom>
          <a:noFill/>
        </p:spPr>
        <p:txBody>
          <a:bodyPr wrap="none" rtlCol="0">
            <a:spAutoFit/>
          </a:bodyPr>
          <a:lstStyle/>
          <a:p>
            <a:r>
              <a:rPr lang="en-US" sz="2000" dirty="0">
                <a:solidFill>
                  <a:srgbClr val="047C7C"/>
                </a:solidFill>
              </a:rPr>
              <a:t>Single Set of Learning Objectives Template</a:t>
            </a:r>
          </a:p>
        </p:txBody>
      </p:sp>
      <p:sp>
        <p:nvSpPr>
          <p:cNvPr id="4" name="Rectangle 3">
            <a:extLst>
              <a:ext uri="{FF2B5EF4-FFF2-40B4-BE49-F238E27FC236}">
                <a16:creationId xmlns:a16="http://schemas.microsoft.com/office/drawing/2014/main" id="{C83FC8A0-B449-43B2-8306-2FBEA8933A41}"/>
              </a:ext>
              <a:ext uri="{C183D7F6-B498-43B3-948B-1728B52AA6E4}">
                <adec:decorative xmlns:adec="http://schemas.microsoft.com/office/drawing/2017/decorative" val="1"/>
              </a:ext>
            </a:extLst>
          </p:cNvPr>
          <p:cNvSpPr/>
          <p:nvPr/>
        </p:nvSpPr>
        <p:spPr>
          <a:xfrm>
            <a:off x="3321851" y="1130621"/>
            <a:ext cx="8507002" cy="3335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MANUFACTURING IET PROGRAM</a:t>
            </a:r>
          </a:p>
        </p:txBody>
      </p:sp>
      <p:sp>
        <p:nvSpPr>
          <p:cNvPr id="9" name="Rectangle 8" hidden="1">
            <a:extLst>
              <a:ext uri="{FF2B5EF4-FFF2-40B4-BE49-F238E27FC236}">
                <a16:creationId xmlns:a16="http://schemas.microsoft.com/office/drawing/2014/main" id="{40CE3F26-75A4-4607-AA41-A32F8F4CD6EC}"/>
              </a:ext>
              <a:ext uri="{C183D7F6-B498-43B3-948B-1728B52AA6E4}">
                <adec:decorative xmlns:adec="http://schemas.microsoft.com/office/drawing/2017/decorative" val="1"/>
              </a:ext>
            </a:extLst>
          </p:cNvPr>
          <p:cNvSpPr/>
          <p:nvPr/>
        </p:nvSpPr>
        <p:spPr>
          <a:xfrm>
            <a:off x="3122224" y="4104526"/>
            <a:ext cx="8906256" cy="14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02F271E-4DAB-4465-B693-C1FA78553BDC}"/>
              </a:ext>
              <a:ext uri="{C183D7F6-B498-43B3-948B-1728B52AA6E4}">
                <adec:decorative xmlns:adec="http://schemas.microsoft.com/office/drawing/2017/decorative" val="1"/>
              </a:ext>
            </a:extLst>
          </p:cNvPr>
          <p:cNvSpPr/>
          <p:nvPr/>
        </p:nvSpPr>
        <p:spPr>
          <a:xfrm>
            <a:off x="3329108" y="1464129"/>
            <a:ext cx="8494776" cy="514350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A9E706-21DF-40E5-8FC0-256592DA943C}"/>
              </a:ext>
            </a:extLst>
          </p:cNvPr>
          <p:cNvSpPr txBox="1"/>
          <p:nvPr/>
        </p:nvSpPr>
        <p:spPr>
          <a:xfrm>
            <a:off x="3375061" y="1488927"/>
            <a:ext cx="8403282" cy="5152693"/>
          </a:xfrm>
          <a:prstGeom prst="rect">
            <a:avLst/>
          </a:prstGeom>
          <a:noFill/>
        </p:spPr>
        <p:txBody>
          <a:bodyPr wrap="square" rtlCol="0">
            <a:spAutoFit/>
          </a:bodyPr>
          <a:lstStyle/>
          <a:p>
            <a:pPr>
              <a:spcAft>
                <a:spcPts val="500"/>
              </a:spcAft>
            </a:pPr>
            <a:r>
              <a:rPr lang="en-US" b="1" dirty="0"/>
              <a:t>Single Set of Learning Objectives:</a:t>
            </a:r>
          </a:p>
          <a:p>
            <a:pPr marL="398463" lvl="0" indent="-398463">
              <a:lnSpc>
                <a:spcPts val="2000"/>
              </a:lnSpc>
              <a:spcBef>
                <a:spcPts val="400"/>
              </a:spcBef>
              <a:spcAft>
                <a:spcPts val="400"/>
              </a:spcAft>
            </a:pPr>
            <a:r>
              <a:rPr lang="en-US" sz="1800" b="1" kern="1200" dirty="0">
                <a:solidFill>
                  <a:schemeClr val="dk1"/>
                </a:solidFill>
                <a:effectLst/>
                <a:latin typeface="+mn-lt"/>
                <a:ea typeface="+mn-ea"/>
                <a:cs typeface="+mn-cs"/>
              </a:rPr>
              <a:t>1.1  </a:t>
            </a:r>
            <a:r>
              <a:rPr lang="en-US" sz="1800" b="0" dirty="0">
                <a:solidFill>
                  <a:schemeClr val="tx1"/>
                </a:solidFill>
                <a:effectLst/>
              </a:rPr>
              <a:t>Given a micrometer, a 6” scale, a simple manufacturing specification blueprint with missing measurements, and a math worksheet, learners will apply knowledge of fractions and decimals to take and record precise measurements </a:t>
            </a:r>
            <a:r>
              <a:rPr lang="en-US" sz="1800" b="0" i="0" u="none" strike="noStrike" kern="1200" dirty="0">
                <a:solidFill>
                  <a:schemeClr val="tx1"/>
                </a:solidFill>
                <a:effectLst/>
                <a:latin typeface="+mn-lt"/>
                <a:ea typeface="+mn-ea"/>
                <a:cs typeface="+mn-cs"/>
              </a:rPr>
              <a:t>in both decimal and fractions </a:t>
            </a:r>
            <a:r>
              <a:rPr lang="en-US" sz="1800" b="0" dirty="0">
                <a:solidFill>
                  <a:schemeClr val="tx1"/>
                </a:solidFill>
                <a:effectLst/>
              </a:rPr>
              <a:t>and use the measurements to answer fraction and decimal addition and subtraction questions with 80% accuracy</a:t>
            </a:r>
            <a:r>
              <a:rPr lang="en-US" sz="1800" b="0" kern="1200" dirty="0">
                <a:solidFill>
                  <a:schemeClr val="tx1"/>
                </a:solidFill>
                <a:effectLst/>
                <a:latin typeface="+mn-lt"/>
                <a:ea typeface="+mn-ea"/>
                <a:cs typeface="+mn-cs"/>
              </a:rPr>
              <a:t>.</a:t>
            </a:r>
          </a:p>
          <a:p>
            <a:pPr marL="398463" indent="-398463">
              <a:lnSpc>
                <a:spcPts val="2000"/>
              </a:lnSpc>
              <a:spcBef>
                <a:spcPts val="400"/>
              </a:spcBef>
              <a:spcAft>
                <a:spcPts val="400"/>
              </a:spcAft>
            </a:pPr>
            <a:r>
              <a:rPr lang="en-US" sz="1800" b="1" kern="1200" dirty="0">
                <a:solidFill>
                  <a:schemeClr val="dk1"/>
                </a:solidFill>
                <a:effectLst/>
                <a:latin typeface="+mn-lt"/>
                <a:ea typeface="+mn-ea"/>
                <a:cs typeface="+mn-cs"/>
              </a:rPr>
              <a:t>2.1  </a:t>
            </a:r>
            <a:r>
              <a:rPr lang="en-US" dirty="0"/>
              <a:t>During a demonstration of machine usage, the learner will use machine-specific safety for the purpose of maintaining a safe working environment and develop a personal job aid with 100% accurately described safety practices in both the workplace and when using specific machinery.  </a:t>
            </a:r>
            <a:endParaRPr lang="en-US" sz="1800" b="0" kern="1200" dirty="0">
              <a:solidFill>
                <a:schemeClr val="tx1"/>
              </a:solidFill>
              <a:effectLst/>
              <a:latin typeface="+mn-lt"/>
              <a:ea typeface="+mn-ea"/>
              <a:cs typeface="+mn-cs"/>
            </a:endParaRPr>
          </a:p>
          <a:p>
            <a:pPr marL="398463" marR="0" indent="-398463">
              <a:lnSpc>
                <a:spcPts val="2000"/>
              </a:lnSpc>
              <a:spcBef>
                <a:spcPts val="400"/>
              </a:spcBef>
              <a:spcAft>
                <a:spcPts val="400"/>
              </a:spcAft>
            </a:pPr>
            <a:r>
              <a:rPr lang="en-US" b="1" dirty="0"/>
              <a:t>3.1  </a:t>
            </a:r>
            <a:r>
              <a:rPr lang="en-US" dirty="0"/>
              <a:t>Given customer specifications for a product, learners will demonstrate an understanding of the manufacturing process order of operations by writing a detailed set of instructions for producing the product to the customer specifications with at least 80% accuracy, and orally explain the steps with classmates.</a:t>
            </a:r>
          </a:p>
          <a:p>
            <a:pPr marL="398463" indent="-398463">
              <a:lnSpc>
                <a:spcPts val="2000"/>
              </a:lnSpc>
              <a:spcBef>
                <a:spcPts val="400"/>
              </a:spcBef>
              <a:spcAft>
                <a:spcPts val="400"/>
              </a:spcAft>
            </a:pPr>
            <a:r>
              <a:rPr lang="en-US" sz="1800" b="1" kern="1200" dirty="0">
                <a:solidFill>
                  <a:schemeClr val="dk1"/>
                </a:solidFill>
                <a:effectLst/>
                <a:latin typeface="+mn-lt"/>
                <a:ea typeface="+mn-ea"/>
                <a:cs typeface="+mn-cs"/>
              </a:rPr>
              <a:t>3.2  </a:t>
            </a:r>
            <a:r>
              <a:rPr lang="en-US" dirty="0"/>
              <a:t>Given customer specifications for a product, the learner’s written instructions for manufacturing the product, and the necessary tools and equipment, learners will demonstrate the necessary knowledge and skills for using the equipment by producing the product to the customer specifications with at least 80% accuracy.</a:t>
            </a:r>
          </a:p>
        </p:txBody>
      </p:sp>
      <p:sp>
        <p:nvSpPr>
          <p:cNvPr id="6" name="Footer Placeholder 1">
            <a:extLst>
              <a:ext uri="{FF2B5EF4-FFF2-40B4-BE49-F238E27FC236}">
                <a16:creationId xmlns:a16="http://schemas.microsoft.com/office/drawing/2014/main" id="{FCF3A6E5-2FB6-451D-B076-AB4FDEC8E378}"/>
              </a:ext>
            </a:extLst>
          </p:cNvPr>
          <p:cNvSpPr txBox="1">
            <a:spLocks/>
          </p:cNvSpPr>
          <p:nvPr/>
        </p:nvSpPr>
        <p:spPr>
          <a:xfrm>
            <a:off x="0" y="6568191"/>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Phase 3: Develop and Implement</a:t>
            </a:r>
          </a:p>
        </p:txBody>
      </p:sp>
      <p:sp>
        <p:nvSpPr>
          <p:cNvPr id="3" name="Slide Number Placeholder 2">
            <a:extLst>
              <a:ext uri="{FF2B5EF4-FFF2-40B4-BE49-F238E27FC236}">
                <a16:creationId xmlns:a16="http://schemas.microsoft.com/office/drawing/2014/main" id="{92F83C17-8459-4192-96CE-E0BD6FFEF50F}"/>
              </a:ext>
            </a:extLst>
          </p:cNvPr>
          <p:cNvSpPr>
            <a:spLocks noGrp="1"/>
          </p:cNvSpPr>
          <p:nvPr>
            <p:ph type="sldNum" sz="quarter" idx="4294967295"/>
          </p:nvPr>
        </p:nvSpPr>
        <p:spPr>
          <a:xfrm>
            <a:off x="9448800" y="6567488"/>
            <a:ext cx="2743200" cy="282575"/>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30</a:t>
            </a:fld>
            <a:endParaRPr lang="en-US" sz="1050" dirty="0"/>
          </a:p>
        </p:txBody>
      </p:sp>
    </p:spTree>
    <p:extLst>
      <p:ext uri="{BB962C8B-B14F-4D97-AF65-F5344CB8AC3E}">
        <p14:creationId xmlns:p14="http://schemas.microsoft.com/office/powerpoint/2010/main" val="515066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BC631E1-7D1D-4532-9BE0-04603B22116C}"/>
              </a:ext>
              <a:ext uri="{C183D7F6-B498-43B3-948B-1728B52AA6E4}">
                <adec:decorative xmlns:adec="http://schemas.microsoft.com/office/drawing/2017/decorative" val="0"/>
              </a:ext>
            </a:extLst>
          </p:cNvPr>
          <p:cNvSpPr>
            <a:spLocks noGrp="1"/>
          </p:cNvSpPr>
          <p:nvPr>
            <p:ph type="title"/>
          </p:nvPr>
        </p:nvSpPr>
        <p:spPr>
          <a:xfrm>
            <a:off x="87086" y="1110796"/>
            <a:ext cx="2797628" cy="2376570"/>
          </a:xfrm>
        </p:spPr>
        <p:txBody>
          <a:bodyPr/>
          <a:lstStyle/>
          <a:p>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Example: Completed SSLO Template</a:t>
            </a:r>
            <a:endParaRPr lang="en-US" dirty="0"/>
          </a:p>
        </p:txBody>
      </p:sp>
      <p:sp>
        <p:nvSpPr>
          <p:cNvPr id="9" name="Rectangle 8">
            <a:extLst>
              <a:ext uri="{FF2B5EF4-FFF2-40B4-BE49-F238E27FC236}">
                <a16:creationId xmlns:a16="http://schemas.microsoft.com/office/drawing/2014/main" id="{BD4A6105-BA4A-403C-A604-95BADF7FE013}"/>
              </a:ext>
              <a:ext uri="{C183D7F6-B498-43B3-948B-1728B52AA6E4}">
                <adec:decorative xmlns:adec="http://schemas.microsoft.com/office/drawing/2017/decorative" val="1"/>
              </a:ext>
            </a:extLst>
          </p:cNvPr>
          <p:cNvSpPr/>
          <p:nvPr/>
        </p:nvSpPr>
        <p:spPr>
          <a:xfrm>
            <a:off x="4853376" y="76061"/>
            <a:ext cx="5489140" cy="649212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IET Planning Tool. A sample completed Single Set of Learning Objectives Template with four integrated learning objectives making up the set and associated workforce training skills and competencies, adult education content standards, adult education literacy skills and competencies, and workforce preparation skills and competencies for three sample units of instruction.">
            <a:extLst>
              <a:ext uri="{FF2B5EF4-FFF2-40B4-BE49-F238E27FC236}">
                <a16:creationId xmlns:a16="http://schemas.microsoft.com/office/drawing/2014/main" id="{A334F7AD-1522-4310-A112-2C2AF71C547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7933" y="76062"/>
            <a:ext cx="5511392" cy="6492129"/>
          </a:xfrm>
          <a:prstGeom prst="rect">
            <a:avLst/>
          </a:prstGeom>
        </p:spPr>
      </p:pic>
      <p:sp>
        <p:nvSpPr>
          <p:cNvPr id="10" name="Footer Placeholder 1">
            <a:extLst>
              <a:ext uri="{FF2B5EF4-FFF2-40B4-BE49-F238E27FC236}">
                <a16:creationId xmlns:a16="http://schemas.microsoft.com/office/drawing/2014/main" id="{8D303C0E-1C10-4569-904B-8CDDCF370FA2}"/>
              </a:ext>
            </a:extLst>
          </p:cNvPr>
          <p:cNvSpPr txBox="1">
            <a:spLocks/>
          </p:cNvSpPr>
          <p:nvPr/>
        </p:nvSpPr>
        <p:spPr>
          <a:xfrm>
            <a:off x="0" y="6568191"/>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bg1"/>
                </a:solidFill>
              </a:rPr>
              <a:t>Phase 3: Develop and Implement</a:t>
            </a:r>
          </a:p>
        </p:txBody>
      </p:sp>
      <p:sp>
        <p:nvSpPr>
          <p:cNvPr id="11" name="Slide Number Placeholder 2">
            <a:extLst>
              <a:ext uri="{FF2B5EF4-FFF2-40B4-BE49-F238E27FC236}">
                <a16:creationId xmlns:a16="http://schemas.microsoft.com/office/drawing/2014/main" id="{03CE96E0-C66C-4820-A623-B3A7045FDF28}"/>
              </a:ext>
            </a:extLst>
          </p:cNvPr>
          <p:cNvSpPr txBox="1">
            <a:spLocks/>
          </p:cNvSpPr>
          <p:nvPr/>
        </p:nvSpPr>
        <p:spPr>
          <a:xfrm>
            <a:off x="9448800" y="6568191"/>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31</a:t>
            </a:fld>
            <a:endParaRPr lang="en-US" sz="1050" dirty="0"/>
          </a:p>
        </p:txBody>
      </p:sp>
    </p:spTree>
    <p:extLst>
      <p:ext uri="{BB962C8B-B14F-4D97-AF65-F5344CB8AC3E}">
        <p14:creationId xmlns:p14="http://schemas.microsoft.com/office/powerpoint/2010/main" val="1284338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9F3EF1-9C52-4165-81B7-5ABA55B8765A}"/>
              </a:ext>
            </a:extLst>
          </p:cNvPr>
          <p:cNvSpPr>
            <a:spLocks noGrp="1"/>
          </p:cNvSpPr>
          <p:nvPr>
            <p:ph type="title"/>
          </p:nvPr>
        </p:nvSpPr>
        <p:spPr>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Roboto Slab" pitchFamily="2" charset="0"/>
                <a:cs typeface="Arial" panose="020B0604020202020204" pitchFamily="34" charset="0"/>
              </a:rPr>
              <a:t>Breakout Group Activity #1</a:t>
            </a:r>
            <a:endParaRPr lang="en-US" dirty="0">
              <a:effectLst/>
            </a:endParaRPr>
          </a:p>
        </p:txBody>
      </p:sp>
      <p:sp>
        <p:nvSpPr>
          <p:cNvPr id="3" name="Text Placeholder 2">
            <a:extLst>
              <a:ext uri="{FF2B5EF4-FFF2-40B4-BE49-F238E27FC236}">
                <a16:creationId xmlns:a16="http://schemas.microsoft.com/office/drawing/2014/main" id="{F9B43343-306D-4BB0-9B94-DB7623BC9F9F}"/>
              </a:ext>
            </a:extLst>
          </p:cNvPr>
          <p:cNvSpPr>
            <a:spLocks noGrp="1"/>
          </p:cNvSpPr>
          <p:nvPr>
            <p:ph type="body" sz="quarter" idx="14"/>
          </p:nvPr>
        </p:nvSpPr>
        <p:spPr>
          <a:prstGeom prst="rect">
            <a:avLst/>
          </a:prstGeom>
        </p:spPr>
        <p:txBody>
          <a:bodyPr/>
          <a:lstStyle/>
          <a:p>
            <a:r>
              <a:rPr lang="en-US" dirty="0">
                <a:latin typeface="Arial"/>
                <a:cs typeface="Arial"/>
              </a:rPr>
              <a:t>Practice creating an integrated learning objective</a:t>
            </a:r>
            <a:endParaRPr lang="en-US" strike="sngStrike" dirty="0">
              <a:solidFill>
                <a:srgbClr val="FF0000"/>
              </a:solidFill>
              <a:latin typeface="Arial"/>
              <a:cs typeface="Arial"/>
            </a:endParaRPr>
          </a:p>
        </p:txBody>
      </p:sp>
      <p:sp>
        <p:nvSpPr>
          <p:cNvPr id="4" name="Text Placeholder 3">
            <a:extLst>
              <a:ext uri="{FF2B5EF4-FFF2-40B4-BE49-F238E27FC236}">
                <a16:creationId xmlns:a16="http://schemas.microsoft.com/office/drawing/2014/main" id="{ACF670B8-807B-4FE9-A665-07D0E9A3CF38}"/>
              </a:ext>
            </a:extLst>
          </p:cNvPr>
          <p:cNvSpPr>
            <a:spLocks noGrp="1"/>
          </p:cNvSpPr>
          <p:nvPr>
            <p:ph type="body" sz="quarter" idx="15"/>
          </p:nvPr>
        </p:nvSpPr>
        <p:spPr>
          <a:prstGeom prst="rect">
            <a:avLst/>
          </a:prstGeom>
        </p:spPr>
        <p:txBody>
          <a:bodyPr/>
          <a:lstStyle/>
          <a:p>
            <a:r>
              <a:rPr lang="en-US" dirty="0"/>
              <a:t>15 min.</a:t>
            </a:r>
          </a:p>
        </p:txBody>
      </p:sp>
      <p:sp>
        <p:nvSpPr>
          <p:cNvPr id="14" name="Rectangle 13">
            <a:extLst>
              <a:ext uri="{FF2B5EF4-FFF2-40B4-BE49-F238E27FC236}">
                <a16:creationId xmlns:a16="http://schemas.microsoft.com/office/drawing/2014/main" id="{10CB78FD-A1FE-4A93-868F-CD4051107F23}"/>
              </a:ext>
              <a:ext uri="{C183D7F6-B498-43B3-948B-1728B52AA6E4}">
                <adec:decorative xmlns:adec="http://schemas.microsoft.com/office/drawing/2017/decorative" val="1"/>
              </a:ext>
            </a:extLst>
          </p:cNvPr>
          <p:cNvSpPr/>
          <p:nvPr/>
        </p:nvSpPr>
        <p:spPr>
          <a:xfrm>
            <a:off x="2289011" y="2797175"/>
            <a:ext cx="8985579" cy="3756025"/>
          </a:xfrm>
          <a:prstGeom prst="rect">
            <a:avLst/>
          </a:prstGeom>
          <a:solidFill>
            <a:schemeClr val="bg1"/>
          </a:solidFill>
          <a:ln w="76200">
            <a:solidFill>
              <a:srgbClr val="047C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4">
            <a:extLst>
              <a:ext uri="{FF2B5EF4-FFF2-40B4-BE49-F238E27FC236}">
                <a16:creationId xmlns:a16="http://schemas.microsoft.com/office/drawing/2014/main" id="{F20D1FC2-3634-4621-ABED-BC79656FA517}"/>
              </a:ext>
            </a:extLst>
          </p:cNvPr>
          <p:cNvSpPr>
            <a:spLocks noGrp="1"/>
          </p:cNvSpPr>
          <p:nvPr>
            <p:ph idx="1"/>
          </p:nvPr>
        </p:nvSpPr>
        <p:spPr>
          <a:xfrm>
            <a:off x="2438400" y="2963863"/>
            <a:ext cx="8592457" cy="3422650"/>
          </a:xfrm>
          <a:prstGeom prst="rect">
            <a:avLst/>
          </a:prstGeom>
        </p:spPr>
        <p:txBody>
          <a:bodyPr lIns="91440" tIns="45720" rIns="91440" bIns="45720" anchor="t">
            <a:noAutofit/>
          </a:bodyPr>
          <a:lstStyle/>
          <a:p>
            <a:pPr indent="-228600" fontAlgn="base">
              <a:lnSpc>
                <a:spcPct val="100000"/>
              </a:lnSpc>
              <a:spcBef>
                <a:spcPts val="1200"/>
              </a:spcBef>
              <a:spcAft>
                <a:spcPts val="600"/>
              </a:spcAft>
              <a:buClr>
                <a:srgbClr val="315F9F"/>
              </a:buClr>
              <a:tabLst>
                <a:tab pos="514350" algn="l"/>
              </a:tabLst>
            </a:pPr>
            <a:r>
              <a:rPr lang="en-US" sz="2200" dirty="0">
                <a:solidFill>
                  <a:schemeClr val="tx1"/>
                </a:solidFill>
                <a:latin typeface="Verdana"/>
                <a:ea typeface="Verdana"/>
              </a:rPr>
              <a:t>Using the identified skills and competencies for the three required components and the adult education standards for a sample IET program:</a:t>
            </a:r>
          </a:p>
          <a:p>
            <a:pPr marL="457200" lvl="1" indent="-344488" fontAlgn="base">
              <a:lnSpc>
                <a:spcPct val="100000"/>
              </a:lnSpc>
              <a:spcBef>
                <a:spcPts val="1200"/>
              </a:spcBef>
              <a:buClr>
                <a:srgbClr val="315F9F"/>
              </a:buClr>
              <a:tabLst>
                <a:tab pos="514350" algn="l"/>
              </a:tabLst>
            </a:pPr>
            <a:r>
              <a:rPr lang="en-US" sz="2000" dirty="0">
                <a:solidFill>
                  <a:schemeClr val="tx1"/>
                </a:solidFill>
                <a:latin typeface="Verdana"/>
                <a:ea typeface="Verdana"/>
              </a:rPr>
              <a:t>Create at least one performance-based, integrated learning objective to include in the SSLO.  </a:t>
            </a:r>
          </a:p>
          <a:p>
            <a:pPr marL="457200" lvl="1" indent="-344488" fontAlgn="base">
              <a:lnSpc>
                <a:spcPct val="100000"/>
              </a:lnSpc>
              <a:spcBef>
                <a:spcPts val="1200"/>
              </a:spcBef>
              <a:buClr>
                <a:srgbClr val="315F9F"/>
              </a:buClr>
              <a:tabLst>
                <a:tab pos="514350" algn="l"/>
              </a:tabLst>
            </a:pPr>
            <a:r>
              <a:rPr lang="en-US" sz="2000" dirty="0">
                <a:solidFill>
                  <a:schemeClr val="tx1"/>
                </a:solidFill>
                <a:latin typeface="Verdana"/>
                <a:ea typeface="Verdana"/>
              </a:rPr>
              <a:t>Use the SSLO rubric to evaluate your objective and make any necessary adjustments. </a:t>
            </a:r>
          </a:p>
          <a:p>
            <a:pPr marL="457200" lvl="1" indent="-344488" fontAlgn="base">
              <a:lnSpc>
                <a:spcPct val="100000"/>
              </a:lnSpc>
              <a:spcBef>
                <a:spcPts val="1200"/>
              </a:spcBef>
              <a:buClr>
                <a:srgbClr val="315F9F"/>
              </a:buClr>
              <a:tabLst>
                <a:tab pos="514350" algn="l"/>
              </a:tabLst>
            </a:pPr>
            <a:r>
              <a:rPr lang="en-US" sz="2000" dirty="0">
                <a:solidFill>
                  <a:schemeClr val="tx1"/>
                </a:solidFill>
                <a:latin typeface="Verdana"/>
                <a:ea typeface="Verdana"/>
              </a:rPr>
              <a:t>Be prepared to share your objective.</a:t>
            </a:r>
          </a:p>
        </p:txBody>
      </p:sp>
      <p:sp>
        <p:nvSpPr>
          <p:cNvPr id="9" name="Footer Placeholder 1">
            <a:extLst>
              <a:ext uri="{FF2B5EF4-FFF2-40B4-BE49-F238E27FC236}">
                <a16:creationId xmlns:a16="http://schemas.microsoft.com/office/drawing/2014/main" id="{F5D6F712-DADD-4D59-81EB-200F0600A483}"/>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11" name="Slide Number Placeholder 2">
            <a:extLst>
              <a:ext uri="{FF2B5EF4-FFF2-40B4-BE49-F238E27FC236}">
                <a16:creationId xmlns:a16="http://schemas.microsoft.com/office/drawing/2014/main" id="{2340E7D9-9EB5-42DB-BC1B-0951DE0497E0}"/>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32</a:t>
            </a:fld>
            <a:endParaRPr lang="en-US" sz="1050" dirty="0">
              <a:solidFill>
                <a:schemeClr val="bg1"/>
              </a:solidFill>
            </a:endParaRPr>
          </a:p>
        </p:txBody>
      </p:sp>
    </p:spTree>
    <p:extLst>
      <p:ext uri="{BB962C8B-B14F-4D97-AF65-F5344CB8AC3E}">
        <p14:creationId xmlns:p14="http://schemas.microsoft.com/office/powerpoint/2010/main" val="3595894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5" name="Title 4">
            <a:extLst>
              <a:ext uri="{FF2B5EF4-FFF2-40B4-BE49-F238E27FC236}">
                <a16:creationId xmlns:a16="http://schemas.microsoft.com/office/drawing/2014/main" id="{D8BAF0E0-7252-4B4F-9181-D857CC987423}"/>
              </a:ext>
            </a:extLst>
          </p:cNvPr>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Build Out Contextualized Lesson Plans with Activities</a:t>
            </a:r>
            <a:endParaRPr lang="en-US" sz="4800" dirty="0"/>
          </a:p>
        </p:txBody>
      </p:sp>
      <p:sp>
        <p:nvSpPr>
          <p:cNvPr id="8" name="Text Placeholder 7">
            <a:extLst>
              <a:ext uri="{FF2B5EF4-FFF2-40B4-BE49-F238E27FC236}">
                <a16:creationId xmlns:a16="http://schemas.microsoft.com/office/drawing/2014/main" id="{BBF1CA2F-A359-4165-8BE5-6A4726124D86}"/>
              </a:ext>
            </a:extLst>
          </p:cNvPr>
          <p:cNvSpPr>
            <a:spLocks noGrp="1"/>
          </p:cNvSpPr>
          <p:nvPr>
            <p:ph type="body" idx="1"/>
          </p:nvPr>
        </p:nvSpPr>
        <p:spPr>
          <a:xfrm>
            <a:off x="831850" y="4767943"/>
            <a:ext cx="10515600" cy="1321707"/>
          </a:xfrm>
        </p:spPr>
        <p:txBody>
          <a:bodyPr/>
          <a:lstStyle/>
          <a:p>
            <a:r>
              <a:rPr lang="en-US" dirty="0">
                <a:latin typeface="Verdana"/>
                <a:ea typeface="Verdana"/>
              </a:rPr>
              <a:t>Developing Contextualized Instructional Materials</a:t>
            </a:r>
          </a:p>
          <a:p>
            <a:pPr>
              <a:lnSpc>
                <a:spcPct val="110000"/>
              </a:lnSpc>
            </a:pPr>
            <a:r>
              <a:rPr lang="en-US" dirty="0">
                <a:latin typeface="Verdana"/>
                <a:ea typeface="Verdana"/>
              </a:rPr>
              <a:t>Repurposing or Adapting Existing Curricular Materials</a:t>
            </a:r>
          </a:p>
        </p:txBody>
      </p:sp>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solidFill>
                  <a:srgbClr val="315F9F"/>
                </a:solidFill>
              </a:rPr>
              <a:pPr algn="r"/>
              <a:t>33</a:t>
            </a:fld>
            <a:endParaRPr lang="en-US" sz="1050" dirty="0">
              <a:solidFill>
                <a:srgbClr val="315F9F"/>
              </a:solidFill>
            </a:endParaRPr>
          </a:p>
        </p:txBody>
      </p:sp>
    </p:spTree>
    <p:extLst>
      <p:ext uri="{BB962C8B-B14F-4D97-AF65-F5344CB8AC3E}">
        <p14:creationId xmlns:p14="http://schemas.microsoft.com/office/powerpoint/2010/main" val="1618638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8C08-7FA9-4A81-91A0-75FBBBC0A595}"/>
              </a:ext>
            </a:extLst>
          </p:cNvPr>
          <p:cNvSpPr>
            <a:spLocks noGrp="1"/>
          </p:cNvSpPr>
          <p:nvPr>
            <p:ph type="title"/>
          </p:nvPr>
        </p:nvSpPr>
        <p:spPr>
          <a:xfrm>
            <a:off x="838200" y="606351"/>
            <a:ext cx="10515600" cy="1451449"/>
          </a:xfrm>
        </p:spPr>
        <p:txBody>
          <a:bodyPr/>
          <a:lstStyle/>
          <a:p>
            <a:r>
              <a:rPr lang="en-US" dirty="0"/>
              <a:t>Developing Contextualized Activities and Occupationally Relevant Materials</a:t>
            </a:r>
          </a:p>
        </p:txBody>
      </p:sp>
      <p:sp>
        <p:nvSpPr>
          <p:cNvPr id="3" name="TextBox 2">
            <a:extLst>
              <a:ext uri="{FF2B5EF4-FFF2-40B4-BE49-F238E27FC236}">
                <a16:creationId xmlns:a16="http://schemas.microsoft.com/office/drawing/2014/main" id="{9503C17A-2456-4552-BFC7-A8BB4CA11F79}"/>
              </a:ext>
            </a:extLst>
          </p:cNvPr>
          <p:cNvSpPr txBox="1"/>
          <p:nvPr/>
        </p:nvSpPr>
        <p:spPr>
          <a:xfrm>
            <a:off x="914400" y="2362600"/>
            <a:ext cx="7429295" cy="2831544"/>
          </a:xfrm>
          <a:prstGeom prst="rect">
            <a:avLst/>
          </a:prstGeom>
          <a:noFill/>
        </p:spPr>
        <p:txBody>
          <a:bodyPr wrap="square" rtlCol="0">
            <a:spAutoFit/>
          </a:bodyPr>
          <a:lstStyle/>
          <a:p>
            <a:pPr marL="0" indent="0">
              <a:lnSpc>
                <a:spcPct val="100000"/>
              </a:lnSpc>
              <a:spcBef>
                <a:spcPts val="600"/>
              </a:spcBef>
              <a:spcAft>
                <a:spcPts val="600"/>
              </a:spcAft>
              <a:buNone/>
            </a:pPr>
            <a:r>
              <a:rPr lang="en-US" sz="2400" b="1" dirty="0">
                <a:latin typeface="Verdana" panose="020B0604030504040204" pitchFamily="34" charset="0"/>
                <a:ea typeface="Verdana" panose="020B0604030504040204" pitchFamily="34" charset="0"/>
                <a:cs typeface="Calibri"/>
              </a:rPr>
              <a:t>Contextualized </a:t>
            </a:r>
            <a:r>
              <a:rPr lang="en-US" sz="2400" dirty="0">
                <a:latin typeface="Verdana" panose="020B0604030504040204" pitchFamily="34" charset="0"/>
                <a:ea typeface="Verdana" panose="020B0604030504040204" pitchFamily="34" charset="0"/>
                <a:cs typeface="Calibri"/>
              </a:rPr>
              <a:t>activities are relevant and directly applicable to the learners’ career pathway goals and the content of the training curriculum.</a:t>
            </a:r>
          </a:p>
          <a:p>
            <a:pPr marL="0" indent="0">
              <a:lnSpc>
                <a:spcPct val="100000"/>
              </a:lnSpc>
              <a:spcBef>
                <a:spcPts val="600"/>
              </a:spcBef>
              <a:spcAft>
                <a:spcPts val="600"/>
              </a:spcAft>
              <a:buNone/>
            </a:pPr>
            <a:r>
              <a:rPr lang="en-US" sz="2400" b="1" dirty="0">
                <a:latin typeface="Verdana" panose="020B0604030504040204" pitchFamily="34" charset="0"/>
                <a:ea typeface="Verdana" panose="020B0604030504040204" pitchFamily="34" charset="0"/>
                <a:cs typeface="Calibri"/>
              </a:rPr>
              <a:t>Occupationally relevant </a:t>
            </a:r>
            <a:r>
              <a:rPr lang="en-US" sz="2400" dirty="0">
                <a:latin typeface="Verdana" panose="020B0604030504040204" pitchFamily="34" charset="0"/>
                <a:ea typeface="Verdana" panose="020B0604030504040204" pitchFamily="34" charset="0"/>
                <a:cs typeface="Calibri"/>
              </a:rPr>
              <a:t>activities and materials support learning content, basic literacy skills, and workforce preparation skills.</a:t>
            </a:r>
            <a:endParaRPr lang="en-US" sz="2400" dirty="0">
              <a:latin typeface="Verdana" panose="020B0604030504040204" pitchFamily="34" charset="0"/>
              <a:ea typeface="Verdana" panose="020B0604030504040204" pitchFamily="34" charset="0"/>
            </a:endParaRPr>
          </a:p>
        </p:txBody>
      </p:sp>
      <p:grpSp>
        <p:nvGrpSpPr>
          <p:cNvPr id="9" name="Group 8" descr="Sticky note with text, &quot;Work with your training provider or employer partners or draw on existing IET or contextualized adult basic education curricula to find these resources..&quot;">
            <a:extLst>
              <a:ext uri="{FF2B5EF4-FFF2-40B4-BE49-F238E27FC236}">
                <a16:creationId xmlns:a16="http://schemas.microsoft.com/office/drawing/2014/main" id="{057FC518-E754-49D3-9921-D936BF23C289}"/>
              </a:ext>
            </a:extLst>
          </p:cNvPr>
          <p:cNvGrpSpPr/>
          <p:nvPr/>
        </p:nvGrpSpPr>
        <p:grpSpPr>
          <a:xfrm>
            <a:off x="8578791" y="2362600"/>
            <a:ext cx="3138175" cy="2997340"/>
            <a:chOff x="1737671" y="3491379"/>
            <a:chExt cx="3026329" cy="2844107"/>
          </a:xfrm>
        </p:grpSpPr>
        <p:pic>
          <p:nvPicPr>
            <p:cNvPr id="10" name="Picture 9">
              <a:extLst>
                <a:ext uri="{FF2B5EF4-FFF2-40B4-BE49-F238E27FC236}">
                  <a16:creationId xmlns:a16="http://schemas.microsoft.com/office/drawing/2014/main" id="{541A5682-A0D9-48A5-A0C3-6EB860017B4C}"/>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7671" y="3491379"/>
              <a:ext cx="3026329" cy="2844107"/>
            </a:xfrm>
            <a:prstGeom prst="rect">
              <a:avLst/>
            </a:prstGeom>
          </p:spPr>
        </p:pic>
        <p:sp>
          <p:nvSpPr>
            <p:cNvPr id="11" name="TextBox 10">
              <a:extLst>
                <a:ext uri="{FF2B5EF4-FFF2-40B4-BE49-F238E27FC236}">
                  <a16:creationId xmlns:a16="http://schemas.microsoft.com/office/drawing/2014/main" id="{D69D7373-B7FF-4825-A745-180144F427E8}"/>
                </a:ext>
              </a:extLst>
            </p:cNvPr>
            <p:cNvSpPr txBox="1"/>
            <p:nvPr/>
          </p:nvSpPr>
          <p:spPr>
            <a:xfrm>
              <a:off x="1809694" y="3587191"/>
              <a:ext cx="2727589" cy="2308324"/>
            </a:xfrm>
            <a:prstGeom prst="rect">
              <a:avLst/>
            </a:prstGeom>
            <a:noFill/>
            <a:ln>
              <a:noFill/>
            </a:ln>
            <a:effectLst/>
          </p:spPr>
          <p:txBody>
            <a:bodyPr wrap="square" rtlCol="0">
              <a:spAutoFit/>
            </a:bodyPr>
            <a:lstStyle/>
            <a:p>
              <a:r>
                <a:rPr lang="en-US" sz="1800" dirty="0">
                  <a:latin typeface="Verdana" panose="020B0604030504040204" pitchFamily="34" charset="0"/>
                  <a:ea typeface="Verdana" panose="020B0604030504040204" pitchFamily="34" charset="0"/>
                  <a:cs typeface="Arial" panose="020B0604020202020204" pitchFamily="34" charset="0"/>
                </a:rPr>
                <a:t>Work with your training provider or employer partners or draw on existing IET or contextualized </a:t>
              </a:r>
              <a:r>
                <a:rPr lang="en-US" dirty="0">
                  <a:latin typeface="Verdana" panose="020B0604030504040204" pitchFamily="34" charset="0"/>
                  <a:ea typeface="Verdana" panose="020B0604030504040204" pitchFamily="34" charset="0"/>
                  <a:cs typeface="Arial" panose="020B0604020202020204" pitchFamily="34" charset="0"/>
                </a:rPr>
                <a:t>adult basic education curricula to find ideas and resources.</a:t>
              </a:r>
            </a:p>
          </p:txBody>
        </p:sp>
      </p:grpSp>
      <p:sp>
        <p:nvSpPr>
          <p:cNvPr id="12" name="Footer Placeholder 1">
            <a:extLst>
              <a:ext uri="{FF2B5EF4-FFF2-40B4-BE49-F238E27FC236}">
                <a16:creationId xmlns:a16="http://schemas.microsoft.com/office/drawing/2014/main" id="{BA75AE3F-098B-4D67-962B-70A68912BB36}"/>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3" name="Slide Number Placeholder 2">
            <a:extLst>
              <a:ext uri="{FF2B5EF4-FFF2-40B4-BE49-F238E27FC236}">
                <a16:creationId xmlns:a16="http://schemas.microsoft.com/office/drawing/2014/main" id="{9D39D942-FCE3-4167-915A-99436DCB7F74}"/>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34</a:t>
            </a:fld>
            <a:endParaRPr lang="en-US" sz="1050" dirty="0"/>
          </a:p>
        </p:txBody>
      </p:sp>
    </p:spTree>
    <p:extLst>
      <p:ext uri="{BB962C8B-B14F-4D97-AF65-F5344CB8AC3E}">
        <p14:creationId xmlns:p14="http://schemas.microsoft.com/office/powerpoint/2010/main" val="187882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8C08-7FA9-4A81-91A0-75FBBBC0A595}"/>
              </a:ext>
            </a:extLst>
          </p:cNvPr>
          <p:cNvSpPr>
            <a:spLocks noGrp="1"/>
          </p:cNvSpPr>
          <p:nvPr>
            <p:ph type="title"/>
          </p:nvPr>
        </p:nvSpPr>
        <p:spPr>
          <a:xfrm>
            <a:off x="838199" y="539333"/>
            <a:ext cx="10312731" cy="1451449"/>
          </a:xfrm>
        </p:spPr>
        <p:txBody>
          <a:bodyPr/>
          <a:lstStyle/>
          <a:p>
            <a:r>
              <a:rPr lang="en-US" sz="3600" dirty="0"/>
              <a:t>Repurpose or Adapt Existing Curricular Materials for Contextualization and Relevance</a:t>
            </a:r>
          </a:p>
        </p:txBody>
      </p:sp>
      <p:pic>
        <p:nvPicPr>
          <p:cNvPr id="21" name="Picture 20" descr="Flowchart depicting the process for determining whether to repurpose or adapt existing curricular materials. Begin by reviewing the existing occupational training curricular materials. Do the materials meet the requirement as-is? If yes, repurpose the materials and incorporate them into your curriculum plan. If no, are they adaptable to meet the requirement? If yes, identify ways to adapt the materials to meet the requirement, then adapt them. If the materials cannot easily be adapted, do not use the materials. ">
            <a:extLst>
              <a:ext uri="{FF2B5EF4-FFF2-40B4-BE49-F238E27FC236}">
                <a16:creationId xmlns:a16="http://schemas.microsoft.com/office/drawing/2014/main" id="{D0A3F8C2-DBEB-4C68-98D0-3621E9E01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718" y="1803911"/>
            <a:ext cx="9961515" cy="5231527"/>
          </a:xfrm>
          <a:prstGeom prst="rect">
            <a:avLst/>
          </a:prstGeom>
        </p:spPr>
      </p:pic>
      <p:sp>
        <p:nvSpPr>
          <p:cNvPr id="25" name="Footer Placeholder 1">
            <a:extLst>
              <a:ext uri="{FF2B5EF4-FFF2-40B4-BE49-F238E27FC236}">
                <a16:creationId xmlns:a16="http://schemas.microsoft.com/office/drawing/2014/main" id="{5A140099-6C84-45BA-A0DF-420CAF75144E}"/>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26" name="Slide Number Placeholder 2">
            <a:extLst>
              <a:ext uri="{FF2B5EF4-FFF2-40B4-BE49-F238E27FC236}">
                <a16:creationId xmlns:a16="http://schemas.microsoft.com/office/drawing/2014/main" id="{CCB04EBB-D21F-4106-A0F0-290E6AE96909}"/>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35</a:t>
            </a:fld>
            <a:endParaRPr lang="en-US" sz="1050" dirty="0"/>
          </a:p>
        </p:txBody>
      </p:sp>
    </p:spTree>
    <p:extLst>
      <p:ext uri="{BB962C8B-B14F-4D97-AF65-F5344CB8AC3E}">
        <p14:creationId xmlns:p14="http://schemas.microsoft.com/office/powerpoint/2010/main" val="1344002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8C08-7FA9-4A81-91A0-75FBBBC0A595}"/>
              </a:ext>
            </a:extLst>
          </p:cNvPr>
          <p:cNvSpPr>
            <a:spLocks noGrp="1"/>
          </p:cNvSpPr>
          <p:nvPr>
            <p:ph type="title"/>
          </p:nvPr>
        </p:nvSpPr>
        <p:spPr>
          <a:xfrm>
            <a:off x="470814" y="606351"/>
            <a:ext cx="11250373" cy="663187"/>
          </a:xfrm>
        </p:spPr>
        <p:txBody>
          <a:bodyPr/>
          <a:lstStyle/>
          <a:p>
            <a:pPr algn="ctr"/>
            <a:r>
              <a:rPr lang="en-US" sz="4000" dirty="0"/>
              <a:t>Developing Contextualized Activities Worksheet</a:t>
            </a:r>
          </a:p>
        </p:txBody>
      </p:sp>
      <p:graphicFrame>
        <p:nvGraphicFramePr>
          <p:cNvPr id="25" name="Content Placeholder 11" descr="Checklist of 7 questions: Does the lesson/activity use authentic language, materials, and tasks that are aligned with industry standards and assessments? Is the lesson/activity contextualized to the target job or sector? Does the lesson/activity reflect real-world situations the participant will encounter “on the job?” Does the lesson/activity incorporate foundational basic skills content standards and technical standards to support learner comprehension and mastery? Does the lesson/activity align with the identified learning objectives, including the SSLO? Does the lesson/activity address the gaps in meeting all three IET components? Does the lesson/activity allow students to practice and demonstrate relevant acquired skills?">
            <a:extLst>
              <a:ext uri="{FF2B5EF4-FFF2-40B4-BE49-F238E27FC236}">
                <a16:creationId xmlns:a16="http://schemas.microsoft.com/office/drawing/2014/main" id="{4E86639D-041F-4CFD-AB41-7C29EFF90FE7}"/>
              </a:ext>
            </a:extLst>
          </p:cNvPr>
          <p:cNvGraphicFramePr>
            <a:graphicFrameLocks/>
          </p:cNvGraphicFramePr>
          <p:nvPr>
            <p:extLst>
              <p:ext uri="{D42A27DB-BD31-4B8C-83A1-F6EECF244321}">
                <p14:modId xmlns:p14="http://schemas.microsoft.com/office/powerpoint/2010/main" val="2341506976"/>
              </p:ext>
            </p:extLst>
          </p:nvPr>
        </p:nvGraphicFramePr>
        <p:xfrm>
          <a:off x="765553" y="1269538"/>
          <a:ext cx="10660895" cy="528272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68512">
                  <a:extLst>
                    <a:ext uri="{9D8B030D-6E8A-4147-A177-3AD203B41FA5}">
                      <a16:colId xmlns:a16="http://schemas.microsoft.com/office/drawing/2014/main" val="529512585"/>
                    </a:ext>
                  </a:extLst>
                </a:gridCol>
                <a:gridCol w="753035">
                  <a:extLst>
                    <a:ext uri="{9D8B030D-6E8A-4147-A177-3AD203B41FA5}">
                      <a16:colId xmlns:a16="http://schemas.microsoft.com/office/drawing/2014/main" val="2255565864"/>
                    </a:ext>
                  </a:extLst>
                </a:gridCol>
                <a:gridCol w="2388370">
                  <a:extLst>
                    <a:ext uri="{9D8B030D-6E8A-4147-A177-3AD203B41FA5}">
                      <a16:colId xmlns:a16="http://schemas.microsoft.com/office/drawing/2014/main" val="2433771527"/>
                    </a:ext>
                  </a:extLst>
                </a:gridCol>
                <a:gridCol w="2450978">
                  <a:extLst>
                    <a:ext uri="{9D8B030D-6E8A-4147-A177-3AD203B41FA5}">
                      <a16:colId xmlns:a16="http://schemas.microsoft.com/office/drawing/2014/main" val="788774465"/>
                    </a:ext>
                  </a:extLst>
                </a:gridCol>
              </a:tblGrid>
              <a:tr h="413722">
                <a:tc>
                  <a:txBody>
                    <a:bodyPr/>
                    <a:lstStyle/>
                    <a:p>
                      <a:pPr algn="l" rtl="0" fontAlgn="base"/>
                      <a:r>
                        <a:rPr lang="en-US" sz="1100" dirty="0">
                          <a:effectLst/>
                        </a:rPr>
                        <a:t> </a:t>
                      </a:r>
                      <a:r>
                        <a:rPr lang="en-US" sz="1400" dirty="0">
                          <a:effectLst/>
                        </a:rPr>
                        <a:t>Questions to Answer</a:t>
                      </a:r>
                      <a:endParaRPr lang="en-US" sz="1400" b="1" i="0" dirty="0">
                        <a:solidFill>
                          <a:srgbClr val="FFFFFF"/>
                        </a:solidFill>
                        <a:effectLst/>
                        <a:latin typeface="Lato Semibold" panose="020F0502020204030203"/>
                      </a:endParaRPr>
                    </a:p>
                  </a:txBody>
                  <a:tcPr anchor="ctr">
                    <a:solidFill>
                      <a:srgbClr val="315F9F"/>
                    </a:solidFill>
                  </a:tcPr>
                </a:tc>
                <a:tc>
                  <a:txBody>
                    <a:bodyPr/>
                    <a:lstStyle/>
                    <a:p>
                      <a:pPr algn="l" rtl="0" fontAlgn="base"/>
                      <a:r>
                        <a:rPr lang="en-US" sz="1400" dirty="0">
                          <a:effectLst/>
                        </a:rPr>
                        <a:t>Yes/No </a:t>
                      </a:r>
                      <a:endParaRPr lang="en-US" sz="1400" b="1" i="0" dirty="0">
                        <a:solidFill>
                          <a:srgbClr val="FFFFFF"/>
                        </a:solidFill>
                        <a:effectLst/>
                      </a:endParaRPr>
                    </a:p>
                  </a:txBody>
                  <a:tcPr anchor="ctr">
                    <a:solidFill>
                      <a:srgbClr val="315F9F"/>
                    </a:solidFill>
                  </a:tcPr>
                </a:tc>
                <a:tc>
                  <a:txBody>
                    <a:bodyPr/>
                    <a:lstStyle/>
                    <a:p>
                      <a:pPr algn="l" rtl="0" fontAlgn="base"/>
                      <a:r>
                        <a:rPr lang="en-US" sz="1400" dirty="0">
                          <a:effectLst/>
                        </a:rPr>
                        <a:t>If yes,  describe how </a:t>
                      </a:r>
                      <a:endParaRPr lang="en-US" sz="1400" b="1" i="0" dirty="0">
                        <a:solidFill>
                          <a:srgbClr val="FFFFFF"/>
                        </a:solidFill>
                        <a:effectLst/>
                      </a:endParaRPr>
                    </a:p>
                  </a:txBody>
                  <a:tcPr anchor="ctr">
                    <a:solidFill>
                      <a:srgbClr val="315F9F"/>
                    </a:solidFill>
                  </a:tcPr>
                </a:tc>
                <a:tc>
                  <a:txBody>
                    <a:bodyPr/>
                    <a:lstStyle/>
                    <a:p>
                      <a:pPr algn="l" rtl="0" fontAlgn="base"/>
                      <a:r>
                        <a:rPr lang="en-US" sz="1400" dirty="0">
                          <a:effectLst/>
                        </a:rPr>
                        <a:t>If no, how will you modify it? </a:t>
                      </a:r>
                      <a:endParaRPr lang="en-US" sz="1400" b="1" i="0" dirty="0">
                        <a:solidFill>
                          <a:srgbClr val="FFFFFF"/>
                        </a:solidFill>
                        <a:effectLst/>
                      </a:endParaRPr>
                    </a:p>
                  </a:txBody>
                  <a:tcPr anchor="ctr">
                    <a:solidFill>
                      <a:srgbClr val="315F9F"/>
                    </a:solidFill>
                  </a:tcPr>
                </a:tc>
                <a:extLst>
                  <a:ext uri="{0D108BD9-81ED-4DB2-BD59-A6C34878D82A}">
                    <a16:rowId xmlns:a16="http://schemas.microsoft.com/office/drawing/2014/main" val="3057401503"/>
                  </a:ext>
                </a:extLst>
              </a:tr>
              <a:tr h="882302">
                <a:tc>
                  <a:txBody>
                    <a:bodyPr/>
                    <a:lstStyle/>
                    <a:p>
                      <a:pPr marL="91440" algn="l" rtl="0" fontAlgn="base">
                        <a:lnSpc>
                          <a:spcPts val="1800"/>
                        </a:lnSpc>
                        <a:spcBef>
                          <a:spcPts val="200"/>
                        </a:spcBef>
                        <a:spcAft>
                          <a:spcPts val="200"/>
                        </a:spcAft>
                      </a:pPr>
                      <a:r>
                        <a:rPr lang="en-US" sz="1600" dirty="0">
                          <a:effectLst/>
                          <a:latin typeface="+mn-lt"/>
                          <a:ea typeface="Verdana" panose="020B0604030504040204" pitchFamily="34" charset="0"/>
                          <a:cs typeface="Lato Semibold" panose="020F0502020204030203" pitchFamily="34" charset="0"/>
                        </a:rPr>
                        <a:t>Does the lesson/activity use authentic language, materials, and tasks that are aligned with industry standards and assessments? </a:t>
                      </a:r>
                      <a:endParaRPr lang="en-US" sz="1600" b="0" i="0" dirty="0">
                        <a:solidFill>
                          <a:srgbClr val="000000"/>
                        </a:solidFill>
                        <a:effectLst/>
                        <a:latin typeface="+mn-lt"/>
                        <a:ea typeface="Verdana" panose="020B0604030504040204" pitchFamily="34" charset="0"/>
                        <a:cs typeface="Lato Semibold" panose="020F0502020204030203" pitchFamily="34" charset="0"/>
                      </a:endParaRPr>
                    </a:p>
                  </a:txBody>
                  <a:tcPr anchor="ct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extLst>
                  <a:ext uri="{0D108BD9-81ED-4DB2-BD59-A6C34878D82A}">
                    <a16:rowId xmlns:a16="http://schemas.microsoft.com/office/drawing/2014/main" val="3457386346"/>
                  </a:ext>
                </a:extLst>
              </a:tr>
              <a:tr h="620879">
                <a:tc>
                  <a:txBody>
                    <a:bodyPr/>
                    <a:lstStyle/>
                    <a:p>
                      <a:pPr marL="91440" algn="l" rtl="0" fontAlgn="base">
                        <a:lnSpc>
                          <a:spcPts val="1800"/>
                        </a:lnSpc>
                        <a:spcBef>
                          <a:spcPts val="200"/>
                        </a:spcBef>
                        <a:spcAft>
                          <a:spcPts val="200"/>
                        </a:spcAft>
                      </a:pPr>
                      <a:r>
                        <a:rPr lang="en-US" sz="1600" dirty="0">
                          <a:effectLst/>
                          <a:latin typeface="+mn-lt"/>
                          <a:ea typeface="Verdana" panose="020B0604030504040204" pitchFamily="34" charset="0"/>
                          <a:cs typeface="Lato Semibold" panose="020F0502020204030203" pitchFamily="34" charset="0"/>
                        </a:rPr>
                        <a:t>Is the lesson/activity contextualized to the target job or sector? </a:t>
                      </a:r>
                      <a:endParaRPr lang="en-US" sz="1600" b="0" i="0" dirty="0">
                        <a:solidFill>
                          <a:srgbClr val="000000"/>
                        </a:solidFill>
                        <a:effectLst/>
                        <a:latin typeface="+mn-lt"/>
                        <a:ea typeface="Verdana" panose="020B0604030504040204" pitchFamily="34" charset="0"/>
                        <a:cs typeface="Lato Semibold" panose="020F0502020204030203" pitchFamily="34" charset="0"/>
                      </a:endParaRPr>
                    </a:p>
                  </a:txBody>
                  <a:tcPr anchor="ct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extLst>
                  <a:ext uri="{0D108BD9-81ED-4DB2-BD59-A6C34878D82A}">
                    <a16:rowId xmlns:a16="http://schemas.microsoft.com/office/drawing/2014/main" val="3560964021"/>
                  </a:ext>
                </a:extLst>
              </a:tr>
              <a:tr h="620879">
                <a:tc>
                  <a:txBody>
                    <a:bodyPr/>
                    <a:lstStyle/>
                    <a:p>
                      <a:pPr marL="91440" algn="l" rtl="0" fontAlgn="base">
                        <a:lnSpc>
                          <a:spcPts val="1800"/>
                        </a:lnSpc>
                        <a:spcBef>
                          <a:spcPts val="200"/>
                        </a:spcBef>
                        <a:spcAft>
                          <a:spcPts val="200"/>
                        </a:spcAft>
                      </a:pPr>
                      <a:r>
                        <a:rPr lang="en-US" sz="1600" dirty="0">
                          <a:effectLst/>
                          <a:latin typeface="+mn-lt"/>
                          <a:ea typeface="Verdana" panose="020B0604030504040204" pitchFamily="34" charset="0"/>
                          <a:cs typeface="Lato Semibold" panose="020F0502020204030203" pitchFamily="34" charset="0"/>
                        </a:rPr>
                        <a:t>Does the lesson/activity reflect real-world situations the participant will encounter “on the job?” </a:t>
                      </a:r>
                      <a:endParaRPr lang="en-US" sz="1600" b="0" i="0" dirty="0">
                        <a:solidFill>
                          <a:srgbClr val="000000"/>
                        </a:solidFill>
                        <a:effectLst/>
                        <a:latin typeface="+mn-lt"/>
                        <a:ea typeface="Verdana" panose="020B0604030504040204" pitchFamily="34" charset="0"/>
                        <a:cs typeface="Lato Semibold" panose="020F0502020204030203" pitchFamily="34" charset="0"/>
                      </a:endParaRPr>
                    </a:p>
                  </a:txBody>
                  <a:tcPr anchor="ct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extLst>
                  <a:ext uri="{0D108BD9-81ED-4DB2-BD59-A6C34878D82A}">
                    <a16:rowId xmlns:a16="http://schemas.microsoft.com/office/drawing/2014/main" val="3350961055"/>
                  </a:ext>
                </a:extLst>
              </a:tr>
              <a:tr h="882302">
                <a:tc>
                  <a:txBody>
                    <a:bodyPr/>
                    <a:lstStyle/>
                    <a:p>
                      <a:pPr marL="91440" algn="l" rtl="0" fontAlgn="base">
                        <a:lnSpc>
                          <a:spcPts val="1800"/>
                        </a:lnSpc>
                        <a:spcBef>
                          <a:spcPts val="200"/>
                        </a:spcBef>
                        <a:spcAft>
                          <a:spcPts val="200"/>
                        </a:spcAft>
                      </a:pPr>
                      <a:r>
                        <a:rPr lang="en-US" sz="1600" dirty="0">
                          <a:effectLst/>
                          <a:latin typeface="+mn-lt"/>
                          <a:ea typeface="Verdana" panose="020B0604030504040204" pitchFamily="34" charset="0"/>
                          <a:cs typeface="Lato Semibold" panose="020F0502020204030203" pitchFamily="34" charset="0"/>
                        </a:rPr>
                        <a:t>Does the lesson/activity incorporate foundational basic skills content standards and technical standards to support learner comprehension and mastery? </a:t>
                      </a:r>
                      <a:endParaRPr lang="en-US" sz="1600" b="0" i="0" dirty="0">
                        <a:solidFill>
                          <a:srgbClr val="000000"/>
                        </a:solidFill>
                        <a:effectLst/>
                        <a:latin typeface="+mn-lt"/>
                        <a:ea typeface="Verdana" panose="020B0604030504040204" pitchFamily="34" charset="0"/>
                        <a:cs typeface="Lato Semibold" panose="020F0502020204030203" pitchFamily="34" charset="0"/>
                      </a:endParaRPr>
                    </a:p>
                  </a:txBody>
                  <a:tcPr anchor="ct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extLst>
                  <a:ext uri="{0D108BD9-81ED-4DB2-BD59-A6C34878D82A}">
                    <a16:rowId xmlns:a16="http://schemas.microsoft.com/office/drawing/2014/main" val="2700770503"/>
                  </a:ext>
                </a:extLst>
              </a:tr>
              <a:tr h="620879">
                <a:tc>
                  <a:txBody>
                    <a:bodyPr/>
                    <a:lstStyle/>
                    <a:p>
                      <a:pPr marL="91440" algn="l" rtl="0" fontAlgn="base">
                        <a:lnSpc>
                          <a:spcPts val="1800"/>
                        </a:lnSpc>
                        <a:spcBef>
                          <a:spcPts val="200"/>
                        </a:spcBef>
                        <a:spcAft>
                          <a:spcPts val="200"/>
                        </a:spcAft>
                      </a:pPr>
                      <a:r>
                        <a:rPr lang="en-US" sz="1600" dirty="0">
                          <a:effectLst/>
                          <a:latin typeface="+mn-lt"/>
                          <a:ea typeface="Verdana" panose="020B0604030504040204" pitchFamily="34" charset="0"/>
                          <a:cs typeface="Lato Semibold" panose="020F0502020204030203" pitchFamily="34" charset="0"/>
                        </a:rPr>
                        <a:t>Does the lesson/activity align with the identified learning objectives, including the SSLO? </a:t>
                      </a:r>
                      <a:endParaRPr lang="en-US" sz="1600" b="0" i="0" dirty="0">
                        <a:solidFill>
                          <a:srgbClr val="000000"/>
                        </a:solidFill>
                        <a:effectLst/>
                        <a:latin typeface="+mn-lt"/>
                        <a:ea typeface="Verdana" panose="020B0604030504040204" pitchFamily="34" charset="0"/>
                        <a:cs typeface="Lato Semibold" panose="020F0502020204030203" pitchFamily="34" charset="0"/>
                      </a:endParaRPr>
                    </a:p>
                  </a:txBody>
                  <a:tcPr anchor="ct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extLst>
                  <a:ext uri="{0D108BD9-81ED-4DB2-BD59-A6C34878D82A}">
                    <a16:rowId xmlns:a16="http://schemas.microsoft.com/office/drawing/2014/main" val="891098310"/>
                  </a:ext>
                </a:extLst>
              </a:tr>
              <a:tr h="620879">
                <a:tc>
                  <a:txBody>
                    <a:bodyPr/>
                    <a:lstStyle/>
                    <a:p>
                      <a:pPr marL="91440" algn="l" rtl="0" fontAlgn="base">
                        <a:lnSpc>
                          <a:spcPts val="1800"/>
                        </a:lnSpc>
                        <a:spcBef>
                          <a:spcPts val="200"/>
                        </a:spcBef>
                        <a:spcAft>
                          <a:spcPts val="200"/>
                        </a:spcAft>
                      </a:pPr>
                      <a:r>
                        <a:rPr lang="en-US" sz="1600" dirty="0">
                          <a:effectLst/>
                          <a:latin typeface="+mn-lt"/>
                          <a:ea typeface="Verdana" panose="020B0604030504040204" pitchFamily="34" charset="0"/>
                          <a:cs typeface="Lato Semibold" panose="020F0502020204030203" pitchFamily="34" charset="0"/>
                        </a:rPr>
                        <a:t>Does the lesson/activity address the gaps in meeting all three IET components? </a:t>
                      </a:r>
                      <a:endParaRPr lang="en-US" sz="1600" b="0" i="0" dirty="0">
                        <a:solidFill>
                          <a:srgbClr val="000000"/>
                        </a:solidFill>
                        <a:effectLst/>
                        <a:latin typeface="+mn-lt"/>
                        <a:ea typeface="Verdana" panose="020B0604030504040204" pitchFamily="34" charset="0"/>
                        <a:cs typeface="Lato Semibold" panose="020F0502020204030203" pitchFamily="34" charset="0"/>
                      </a:endParaRPr>
                    </a:p>
                  </a:txBody>
                  <a:tcPr anchor="ct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EF2F8"/>
                    </a:solidFill>
                  </a:tcPr>
                </a:tc>
                <a:extLst>
                  <a:ext uri="{0D108BD9-81ED-4DB2-BD59-A6C34878D82A}">
                    <a16:rowId xmlns:a16="http://schemas.microsoft.com/office/drawing/2014/main" val="3093400079"/>
                  </a:ext>
                </a:extLst>
              </a:tr>
              <a:tr h="620879">
                <a:tc>
                  <a:txBody>
                    <a:bodyPr/>
                    <a:lstStyle/>
                    <a:p>
                      <a:pPr marL="91440" algn="l" rtl="0" fontAlgn="base">
                        <a:lnSpc>
                          <a:spcPts val="1800"/>
                        </a:lnSpc>
                        <a:spcBef>
                          <a:spcPts val="200"/>
                        </a:spcBef>
                        <a:spcAft>
                          <a:spcPts val="200"/>
                        </a:spcAft>
                      </a:pPr>
                      <a:r>
                        <a:rPr lang="en-US" sz="1600" dirty="0">
                          <a:effectLst/>
                          <a:latin typeface="+mn-lt"/>
                          <a:ea typeface="Verdana" panose="020B0604030504040204" pitchFamily="34" charset="0"/>
                          <a:cs typeface="Lato Semibold" panose="020F0502020204030203" pitchFamily="34" charset="0"/>
                        </a:rPr>
                        <a:t>Does the lesson/activity allow students to practice and demonstrate relevant acquired skills? </a:t>
                      </a:r>
                      <a:endParaRPr lang="en-US" sz="1600" b="0" i="0" dirty="0">
                        <a:solidFill>
                          <a:srgbClr val="000000"/>
                        </a:solidFill>
                        <a:effectLst/>
                        <a:latin typeface="+mn-lt"/>
                        <a:ea typeface="Verdana" panose="020B0604030504040204" pitchFamily="34" charset="0"/>
                        <a:cs typeface="Lato Semibold" panose="020F0502020204030203" pitchFamily="34" charset="0"/>
                      </a:endParaRPr>
                    </a:p>
                  </a:txBody>
                  <a:tcPr anchor="ct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tc>
                  <a:txBody>
                    <a:bodyPr/>
                    <a:lstStyle/>
                    <a:p>
                      <a:pPr algn="l" rtl="0" fontAlgn="base"/>
                      <a:r>
                        <a:rPr lang="en-US" sz="1600" dirty="0">
                          <a:effectLst/>
                        </a:rPr>
                        <a:t> </a:t>
                      </a:r>
                      <a:endParaRPr lang="en-US" sz="1600" b="0" i="0" dirty="0">
                        <a:solidFill>
                          <a:srgbClr val="000000"/>
                        </a:solidFill>
                        <a:effectLst/>
                        <a:latin typeface="Arial" panose="020B0604020202020204" pitchFamily="34" charset="0"/>
                      </a:endParaRPr>
                    </a:p>
                  </a:txBody>
                  <a:tcPr>
                    <a:solidFill>
                      <a:srgbClr val="E0E8F4"/>
                    </a:solidFill>
                  </a:tcPr>
                </a:tc>
                <a:extLst>
                  <a:ext uri="{0D108BD9-81ED-4DB2-BD59-A6C34878D82A}">
                    <a16:rowId xmlns:a16="http://schemas.microsoft.com/office/drawing/2014/main" val="1420761739"/>
                  </a:ext>
                </a:extLst>
              </a:tr>
            </a:tbl>
          </a:graphicData>
        </a:graphic>
      </p:graphicFrame>
      <p:sp>
        <p:nvSpPr>
          <p:cNvPr id="6" name="Footer Placeholder 1">
            <a:extLst>
              <a:ext uri="{FF2B5EF4-FFF2-40B4-BE49-F238E27FC236}">
                <a16:creationId xmlns:a16="http://schemas.microsoft.com/office/drawing/2014/main" id="{14C99392-A57F-4663-9F26-E185EED8CC18}"/>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7" name="Slide Number Placeholder 2">
            <a:extLst>
              <a:ext uri="{FF2B5EF4-FFF2-40B4-BE49-F238E27FC236}">
                <a16:creationId xmlns:a16="http://schemas.microsoft.com/office/drawing/2014/main" id="{95B7D6BA-69D8-4C2F-A9F9-F45653AE253E}"/>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36</a:t>
            </a:fld>
            <a:endParaRPr lang="en-US" sz="1050" dirty="0"/>
          </a:p>
        </p:txBody>
      </p:sp>
    </p:spTree>
    <p:extLst>
      <p:ext uri="{BB962C8B-B14F-4D97-AF65-F5344CB8AC3E}">
        <p14:creationId xmlns:p14="http://schemas.microsoft.com/office/powerpoint/2010/main" val="2762712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8C582A-8456-4AD5-A4A9-FC648C0D5FE7}"/>
              </a:ext>
              <a:ext uri="{C183D7F6-B498-43B3-948B-1728B52AA6E4}">
                <adec:decorative xmlns:adec="http://schemas.microsoft.com/office/drawing/2017/decorative" val="1"/>
              </a:ext>
            </a:extLst>
          </p:cNvPr>
          <p:cNvSpPr/>
          <p:nvPr/>
        </p:nvSpPr>
        <p:spPr>
          <a:xfrm>
            <a:off x="0" y="0"/>
            <a:ext cx="12192000" cy="898071"/>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Example:* Integrated Learning Objective for an SSLO">
            <a:extLst>
              <a:ext uri="{FF2B5EF4-FFF2-40B4-BE49-F238E27FC236}">
                <a16:creationId xmlns:a16="http://schemas.microsoft.com/office/drawing/2014/main" id="{DF188C08-7FA9-4A81-91A0-75FBBBC0A595}"/>
              </a:ext>
            </a:extLst>
          </p:cNvPr>
          <p:cNvSpPr>
            <a:spLocks noGrp="1"/>
          </p:cNvSpPr>
          <p:nvPr>
            <p:ph type="title"/>
          </p:nvPr>
        </p:nvSpPr>
        <p:spPr>
          <a:xfrm>
            <a:off x="472684" y="160898"/>
            <a:ext cx="11719316" cy="576273"/>
          </a:xfrm>
        </p:spPr>
        <p:txBody>
          <a:bodyPr/>
          <a:lstStyle/>
          <a:p>
            <a:r>
              <a:rPr lang="en-US" sz="3600" dirty="0">
                <a:solidFill>
                  <a:schemeClr val="bg1"/>
                </a:solidFill>
              </a:rPr>
              <a:t>Example:* </a:t>
            </a:r>
            <a:r>
              <a:rPr kumimoji="0" lang="en-US" sz="3600" b="0" i="0" u="none" strike="noStrike" kern="1200" cap="none" spc="0" normalizeH="0" baseline="0" noProof="0" dirty="0">
                <a:ln>
                  <a:noFill/>
                </a:ln>
                <a:solidFill>
                  <a:schemeClr val="bg1"/>
                </a:solidFill>
                <a:effectLst/>
                <a:uLnTx/>
                <a:uFillTx/>
                <a:latin typeface="Arial"/>
                <a:ea typeface="Lato Semibold" panose="020F0502020204030203" pitchFamily="34" charset="0"/>
                <a:cs typeface="Arial"/>
              </a:rPr>
              <a:t>Integrated Learning Objective for an SSLO </a:t>
            </a:r>
            <a:r>
              <a:rPr kumimoji="0" lang="en-US" sz="1400" b="0" i="0" u="none" strike="noStrike" kern="1200" cap="none" spc="0" normalizeH="0" baseline="0" noProof="0" dirty="0">
                <a:ln>
                  <a:noFill/>
                </a:ln>
                <a:solidFill>
                  <a:schemeClr val="bg1"/>
                </a:solidFill>
                <a:effectLst/>
                <a:uLnTx/>
                <a:uFillTx/>
                <a:latin typeface="Arial"/>
                <a:ea typeface="Lato Semibold" panose="020F0502020204030203" pitchFamily="34" charset="0"/>
                <a:cs typeface="Arial"/>
              </a:rPr>
              <a:t>(cont.)</a:t>
            </a:r>
            <a:endParaRPr lang="en-US" sz="1400" dirty="0">
              <a:solidFill>
                <a:schemeClr val="bg1"/>
              </a:solidFill>
            </a:endParaRPr>
          </a:p>
        </p:txBody>
      </p:sp>
      <p:graphicFrame>
        <p:nvGraphicFramePr>
          <p:cNvPr id="5" name="Table 4">
            <a:extLst>
              <a:ext uri="{FF2B5EF4-FFF2-40B4-BE49-F238E27FC236}">
                <a16:creationId xmlns:a16="http://schemas.microsoft.com/office/drawing/2014/main" id="{8EA35D63-6EC7-4908-A711-031F6C432CFB}"/>
              </a:ext>
            </a:extLst>
          </p:cNvPr>
          <p:cNvGraphicFramePr>
            <a:graphicFrameLocks noGrp="1"/>
          </p:cNvGraphicFramePr>
          <p:nvPr>
            <p:extLst>
              <p:ext uri="{D42A27DB-BD31-4B8C-83A1-F6EECF244321}">
                <p14:modId xmlns:p14="http://schemas.microsoft.com/office/powerpoint/2010/main" val="33271903"/>
              </p:ext>
            </p:extLst>
          </p:nvPr>
        </p:nvGraphicFramePr>
        <p:xfrm>
          <a:off x="529732" y="1041858"/>
          <a:ext cx="11132536" cy="1200367"/>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1132536">
                  <a:extLst>
                    <a:ext uri="{9D8B030D-6E8A-4147-A177-3AD203B41FA5}">
                      <a16:colId xmlns:a16="http://schemas.microsoft.com/office/drawing/2014/main" val="1983814461"/>
                    </a:ext>
                  </a:extLst>
                </a:gridCol>
              </a:tblGrid>
              <a:tr h="323868">
                <a:tc>
                  <a:txBody>
                    <a:bodyPr/>
                    <a:lstStyle/>
                    <a:p>
                      <a:pPr marL="403225" marR="0" lvl="0" indent="-346075" algn="ctr" defTabSz="914400" rtl="0" eaLnBrk="1" fontAlgn="base" latinLnBrk="0" hangingPunct="1">
                        <a:lnSpc>
                          <a:spcPct val="100000"/>
                        </a:lnSpc>
                        <a:spcBef>
                          <a:spcPts val="0"/>
                        </a:spcBef>
                        <a:spcAft>
                          <a:spcPts val="0"/>
                        </a:spcAft>
                        <a:buClrTx/>
                        <a:buSzTx/>
                        <a:buFont typeface="+mj-lt"/>
                        <a:buNone/>
                        <a:tabLst/>
                        <a:defRPr/>
                      </a:pPr>
                      <a:r>
                        <a:rPr lang="en-US" sz="1800" b="1" kern="1200" dirty="0">
                          <a:solidFill>
                            <a:schemeClr val="bg1"/>
                          </a:solidFill>
                          <a:effectLst/>
                          <a:latin typeface="+mn-lt"/>
                          <a:ea typeface="+mn-ea"/>
                          <a:cs typeface="+mn-cs"/>
                        </a:rPr>
                        <a:t>MANUFACTURING IET PROGRAM</a:t>
                      </a:r>
                    </a:p>
                  </a:txBody>
                  <a:tcPr marL="18288" marR="18288" marT="18288" marB="18288"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extLst>
                  <a:ext uri="{0D108BD9-81ED-4DB2-BD59-A6C34878D82A}">
                    <a16:rowId xmlns:a16="http://schemas.microsoft.com/office/drawing/2014/main" val="540496710"/>
                  </a:ext>
                </a:extLst>
              </a:tr>
              <a:tr h="876499">
                <a:tc>
                  <a:txBody>
                    <a:bodyPr/>
                    <a:lstStyle/>
                    <a:p>
                      <a:pPr marL="227013" lvl="0" indent="-169863" algn="l" rtl="0" eaLnBrk="1" fontAlgn="base" latinLnBrk="0" hangingPunct="1">
                        <a:lnSpc>
                          <a:spcPts val="1600"/>
                        </a:lnSpc>
                        <a:spcAft>
                          <a:spcPts val="200"/>
                        </a:spcAft>
                        <a:buNone/>
                      </a:pPr>
                      <a:r>
                        <a:rPr lang="en-US" sz="1400" b="1" i="0" u="none" strike="noStrike" kern="1200" dirty="0">
                          <a:solidFill>
                            <a:schemeClr val="tx1"/>
                          </a:solidFill>
                          <a:effectLst/>
                          <a:latin typeface="+mn-lt"/>
                          <a:ea typeface="+mn-ea"/>
                          <a:cs typeface="+mn-cs"/>
                        </a:rPr>
                        <a:t>Integrated Learning Objective(s):</a:t>
                      </a:r>
                    </a:p>
                    <a:p>
                      <a:pPr marL="403225" lvl="0" indent="-346075" algn="l" rtl="0" eaLnBrk="1" fontAlgn="base" latinLnBrk="0" hangingPunct="1">
                        <a:lnSpc>
                          <a:spcPts val="1500"/>
                        </a:lnSpc>
                        <a:spcAft>
                          <a:spcPts val="0"/>
                        </a:spcAft>
                        <a:buFont typeface="+mj-lt"/>
                        <a:buNone/>
                      </a:pPr>
                      <a:r>
                        <a:rPr lang="en-US" sz="1400" b="0" dirty="0">
                          <a:solidFill>
                            <a:schemeClr val="tx1"/>
                          </a:solidFill>
                          <a:effectLst/>
                        </a:rPr>
                        <a:t>1.1  Given a micrometer, a 6” scale, a simple manufacturing specification blueprint with missing measurements, and a math worksheet, learners will apply knowledge of fractions and decimals to take and record precise measurements </a:t>
                      </a:r>
                      <a:r>
                        <a:rPr lang="en-US" sz="1400" b="0" i="0" u="none" strike="noStrike" kern="1200" dirty="0">
                          <a:solidFill>
                            <a:schemeClr val="tx1"/>
                          </a:solidFill>
                          <a:effectLst/>
                          <a:latin typeface="+mn-lt"/>
                          <a:ea typeface="+mn-ea"/>
                          <a:cs typeface="+mn-cs"/>
                        </a:rPr>
                        <a:t>in both decimal and fractions </a:t>
                      </a:r>
                      <a:r>
                        <a:rPr lang="en-US" sz="1400" b="0" dirty="0">
                          <a:solidFill>
                            <a:schemeClr val="tx1"/>
                          </a:solidFill>
                          <a:effectLst/>
                        </a:rPr>
                        <a:t>and use the measurements to answer fraction and decimal addition and subtraction questions with 80% accuracy.</a:t>
                      </a:r>
                      <a:endParaRPr lang="en-US" sz="1400" b="0" dirty="0">
                        <a:solidFill>
                          <a:schemeClr val="tx1"/>
                        </a:solidFill>
                      </a:endParaRPr>
                    </a:p>
                  </a:txBody>
                  <a:tcPr marL="18288" marR="18288" marT="18288" marB="18288">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1764638"/>
                  </a:ext>
                </a:extLst>
              </a:tr>
            </a:tbl>
          </a:graphicData>
        </a:graphic>
      </p:graphicFrame>
      <p:graphicFrame>
        <p:nvGraphicFramePr>
          <p:cNvPr id="9" name="Table 8">
            <a:extLst>
              <a:ext uri="{FF2B5EF4-FFF2-40B4-BE49-F238E27FC236}">
                <a16:creationId xmlns:a16="http://schemas.microsoft.com/office/drawing/2014/main" id="{AA2D26C0-F3E7-4BCF-B8D7-516D52197D6A}"/>
              </a:ext>
            </a:extLst>
          </p:cNvPr>
          <p:cNvGraphicFramePr>
            <a:graphicFrameLocks noGrp="1"/>
          </p:cNvGraphicFramePr>
          <p:nvPr>
            <p:extLst>
              <p:ext uri="{D42A27DB-BD31-4B8C-83A1-F6EECF244321}">
                <p14:modId xmlns:p14="http://schemas.microsoft.com/office/powerpoint/2010/main" val="3993125188"/>
              </p:ext>
            </p:extLst>
          </p:nvPr>
        </p:nvGraphicFramePr>
        <p:xfrm>
          <a:off x="529732" y="2260600"/>
          <a:ext cx="11132536" cy="2667000"/>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2128124">
                  <a:extLst>
                    <a:ext uri="{9D8B030D-6E8A-4147-A177-3AD203B41FA5}">
                      <a16:colId xmlns:a16="http://schemas.microsoft.com/office/drawing/2014/main" val="4138702469"/>
                    </a:ext>
                  </a:extLst>
                </a:gridCol>
                <a:gridCol w="3389376">
                  <a:extLst>
                    <a:ext uri="{9D8B030D-6E8A-4147-A177-3AD203B41FA5}">
                      <a16:colId xmlns:a16="http://schemas.microsoft.com/office/drawing/2014/main" val="596717053"/>
                    </a:ext>
                  </a:extLst>
                </a:gridCol>
                <a:gridCol w="2831495">
                  <a:extLst>
                    <a:ext uri="{9D8B030D-6E8A-4147-A177-3AD203B41FA5}">
                      <a16:colId xmlns:a16="http://schemas.microsoft.com/office/drawing/2014/main" val="825133461"/>
                    </a:ext>
                  </a:extLst>
                </a:gridCol>
                <a:gridCol w="2783541">
                  <a:extLst>
                    <a:ext uri="{9D8B030D-6E8A-4147-A177-3AD203B41FA5}">
                      <a16:colId xmlns:a16="http://schemas.microsoft.com/office/drawing/2014/main" val="2165434321"/>
                    </a:ext>
                  </a:extLst>
                </a:gridCol>
              </a:tblGrid>
              <a:tr h="420023">
                <a:tc>
                  <a:txBody>
                    <a:bodyPr/>
                    <a:lstStyle/>
                    <a:p>
                      <a:pPr algn="ctr"/>
                      <a:r>
                        <a:rPr lang="en-US" sz="1400" b="0" dirty="0">
                          <a:solidFill>
                            <a:schemeClr val="bg1"/>
                          </a:solidFill>
                          <a:latin typeface="Lato Semibold" panose="020F0502020204030203"/>
                        </a:rPr>
                        <a:t>Workforce Training Skills 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400" b="0" dirty="0">
                          <a:solidFill>
                            <a:schemeClr val="bg1"/>
                          </a:solidFill>
                          <a:latin typeface="Lato Semibold" panose="020F0502020204030203"/>
                        </a:rPr>
                        <a:t>Adult Education Content Standard(s)</a:t>
                      </a:r>
                      <a:endParaRPr lang="en-US" sz="1400" b="0" baseline="30000" dirty="0">
                        <a:solidFill>
                          <a:schemeClr val="bg1"/>
                        </a:solidFill>
                        <a:latin typeface="Lato Semibold" panose="020F0502020204030203"/>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400" b="0" dirty="0">
                          <a:solidFill>
                            <a:schemeClr val="bg1"/>
                          </a:solidFill>
                          <a:latin typeface="Lato Semibold" panose="020F0502020204030203"/>
                        </a:rPr>
                        <a:t>Adult Education Literacy Skills 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tc>
                  <a:txBody>
                    <a:bodyPr/>
                    <a:lstStyle/>
                    <a:p>
                      <a:pPr algn="ctr"/>
                      <a:r>
                        <a:rPr lang="en-US" sz="1400" b="0" dirty="0">
                          <a:solidFill>
                            <a:schemeClr val="bg1"/>
                          </a:solidFill>
                          <a:latin typeface="Lato Semibold" panose="020F0502020204030203"/>
                        </a:rPr>
                        <a:t>Workforce Preparation Skills </a:t>
                      </a:r>
                      <a:br>
                        <a:rPr lang="en-US" sz="1400" b="0" dirty="0">
                          <a:solidFill>
                            <a:schemeClr val="bg1"/>
                          </a:solidFill>
                          <a:latin typeface="Lato Semibold" panose="020F0502020204030203"/>
                        </a:rPr>
                      </a:br>
                      <a:r>
                        <a:rPr lang="en-US" sz="1400" b="0" dirty="0">
                          <a:solidFill>
                            <a:schemeClr val="bg1"/>
                          </a:solidFill>
                          <a:latin typeface="Lato Semibold" panose="020F0502020204030203"/>
                        </a:rPr>
                        <a:t>and Competencies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F84"/>
                    </a:solidFill>
                  </a:tcPr>
                </a:tc>
                <a:extLst>
                  <a:ext uri="{0D108BD9-81ED-4DB2-BD59-A6C34878D82A}">
                    <a16:rowId xmlns:a16="http://schemas.microsoft.com/office/drawing/2014/main" val="980483684"/>
                  </a:ext>
                </a:extLst>
              </a:tr>
              <a:tr h="1741860">
                <a:tc>
                  <a:txBody>
                    <a:bodyPr/>
                    <a:lstStyle/>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Read a 6” scale</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Read a micrometer</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Read a simple blueprint</a:t>
                      </a:r>
                    </a:p>
                  </a:txBody>
                  <a:tcPr marL="64008" marR="6400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Extend understanding of fraction equivalence and ordering (Mathematics 4.NF.1 – 4.NF.2)</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Build fractions from unit fractions by applying and extending previous understanding of operations on whole numbers. (Mathematics 4.NF.3 – 4.NF.4; 5.NF.1 - 5.NF.6)</a:t>
                      </a:r>
                    </a:p>
                    <a:p>
                      <a:pPr marL="168275" lvl="0" indent="-168275" algn="l"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Measure and estimate lengths in standard units (Mathematics 2.MD.2 -  2.MD.4)</a:t>
                      </a:r>
                    </a:p>
                  </a:txBody>
                  <a:tcPr marL="64008" marR="6400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68275" lvl="0" indent="-168275" algn="l" defTabSz="914400" rtl="0" eaLnBrk="1" latinLnBrk="0" hangingPunct="1">
                        <a:lnSpc>
                          <a:spcPts val="1800"/>
                        </a:lnSpc>
                        <a:spcBef>
                          <a:spcPts val="0"/>
                        </a:spcBef>
                        <a:spcAft>
                          <a:spcPts val="700"/>
                        </a:spcAft>
                        <a:buFont typeface="Arial"/>
                        <a:buChar char="•"/>
                      </a:pPr>
                      <a:r>
                        <a:rPr lang="en-US" sz="1400" b="0" i="0" u="none" strike="noStrike" kern="1200" dirty="0">
                          <a:solidFill>
                            <a:schemeClr val="tx1"/>
                          </a:solidFill>
                          <a:effectLst/>
                          <a:latin typeface="+mn-lt"/>
                          <a:ea typeface="+mn-ea"/>
                          <a:cs typeface="+mn-cs"/>
                        </a:rPr>
                        <a:t>Convert measurements from inches to centimeters  </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Convert whole numbers to fractions</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Add and subtract fractions</a:t>
                      </a:r>
                    </a:p>
                  </a:txBody>
                  <a:tcPr marL="64008" marR="6400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Apply mathematical operations, concepts, and reasoning</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Apply mathematical operations, concepts, and reasoning</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Demonstrate quality consciousness</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Demonstrate self-management strategies</a:t>
                      </a:r>
                    </a:p>
                    <a:p>
                      <a:pPr marL="168275" lvl="0" indent="-168275" algn="l" defTabSz="914400" rtl="0" eaLnBrk="1" latinLnBrk="0" hangingPunct="1">
                        <a:lnSpc>
                          <a:spcPts val="1500"/>
                        </a:lnSpc>
                        <a:spcBef>
                          <a:spcPts val="0"/>
                        </a:spcBef>
                        <a:spcAft>
                          <a:spcPts val="600"/>
                        </a:spcAft>
                        <a:buFont typeface="Arial"/>
                        <a:buChar char="•"/>
                      </a:pPr>
                      <a:r>
                        <a:rPr lang="en-US" sz="1400" b="0" i="0" u="none" strike="noStrike" kern="1200" dirty="0">
                          <a:solidFill>
                            <a:schemeClr val="tx1"/>
                          </a:solidFill>
                          <a:effectLst/>
                          <a:latin typeface="+mn-lt"/>
                          <a:ea typeface="+mn-ea"/>
                          <a:cs typeface="+mn-cs"/>
                        </a:rPr>
                        <a:t>Work within a team</a:t>
                      </a:r>
                    </a:p>
                  </a:txBody>
                  <a:tcPr marL="64008" marR="6400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130940"/>
                  </a:ext>
                </a:extLst>
              </a:tr>
            </a:tbl>
          </a:graphicData>
        </a:graphic>
      </p:graphicFrame>
      <p:sp>
        <p:nvSpPr>
          <p:cNvPr id="12" name="TextBox 11">
            <a:extLst>
              <a:ext uri="{FF2B5EF4-FFF2-40B4-BE49-F238E27FC236}">
                <a16:creationId xmlns:a16="http://schemas.microsoft.com/office/drawing/2014/main" id="{4907B1DF-D154-4536-8567-2FDB48C48E2D}"/>
              </a:ext>
            </a:extLst>
          </p:cNvPr>
          <p:cNvSpPr txBox="1"/>
          <p:nvPr/>
        </p:nvSpPr>
        <p:spPr>
          <a:xfrm>
            <a:off x="472684" y="5011341"/>
            <a:ext cx="11246632" cy="1846659"/>
          </a:xfrm>
          <a:prstGeom prst="rect">
            <a:avLst/>
          </a:prstGeom>
          <a:noFill/>
        </p:spPr>
        <p:txBody>
          <a:bodyPr wrap="square">
            <a:spAutoFit/>
          </a:bodyPr>
          <a:lstStyle/>
          <a:p>
            <a:pPr marL="403225" marR="0" lvl="0" indent="-403225" algn="l" defTabSz="914400" rtl="0" eaLnBrk="1" fontAlgn="auto" latinLnBrk="0" hangingPunct="1">
              <a:lnSpc>
                <a:spcPts val="16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Contextualized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Materials: micrometer, simplified manufacturing specification blueprint (note: blueprint will need to have lengths that can be measured and meaningfully added together), recording sheet, problem sets, based on the blueprint, that require students to add and subtract fraction measurements. </a:t>
            </a:r>
          </a:p>
          <a:p>
            <a:pPr marL="2857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Using a simplified blueprint, students will measure lengths in inches, then in centimeters and identify the length in both decimal and fractions (e.g., 1.33, and 1-1/3). Measurements will be entered on the recording sheet.</a:t>
            </a:r>
          </a:p>
          <a:p>
            <a:pPr marL="2857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Students will pair up and verify each other’s measurements.</a:t>
            </a:r>
          </a:p>
          <a:p>
            <a:pPr marL="2857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 pairs, students will label blueprints with verified fractions measures and complete the problem sheet.</a:t>
            </a:r>
          </a:p>
          <a:p>
            <a:pPr marL="403225" marR="0" lvl="0" indent="-403225" algn="l" defTabSz="914400" rtl="0" eaLnBrk="1" fontAlgn="auto" latinLnBrk="0" hangingPunct="1">
              <a:lnSpc>
                <a:spcPts val="1600"/>
              </a:lnSpc>
              <a:spcBef>
                <a:spcPts val="0"/>
              </a:spcBef>
              <a:spcAft>
                <a:spcPts val="4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1">
            <a:extLst>
              <a:ext uri="{FF2B5EF4-FFF2-40B4-BE49-F238E27FC236}">
                <a16:creationId xmlns:a16="http://schemas.microsoft.com/office/drawing/2014/main" id="{58AA56C1-D21F-40DE-9A85-3312DA162B09}"/>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3" name="TextBox 2">
            <a:extLst>
              <a:ext uri="{FF2B5EF4-FFF2-40B4-BE49-F238E27FC236}">
                <a16:creationId xmlns:a16="http://schemas.microsoft.com/office/drawing/2014/main" id="{4845BB21-6BB4-462C-9D55-9EFE359F68B3}"/>
              </a:ext>
            </a:extLst>
          </p:cNvPr>
          <p:cNvSpPr txBox="1"/>
          <p:nvPr/>
        </p:nvSpPr>
        <p:spPr>
          <a:xfrm>
            <a:off x="4166232" y="6575735"/>
            <a:ext cx="3977371" cy="253916"/>
          </a:xfrm>
          <a:prstGeom prst="rect">
            <a:avLst/>
          </a:prstGeom>
          <a:noFill/>
        </p:spPr>
        <p:txBody>
          <a:bodyPr wrap="none" rtlCol="0">
            <a:spAutoFit/>
          </a:bodyPr>
          <a:lstStyle/>
          <a:p>
            <a:pPr algn="ctr"/>
            <a:r>
              <a:rPr lang="en-US" sz="1050" dirty="0">
                <a:ea typeface="Lato Semibold" panose="020F0502020204030203" pitchFamily="34" charset="0"/>
                <a:cs typeface="Arial" panose="020B0604020202020204" pitchFamily="34" charset="0"/>
              </a:rPr>
              <a:t>*Based on Seneca Highlands IU 9 IET program, used with permission. </a:t>
            </a:r>
            <a:endParaRPr lang="en-US" sz="1050" dirty="0">
              <a:cs typeface="Arial" panose="020B0604020202020204" pitchFamily="34" charset="0"/>
            </a:endParaRPr>
          </a:p>
        </p:txBody>
      </p:sp>
      <p:sp>
        <p:nvSpPr>
          <p:cNvPr id="10" name="Slide Number Placeholder 2">
            <a:extLst>
              <a:ext uri="{FF2B5EF4-FFF2-40B4-BE49-F238E27FC236}">
                <a16:creationId xmlns:a16="http://schemas.microsoft.com/office/drawing/2014/main" id="{E8BC4A17-83B0-4F05-BB0C-B8B5F7C85470}"/>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37</a:t>
            </a:fld>
            <a:endParaRPr lang="en-US" sz="1050" dirty="0"/>
          </a:p>
        </p:txBody>
      </p:sp>
    </p:spTree>
    <p:extLst>
      <p:ext uri="{BB962C8B-B14F-4D97-AF65-F5344CB8AC3E}">
        <p14:creationId xmlns:p14="http://schemas.microsoft.com/office/powerpoint/2010/main" val="1248473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9603E8-49D1-4DFF-9103-1D9A366CF48F}"/>
              </a:ext>
            </a:extLst>
          </p:cNvPr>
          <p:cNvSpPr>
            <a:spLocks noGrp="1"/>
          </p:cNvSpPr>
          <p:nvPr>
            <p:ph type="title"/>
          </p:nvPr>
        </p:nvSpPr>
        <p:spPr>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Roboto Slab" pitchFamily="2" charset="0"/>
                <a:cs typeface="Arial" panose="020B0604020202020204" pitchFamily="34" charset="0"/>
              </a:rPr>
              <a:t>Breakout Group Activity #2</a:t>
            </a:r>
            <a:endParaRPr lang="en-US" dirty="0">
              <a:effectLst/>
            </a:endParaRPr>
          </a:p>
        </p:txBody>
      </p:sp>
      <p:sp>
        <p:nvSpPr>
          <p:cNvPr id="3" name="Text Placeholder 2">
            <a:extLst>
              <a:ext uri="{FF2B5EF4-FFF2-40B4-BE49-F238E27FC236}">
                <a16:creationId xmlns:a16="http://schemas.microsoft.com/office/drawing/2014/main" id="{F9B43343-306D-4BB0-9B94-DB7623BC9F9F}"/>
              </a:ext>
            </a:extLst>
          </p:cNvPr>
          <p:cNvSpPr>
            <a:spLocks noGrp="1"/>
          </p:cNvSpPr>
          <p:nvPr>
            <p:ph type="body" sz="quarter" idx="14"/>
          </p:nvPr>
        </p:nvSpPr>
        <p:spPr>
          <a:prstGeom prst="rect">
            <a:avLst/>
          </a:prstGeom>
        </p:spPr>
        <p:txBody>
          <a:bodyPr/>
          <a:lstStyle/>
          <a:p>
            <a:r>
              <a:rPr lang="en-US" dirty="0">
                <a:latin typeface="Arial"/>
                <a:cs typeface="Arial"/>
              </a:rPr>
              <a:t>Brainstorm contextualized activities</a:t>
            </a:r>
          </a:p>
          <a:p>
            <a:endParaRPr lang="en-US" dirty="0"/>
          </a:p>
        </p:txBody>
      </p:sp>
      <p:sp>
        <p:nvSpPr>
          <p:cNvPr id="4" name="Text Placeholder 3">
            <a:extLst>
              <a:ext uri="{FF2B5EF4-FFF2-40B4-BE49-F238E27FC236}">
                <a16:creationId xmlns:a16="http://schemas.microsoft.com/office/drawing/2014/main" id="{ACF670B8-807B-4FE9-A665-07D0E9A3CF38}"/>
              </a:ext>
            </a:extLst>
          </p:cNvPr>
          <p:cNvSpPr>
            <a:spLocks noGrp="1"/>
          </p:cNvSpPr>
          <p:nvPr>
            <p:ph type="body" sz="quarter" idx="15"/>
          </p:nvPr>
        </p:nvSpPr>
        <p:spPr>
          <a:prstGeom prst="rect">
            <a:avLst/>
          </a:prstGeom>
        </p:spPr>
        <p:txBody>
          <a:bodyPr lIns="91440" tIns="45720" rIns="91440" bIns="45720" anchor="t">
            <a:noAutofit/>
          </a:bodyPr>
          <a:lstStyle/>
          <a:p>
            <a:r>
              <a:rPr lang="en-US" dirty="0">
                <a:latin typeface="Verdana"/>
                <a:ea typeface="Verdana"/>
              </a:rPr>
              <a:t>15 min.</a:t>
            </a:r>
          </a:p>
        </p:txBody>
      </p:sp>
      <p:sp>
        <p:nvSpPr>
          <p:cNvPr id="8" name="Rectangle 7">
            <a:extLst>
              <a:ext uri="{FF2B5EF4-FFF2-40B4-BE49-F238E27FC236}">
                <a16:creationId xmlns:a16="http://schemas.microsoft.com/office/drawing/2014/main" id="{61E90A40-93D5-4B8A-9442-CDE99082D649}"/>
              </a:ext>
              <a:ext uri="{C183D7F6-B498-43B3-948B-1728B52AA6E4}">
                <adec:decorative xmlns:adec="http://schemas.microsoft.com/office/drawing/2017/decorative" val="1"/>
              </a:ext>
            </a:extLst>
          </p:cNvPr>
          <p:cNvSpPr/>
          <p:nvPr/>
        </p:nvSpPr>
        <p:spPr>
          <a:xfrm>
            <a:off x="2289011" y="2797175"/>
            <a:ext cx="8985579" cy="3397573"/>
          </a:xfrm>
          <a:prstGeom prst="rect">
            <a:avLst/>
          </a:prstGeom>
          <a:solidFill>
            <a:schemeClr val="bg1"/>
          </a:solidFill>
          <a:ln w="76200">
            <a:solidFill>
              <a:srgbClr val="047C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4">
            <a:extLst>
              <a:ext uri="{FF2B5EF4-FFF2-40B4-BE49-F238E27FC236}">
                <a16:creationId xmlns:a16="http://schemas.microsoft.com/office/drawing/2014/main" id="{CCD03417-5B5E-4AD6-B902-561B5AEF22CD}"/>
              </a:ext>
            </a:extLst>
          </p:cNvPr>
          <p:cNvSpPr>
            <a:spLocks noGrp="1"/>
          </p:cNvSpPr>
          <p:nvPr>
            <p:ph idx="1"/>
          </p:nvPr>
        </p:nvSpPr>
        <p:spPr>
          <a:xfrm>
            <a:off x="2387601" y="2847974"/>
            <a:ext cx="8636000" cy="3422650"/>
          </a:xfrm>
          <a:prstGeom prst="rect">
            <a:avLst/>
          </a:prstGeom>
        </p:spPr>
        <p:txBody>
          <a:bodyPr>
            <a:normAutofit/>
          </a:bodyPr>
          <a:lstStyle/>
          <a:p>
            <a:pPr marL="230505" lvl="1" indent="0" fontAlgn="base">
              <a:lnSpc>
                <a:spcPct val="100000"/>
              </a:lnSpc>
              <a:spcBef>
                <a:spcPts val="1200"/>
              </a:spcBef>
              <a:spcAft>
                <a:spcPts val="600"/>
              </a:spcAft>
              <a:buClr>
                <a:srgbClr val="315F9F"/>
              </a:buClr>
              <a:buNone/>
              <a:tabLst>
                <a:tab pos="514350" algn="l"/>
              </a:tabLst>
            </a:pPr>
            <a:r>
              <a:rPr lang="en-US" sz="2200" dirty="0">
                <a:solidFill>
                  <a:schemeClr val="tx1"/>
                </a:solidFill>
                <a:latin typeface="Verdana"/>
                <a:ea typeface="Verdana"/>
              </a:rPr>
              <a:t>Using the integrated learning objective from a sample SSLO and the skills and competencies for the three required components:</a:t>
            </a:r>
          </a:p>
          <a:p>
            <a:pPr lvl="1" fontAlgn="base">
              <a:lnSpc>
                <a:spcPct val="100000"/>
              </a:lnSpc>
              <a:spcBef>
                <a:spcPts val="1200"/>
              </a:spcBef>
              <a:spcAft>
                <a:spcPts val="600"/>
              </a:spcAft>
              <a:buClr>
                <a:srgbClr val="315F9F"/>
              </a:buClr>
              <a:tabLst>
                <a:tab pos="514350" algn="l"/>
              </a:tabLst>
            </a:pPr>
            <a:r>
              <a:rPr lang="en-US" sz="2200" dirty="0">
                <a:solidFill>
                  <a:schemeClr val="tx1"/>
                </a:solidFill>
                <a:latin typeface="Verdana"/>
                <a:ea typeface="Verdana"/>
              </a:rPr>
              <a:t>Brainstorm activities that contextualize adult education standards and literacy skills, and workforce preparation skills that support and align to the performance objective and workforce training content.</a:t>
            </a:r>
          </a:p>
          <a:p>
            <a:pPr lvl="1" fontAlgn="base">
              <a:lnSpc>
                <a:spcPct val="100000"/>
              </a:lnSpc>
              <a:spcBef>
                <a:spcPts val="1200"/>
              </a:spcBef>
              <a:spcAft>
                <a:spcPts val="600"/>
              </a:spcAft>
              <a:buClr>
                <a:srgbClr val="315F9F"/>
              </a:buClr>
              <a:tabLst>
                <a:tab pos="514350" algn="l"/>
              </a:tabLst>
            </a:pPr>
            <a:r>
              <a:rPr lang="en-US" sz="2200" dirty="0">
                <a:solidFill>
                  <a:schemeClr val="tx1"/>
                </a:solidFill>
                <a:latin typeface="Verdana"/>
                <a:ea typeface="Verdana"/>
              </a:rPr>
              <a:t>Identify possible occupationally relevant materials. </a:t>
            </a:r>
          </a:p>
        </p:txBody>
      </p:sp>
      <p:sp>
        <p:nvSpPr>
          <p:cNvPr id="9" name="Footer Placeholder 1">
            <a:extLst>
              <a:ext uri="{FF2B5EF4-FFF2-40B4-BE49-F238E27FC236}">
                <a16:creationId xmlns:a16="http://schemas.microsoft.com/office/drawing/2014/main" id="{6BC59749-725F-49A2-A08A-700CE0E5D118}"/>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10" name="Slide Number Placeholder 2">
            <a:extLst>
              <a:ext uri="{FF2B5EF4-FFF2-40B4-BE49-F238E27FC236}">
                <a16:creationId xmlns:a16="http://schemas.microsoft.com/office/drawing/2014/main" id="{2BDDA2A7-129A-4B68-82BE-AEBA4ED714B2}"/>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38</a:t>
            </a:fld>
            <a:endParaRPr lang="en-US" sz="1050" dirty="0">
              <a:solidFill>
                <a:schemeClr val="bg1"/>
              </a:solidFill>
            </a:endParaRPr>
          </a:p>
        </p:txBody>
      </p:sp>
    </p:spTree>
    <p:extLst>
      <p:ext uri="{BB962C8B-B14F-4D97-AF65-F5344CB8AC3E}">
        <p14:creationId xmlns:p14="http://schemas.microsoft.com/office/powerpoint/2010/main" val="2748983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2" name="Title 1"/>
          <p:cNvSpPr>
            <a:spLocks noGrp="1"/>
          </p:cNvSpPr>
          <p:nvPr>
            <p:ph type="ctrTitle"/>
          </p:nvPr>
        </p:nvSpPr>
        <p:spPr>
          <a:xfrm>
            <a:off x="838199" y="2157136"/>
            <a:ext cx="10515601" cy="1850660"/>
          </a:xfrm>
          <a:prstGeom prst="rect">
            <a:avLst/>
          </a:prstGeom>
        </p:spPr>
        <p:txBody>
          <a:bodyPr>
            <a:normAutofit/>
          </a:bodyPr>
          <a:lstStyle/>
          <a:p>
            <a:r>
              <a:rPr lang="en-US" sz="4000" dirty="0"/>
              <a:t>Implement the IET Program and Collect Data</a:t>
            </a:r>
          </a:p>
        </p:txBody>
      </p:sp>
      <p:sp>
        <p:nvSpPr>
          <p:cNvPr id="3" name="Content Placeholder 2"/>
          <p:cNvSpPr>
            <a:spLocks noGrp="1"/>
          </p:cNvSpPr>
          <p:nvPr>
            <p:ph type="subTitle" idx="1"/>
          </p:nvPr>
        </p:nvSpPr>
        <p:spPr>
          <a:xfrm>
            <a:off x="838199" y="4587600"/>
            <a:ext cx="10515601" cy="1078413"/>
          </a:xfrm>
          <a:prstGeom prst="rect">
            <a:avLst/>
          </a:prstGeom>
        </p:spPr>
        <p:txBody>
          <a:bodyPr>
            <a:normAutofit/>
          </a:bodyPr>
          <a:lstStyle/>
          <a:p>
            <a:r>
              <a:rPr lang="en-US" sz="2200" dirty="0">
                <a:latin typeface="Verdana" panose="020B0604030504040204" pitchFamily="34" charset="0"/>
                <a:ea typeface="Verdana" panose="020B0604030504040204" pitchFamily="34" charset="0"/>
              </a:rPr>
              <a:t>Launching the IET Program and Delivering Instructional Content</a:t>
            </a:r>
          </a:p>
          <a:p>
            <a:r>
              <a:rPr lang="en-US" sz="2200" dirty="0">
                <a:latin typeface="Verdana" panose="020B0604030504040204" pitchFamily="34" charset="0"/>
                <a:ea typeface="Verdana" panose="020B0604030504040204" pitchFamily="34" charset="0"/>
              </a:rPr>
              <a:t>Collecting Data to Support and Inform Decisions</a:t>
            </a:r>
          </a:p>
          <a:p>
            <a:endParaRPr lang="en-US" sz="2200" dirty="0">
              <a:latin typeface="Verdana" panose="020B0604030504040204" pitchFamily="34" charset="0"/>
              <a:ea typeface="Verdana" panose="020B0604030504040204" pitchFamily="34" charset="0"/>
            </a:endParaRPr>
          </a:p>
        </p:txBody>
      </p:sp>
      <p:sp>
        <p:nvSpPr>
          <p:cNvPr id="6" name="Slide Number Placeholder 2">
            <a:extLst>
              <a:ext uri="{FF2B5EF4-FFF2-40B4-BE49-F238E27FC236}">
                <a16:creationId xmlns:a16="http://schemas.microsoft.com/office/drawing/2014/main" id="{6DAFE757-501A-4A5A-9283-C04E4067F7EE}"/>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39</a:t>
            </a:fld>
            <a:endParaRPr lang="en-US" sz="1050" dirty="0"/>
          </a:p>
        </p:txBody>
      </p:sp>
    </p:spTree>
    <p:extLst>
      <p:ext uri="{BB962C8B-B14F-4D97-AF65-F5344CB8AC3E}">
        <p14:creationId xmlns:p14="http://schemas.microsoft.com/office/powerpoint/2010/main" val="207859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485620"/>
            <a:ext cx="7382877" cy="818647"/>
          </a:xfrm>
        </p:spPr>
        <p:txBody>
          <a:bodyPr/>
          <a:lstStyle/>
          <a:p>
            <a:r>
              <a:rPr lang="en-US" dirty="0">
                <a:latin typeface="Arial" panose="020B0604020202020204" pitchFamily="34" charset="0"/>
                <a:cs typeface="Arial" panose="020B0604020202020204" pitchFamily="34" charset="0"/>
              </a:rPr>
              <a:t>Agenda</a:t>
            </a:r>
          </a:p>
        </p:txBody>
      </p:sp>
      <p:sp>
        <p:nvSpPr>
          <p:cNvPr id="9" name="Content Placeholder 4">
            <a:extLst>
              <a:ext uri="{FF2B5EF4-FFF2-40B4-BE49-F238E27FC236}">
                <a16:creationId xmlns:a16="http://schemas.microsoft.com/office/drawing/2014/main" id="{E74A6CDF-C7F2-4186-86B5-05B73270D63F}"/>
              </a:ext>
            </a:extLst>
          </p:cNvPr>
          <p:cNvSpPr>
            <a:spLocks noGrp="1"/>
          </p:cNvSpPr>
          <p:nvPr/>
        </p:nvSpPr>
        <p:spPr>
          <a:xfrm>
            <a:off x="748468" y="1784270"/>
            <a:ext cx="4852163" cy="46942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Aft>
                <a:spcPts val="800"/>
              </a:spcAft>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rPr>
              <a:t>Introduction</a:t>
            </a:r>
          </a:p>
          <a:p>
            <a:pPr marL="1143000" lvl="1" indent="-457200">
              <a:lnSpc>
                <a:spcPct val="100000"/>
              </a:lnSpc>
              <a:spcBef>
                <a:spcPts val="0"/>
              </a:spcBef>
              <a:spcAft>
                <a:spcPts val="800"/>
              </a:spcAft>
              <a:buFont typeface="Verdana" panose="020B0604030504040204" pitchFamily="34" charset="0"/>
              <a:buChar char="−"/>
            </a:pPr>
            <a:r>
              <a:rPr lang="en-US" sz="2200" dirty="0">
                <a:solidFill>
                  <a:schemeClr val="tx1"/>
                </a:solidFill>
                <a:latin typeface="Verdana" panose="020B0604030504040204" pitchFamily="34" charset="0"/>
                <a:ea typeface="Verdana" panose="020B0604030504040204" pitchFamily="34" charset="0"/>
              </a:rPr>
              <a:t>Review Phase 2: Design and Plan</a:t>
            </a:r>
          </a:p>
          <a:p>
            <a:pPr marL="1143000" lvl="1" indent="-457200">
              <a:lnSpc>
                <a:spcPct val="100000"/>
              </a:lnSpc>
              <a:spcBef>
                <a:spcPts val="0"/>
              </a:spcBef>
              <a:spcAft>
                <a:spcPts val="800"/>
              </a:spcAft>
              <a:buFont typeface="Verdana" panose="020B0604030504040204" pitchFamily="34" charset="0"/>
              <a:buChar char="−"/>
            </a:pPr>
            <a:r>
              <a:rPr lang="en-US" sz="2200" dirty="0">
                <a:solidFill>
                  <a:schemeClr val="tx1"/>
                </a:solidFill>
                <a:latin typeface="Verdana" panose="020B0604030504040204" pitchFamily="34" charset="0"/>
                <a:ea typeface="Verdana" panose="020B0604030504040204" pitchFamily="34" charset="0"/>
              </a:rPr>
              <a:t>Key Tasks for Phase 3: Develop and Implement</a:t>
            </a:r>
          </a:p>
          <a:p>
            <a:pPr marL="342900" indent="-342900">
              <a:lnSpc>
                <a:spcPct val="120000"/>
              </a:lnSpc>
              <a:spcAft>
                <a:spcPts val="800"/>
              </a:spcAft>
            </a:pPr>
            <a:r>
              <a:rPr lang="en-US" sz="2400" dirty="0">
                <a:solidFill>
                  <a:schemeClr val="tx1"/>
                </a:solidFill>
              </a:rPr>
              <a:t>Develop the IET Curricula</a:t>
            </a:r>
          </a:p>
          <a:p>
            <a:pPr marL="1143000" lvl="1" indent="-457200">
              <a:lnSpc>
                <a:spcPct val="100000"/>
              </a:lnSpc>
              <a:spcBef>
                <a:spcPts val="0"/>
              </a:spcBef>
              <a:spcAft>
                <a:spcPts val="800"/>
              </a:spcAft>
              <a:buFont typeface="Verdana" panose="020B0604030504040204" pitchFamily="34" charset="0"/>
              <a:buChar char="−"/>
            </a:pPr>
            <a:r>
              <a:rPr lang="en-US" sz="2200" dirty="0">
                <a:solidFill>
                  <a:schemeClr val="tx1"/>
                </a:solidFill>
              </a:rPr>
              <a:t>Process Steps</a:t>
            </a:r>
          </a:p>
          <a:p>
            <a:pPr marL="1143000" lvl="1" indent="-457200">
              <a:lnSpc>
                <a:spcPct val="100000"/>
              </a:lnSpc>
              <a:spcBef>
                <a:spcPts val="0"/>
              </a:spcBef>
              <a:spcAft>
                <a:spcPts val="800"/>
              </a:spcAft>
              <a:buFont typeface="Verdana" panose="020B0604030504040204" pitchFamily="34" charset="0"/>
              <a:buChar char="−"/>
            </a:pPr>
            <a:r>
              <a:rPr lang="en-US" sz="2200" dirty="0">
                <a:solidFill>
                  <a:schemeClr val="tx1"/>
                </a:solidFill>
              </a:rPr>
              <a:t>Example</a:t>
            </a:r>
          </a:p>
          <a:p>
            <a:pPr marL="1143000" lvl="1" indent="-457200">
              <a:lnSpc>
                <a:spcPct val="100000"/>
              </a:lnSpc>
              <a:spcBef>
                <a:spcPts val="0"/>
              </a:spcBef>
              <a:spcAft>
                <a:spcPts val="800"/>
              </a:spcAft>
              <a:buFont typeface="Verdana" panose="020B0604030504040204" pitchFamily="34" charset="0"/>
              <a:buChar char="−"/>
            </a:pPr>
            <a:r>
              <a:rPr lang="en-US" sz="2200" dirty="0">
                <a:solidFill>
                  <a:schemeClr val="tx1"/>
                </a:solidFill>
                <a:latin typeface="Verdana"/>
                <a:ea typeface="Verdana"/>
              </a:rPr>
              <a:t>Breakout Group Activity </a:t>
            </a:r>
            <a:endParaRPr lang="en-US" sz="2200" dirty="0">
              <a:solidFill>
                <a:schemeClr val="tx1"/>
              </a:solidFill>
            </a:endParaRPr>
          </a:p>
          <a:p>
            <a:pPr marL="342900" indent="-342900">
              <a:lnSpc>
                <a:spcPct val="120000"/>
              </a:lnSpc>
              <a:spcAft>
                <a:spcPts val="800"/>
              </a:spcAft>
            </a:pPr>
            <a:endParaRPr lang="en-US" sz="2400" dirty="0">
              <a:solidFill>
                <a:schemeClr val="tx1"/>
              </a:solidFill>
            </a:endParaRPr>
          </a:p>
        </p:txBody>
      </p:sp>
      <p:cxnSp>
        <p:nvCxnSpPr>
          <p:cNvPr id="3" name="Straight Connector 2">
            <a:extLst>
              <a:ext uri="{FF2B5EF4-FFF2-40B4-BE49-F238E27FC236}">
                <a16:creationId xmlns:a16="http://schemas.microsoft.com/office/drawing/2014/main" id="{2D59AFC7-D930-4951-9649-68AC0943701F}"/>
              </a:ext>
              <a:ext uri="{C183D7F6-B498-43B3-948B-1728B52AA6E4}">
                <adec:decorative xmlns:adec="http://schemas.microsoft.com/office/drawing/2017/decorative" val="1"/>
              </a:ext>
            </a:extLst>
          </p:cNvPr>
          <p:cNvCxnSpPr/>
          <p:nvPr/>
        </p:nvCxnSpPr>
        <p:spPr>
          <a:xfrm>
            <a:off x="6142577" y="2038662"/>
            <a:ext cx="0" cy="3872459"/>
          </a:xfrm>
          <a:prstGeom prst="line">
            <a:avLst/>
          </a:prstGeom>
          <a:ln w="19050">
            <a:solidFill>
              <a:srgbClr val="315F9F"/>
            </a:solidFill>
          </a:ln>
        </p:spPr>
        <p:style>
          <a:lnRef idx="1">
            <a:schemeClr val="accent1"/>
          </a:lnRef>
          <a:fillRef idx="0">
            <a:schemeClr val="accent1"/>
          </a:fillRef>
          <a:effectRef idx="0">
            <a:schemeClr val="accent1"/>
          </a:effectRef>
          <a:fontRef idx="minor">
            <a:schemeClr val="tx1"/>
          </a:fontRef>
        </p:style>
      </p:cxnSp>
      <p:sp>
        <p:nvSpPr>
          <p:cNvPr id="10" name="Content Placeholder 4">
            <a:extLst>
              <a:ext uri="{FF2B5EF4-FFF2-40B4-BE49-F238E27FC236}">
                <a16:creationId xmlns:a16="http://schemas.microsoft.com/office/drawing/2014/main" id="{EB0DA5E9-2BD1-427F-B79E-E55BAAFF9022}"/>
              </a:ext>
            </a:extLst>
          </p:cNvPr>
          <p:cNvSpPr txBox="1">
            <a:spLocks/>
          </p:cNvSpPr>
          <p:nvPr/>
        </p:nvSpPr>
        <p:spPr>
          <a:xfrm>
            <a:off x="6416828" y="1783749"/>
            <a:ext cx="5026704" cy="469466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08000"/>
              </a:lnSpc>
              <a:spcBef>
                <a:spcPts val="1000"/>
              </a:spcBef>
              <a:spcAft>
                <a:spcPts val="800"/>
              </a:spcAft>
              <a:buClr>
                <a:srgbClr val="047C7C"/>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Build Out Lesson Plans with Activities</a:t>
            </a:r>
          </a:p>
          <a:p>
            <a:pPr marL="1143000" lvl="1" indent="-457200">
              <a:spcAft>
                <a:spcPts val="800"/>
              </a:spcAft>
              <a:buClr>
                <a:srgbClr val="248A8C"/>
              </a:buClr>
              <a:buFont typeface="Verdana" panose="020B0604030504040204" pitchFamily="34" charset="0"/>
              <a:buChar char="−"/>
            </a:pPr>
            <a:r>
              <a:rPr lang="en-US" sz="2200" dirty="0">
                <a:latin typeface="Verdana" panose="020B0604030504040204" pitchFamily="34" charset="0"/>
                <a:ea typeface="Verdana" panose="020B0604030504040204" pitchFamily="34" charset="0"/>
              </a:rPr>
              <a:t>Example</a:t>
            </a:r>
          </a:p>
          <a:p>
            <a:pPr marL="1143000" lvl="1" indent="-457200">
              <a:spcAft>
                <a:spcPts val="800"/>
              </a:spcAft>
              <a:buClr>
                <a:srgbClr val="248A8C"/>
              </a:buClr>
              <a:buFont typeface="Verdana" panose="020B0604030504040204" pitchFamily="34" charset="0"/>
              <a:buChar char="−"/>
            </a:pPr>
            <a:r>
              <a:rPr lang="en-US" sz="2200" dirty="0">
                <a:latin typeface="Verdana" panose="020B0604030504040204" pitchFamily="34" charset="0"/>
                <a:ea typeface="Verdana" panose="020B0604030504040204" pitchFamily="34" charset="0"/>
              </a:rPr>
              <a:t>Breakout Group Activity</a:t>
            </a:r>
          </a:p>
          <a:p>
            <a:pPr marL="342900" indent="-342900">
              <a:lnSpc>
                <a:spcPct val="108000"/>
              </a:lnSpc>
              <a:spcBef>
                <a:spcPts val="1000"/>
              </a:spcBef>
              <a:spcAft>
                <a:spcPts val="800"/>
              </a:spcAft>
              <a:buClr>
                <a:srgbClr val="047C7C"/>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Implement the IET Program and Collect Data</a:t>
            </a:r>
          </a:p>
          <a:p>
            <a:pPr marL="342900" indent="-342900">
              <a:lnSpc>
                <a:spcPct val="120000"/>
              </a:lnSpc>
              <a:spcBef>
                <a:spcPts val="1000"/>
              </a:spcBef>
              <a:spcAft>
                <a:spcPts val="800"/>
              </a:spcAft>
              <a:buClr>
                <a:srgbClr val="047C7C"/>
              </a:buClr>
              <a:buFont typeface="Wingdings" panose="05000000000000000000" pitchFamily="2" charset="2"/>
              <a:buChar char="§"/>
            </a:pPr>
            <a:r>
              <a:rPr lang="en-US" sz="2400" dirty="0">
                <a:latin typeface="Verdana" panose="020B0604030504040204" pitchFamily="34" charset="0"/>
                <a:ea typeface="Verdana" panose="020B0604030504040204" pitchFamily="34" charset="0"/>
              </a:rPr>
              <a:t>Wrap-Up</a:t>
            </a:r>
          </a:p>
        </p:txBody>
      </p:sp>
      <p:sp>
        <p:nvSpPr>
          <p:cNvPr id="8" name="Footer Placeholder 1">
            <a:extLst>
              <a:ext uri="{FF2B5EF4-FFF2-40B4-BE49-F238E27FC236}">
                <a16:creationId xmlns:a16="http://schemas.microsoft.com/office/drawing/2014/main" id="{617235C4-C1A3-4B78-88EE-FDBF23E90069}"/>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7" name="Slide Number Placeholder 2">
            <a:extLst>
              <a:ext uri="{FF2B5EF4-FFF2-40B4-BE49-F238E27FC236}">
                <a16:creationId xmlns:a16="http://schemas.microsoft.com/office/drawing/2014/main" id="{FF9F3873-EBDE-4DEE-B29F-CAA0195F3E13}"/>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solidFill>
                  <a:srgbClr val="315F9F"/>
                </a:solidFill>
              </a:rPr>
              <a:pPr algn="r"/>
              <a:t>4</a:t>
            </a:fld>
            <a:endParaRPr lang="en-US" sz="1050" dirty="0">
              <a:solidFill>
                <a:srgbClr val="315F9F"/>
              </a:solidFill>
            </a:endParaRPr>
          </a:p>
        </p:txBody>
      </p:sp>
    </p:spTree>
    <p:extLst>
      <p:ext uri="{BB962C8B-B14F-4D97-AF65-F5344CB8AC3E}">
        <p14:creationId xmlns:p14="http://schemas.microsoft.com/office/powerpoint/2010/main" val="309664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BC961-72FE-4D7F-BC99-8D0AD05E2B36}"/>
              </a:ext>
            </a:extLst>
          </p:cNvPr>
          <p:cNvSpPr>
            <a:spLocks noGrp="1"/>
          </p:cNvSpPr>
          <p:nvPr>
            <p:ph type="title"/>
          </p:nvPr>
        </p:nvSpPr>
        <p:spPr>
          <a:xfrm>
            <a:off x="838200" y="606351"/>
            <a:ext cx="10515600" cy="1380291"/>
          </a:xfrm>
        </p:spPr>
        <p:txBody>
          <a:bodyPr/>
          <a:lstStyle/>
          <a:p>
            <a:r>
              <a:rPr lang="en-US" dirty="0"/>
              <a:t>Launching the IET Program and Delivering Instructional Content</a:t>
            </a:r>
          </a:p>
        </p:txBody>
      </p:sp>
      <p:sp>
        <p:nvSpPr>
          <p:cNvPr id="4" name="Text Placeholder 3">
            <a:extLst>
              <a:ext uri="{FF2B5EF4-FFF2-40B4-BE49-F238E27FC236}">
                <a16:creationId xmlns:a16="http://schemas.microsoft.com/office/drawing/2014/main" id="{41F48428-8A8B-4820-9D11-3FF4001A39B7}"/>
              </a:ext>
            </a:extLst>
          </p:cNvPr>
          <p:cNvSpPr>
            <a:spLocks noGrp="1"/>
          </p:cNvSpPr>
          <p:nvPr>
            <p:ph type="body" sz="quarter" idx="10"/>
          </p:nvPr>
        </p:nvSpPr>
        <p:spPr>
          <a:xfrm>
            <a:off x="995362" y="2115372"/>
            <a:ext cx="5882515" cy="4239985"/>
          </a:xfrm>
        </p:spPr>
        <p:txBody>
          <a:bodyPr/>
          <a:lstStyle/>
          <a:p>
            <a:pPr marL="342900" indent="-342900">
              <a:buFont typeface="Wingdings" panose="05000000000000000000" pitchFamily="2" charset="2"/>
              <a:buChar char="§"/>
            </a:pPr>
            <a:r>
              <a:rPr lang="en-US" sz="2200" dirty="0"/>
              <a:t>Activate the plans you created in the Design and Plan phase to launch the IET program.</a:t>
            </a:r>
          </a:p>
          <a:p>
            <a:pPr marL="342900" indent="-342900">
              <a:buFont typeface="Wingdings" panose="05000000000000000000" pitchFamily="2" charset="2"/>
              <a:buChar char="§"/>
            </a:pPr>
            <a:r>
              <a:rPr lang="en-US" sz="2200" dirty="0"/>
              <a:t>Deliver the training using the curricular materials you created in the Develop and Implement phase.</a:t>
            </a:r>
          </a:p>
          <a:p>
            <a:pPr marL="342900" indent="-342900">
              <a:buFont typeface="Wingdings" panose="05000000000000000000" pitchFamily="2" charset="2"/>
              <a:buChar char="§"/>
            </a:pPr>
            <a:r>
              <a:rPr lang="en-US" sz="2200" dirty="0"/>
              <a:t>Monitor the implementation of the planned strategies to ensure </a:t>
            </a:r>
            <a:r>
              <a:rPr lang="en-US" sz="2200" dirty="0">
                <a:solidFill>
                  <a:srgbClr val="047C7C"/>
                </a:solidFill>
              </a:rPr>
              <a:t>fidelity.</a:t>
            </a:r>
          </a:p>
        </p:txBody>
      </p:sp>
      <p:sp>
        <p:nvSpPr>
          <p:cNvPr id="2" name="Rectangle 1">
            <a:extLst>
              <a:ext uri="{FF2B5EF4-FFF2-40B4-BE49-F238E27FC236}">
                <a16:creationId xmlns:a16="http://schemas.microsoft.com/office/drawing/2014/main" id="{F16307B7-CA38-420C-923E-1BA5AEC64B5E}"/>
              </a:ext>
            </a:extLst>
          </p:cNvPr>
          <p:cNvSpPr/>
          <p:nvPr/>
        </p:nvSpPr>
        <p:spPr>
          <a:xfrm>
            <a:off x="1437653" y="5282648"/>
            <a:ext cx="5127143" cy="1072709"/>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Verdana" panose="020B0604030504040204" pitchFamily="34" charset="0"/>
                <a:ea typeface="Verdana" panose="020B0604030504040204" pitchFamily="34" charset="0"/>
              </a:rPr>
              <a:t>Fidelity</a:t>
            </a:r>
          </a:p>
          <a:p>
            <a:pPr lvl="1">
              <a:spcBef>
                <a:spcPts val="600"/>
              </a:spcBef>
            </a:pPr>
            <a:r>
              <a:rPr lang="en-US" sz="2000" dirty="0">
                <a:latin typeface="Verdana" panose="020B0604030504040204" pitchFamily="34" charset="0"/>
                <a:ea typeface="Verdana" panose="020B0604030504040204" pitchFamily="34" charset="0"/>
              </a:rPr>
              <a:t>The degree to which a program is implemented as planned.</a:t>
            </a:r>
          </a:p>
        </p:txBody>
      </p:sp>
      <p:pic>
        <p:nvPicPr>
          <p:cNvPr id="7" name="Picture 6" descr="Chart of the continuous improvement cycle. A well-designed program evaluation plan has four main parts: 1) design, plan, and develop; 2) implement (highlighted); 3) evaluate; and 4) improve. ">
            <a:extLst>
              <a:ext uri="{FF2B5EF4-FFF2-40B4-BE49-F238E27FC236}">
                <a16:creationId xmlns:a16="http://schemas.microsoft.com/office/drawing/2014/main" id="{0B7483E6-B1A4-47DE-BB51-607EDFF6AB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2108" y="1986642"/>
            <a:ext cx="6256773" cy="4608067"/>
          </a:xfrm>
          <a:prstGeom prst="rect">
            <a:avLst/>
          </a:prstGeom>
        </p:spPr>
      </p:pic>
      <p:sp>
        <p:nvSpPr>
          <p:cNvPr id="9" name="Footer Placeholder 1">
            <a:extLst>
              <a:ext uri="{FF2B5EF4-FFF2-40B4-BE49-F238E27FC236}">
                <a16:creationId xmlns:a16="http://schemas.microsoft.com/office/drawing/2014/main" id="{1C8B1631-D42A-4CCD-B8B7-084838B5C50C}"/>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0" name="Slide Number Placeholder 2">
            <a:extLst>
              <a:ext uri="{FF2B5EF4-FFF2-40B4-BE49-F238E27FC236}">
                <a16:creationId xmlns:a16="http://schemas.microsoft.com/office/drawing/2014/main" id="{0DA3924F-649D-43B6-806C-774EF7DF6FEB}"/>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40</a:t>
            </a:fld>
            <a:endParaRPr lang="en-US" sz="1050" dirty="0"/>
          </a:p>
        </p:txBody>
      </p:sp>
    </p:spTree>
    <p:extLst>
      <p:ext uri="{BB962C8B-B14F-4D97-AF65-F5344CB8AC3E}">
        <p14:creationId xmlns:p14="http://schemas.microsoft.com/office/powerpoint/2010/main" val="2344937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02A1B8-28F2-4EC7-9706-1C7F12AE8876}"/>
              </a:ext>
              <a:ext uri="{C183D7F6-B498-43B3-948B-1728B52AA6E4}">
                <adec:decorative xmlns:adec="http://schemas.microsoft.com/office/drawing/2017/decorative" val="1"/>
              </a:ext>
            </a:extLst>
          </p:cNvPr>
          <p:cNvSpPr/>
          <p:nvPr/>
        </p:nvSpPr>
        <p:spPr>
          <a:xfrm>
            <a:off x="9533226" y="4213527"/>
            <a:ext cx="2168979" cy="2264228"/>
          </a:xfrm>
          <a:prstGeom prst="rect">
            <a:avLst/>
          </a:prstGeom>
          <a:solidFill>
            <a:srgbClr val="315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A5BC961-72FE-4D7F-BC99-8D0AD05E2B36}"/>
              </a:ext>
            </a:extLst>
          </p:cNvPr>
          <p:cNvSpPr>
            <a:spLocks noGrp="1"/>
          </p:cNvSpPr>
          <p:nvPr>
            <p:ph type="title"/>
          </p:nvPr>
        </p:nvSpPr>
        <p:spPr>
          <a:xfrm>
            <a:off x="838200" y="606351"/>
            <a:ext cx="11110332" cy="734715"/>
          </a:xfrm>
        </p:spPr>
        <p:txBody>
          <a:bodyPr/>
          <a:lstStyle/>
          <a:p>
            <a:r>
              <a:rPr lang="en-US" sz="3800" dirty="0"/>
              <a:t>Collecting Data to Support and Inform Decisions</a:t>
            </a:r>
          </a:p>
        </p:txBody>
      </p:sp>
      <p:sp>
        <p:nvSpPr>
          <p:cNvPr id="4" name="Text Placeholder 3">
            <a:extLst>
              <a:ext uri="{FF2B5EF4-FFF2-40B4-BE49-F238E27FC236}">
                <a16:creationId xmlns:a16="http://schemas.microsoft.com/office/drawing/2014/main" id="{41F48428-8A8B-4820-9D11-3FF4001A39B7}"/>
              </a:ext>
            </a:extLst>
          </p:cNvPr>
          <p:cNvSpPr>
            <a:spLocks noGrp="1"/>
          </p:cNvSpPr>
          <p:nvPr>
            <p:ph type="body" sz="quarter" idx="10"/>
          </p:nvPr>
        </p:nvSpPr>
        <p:spPr>
          <a:xfrm>
            <a:off x="995363" y="1400591"/>
            <a:ext cx="10049920" cy="829346"/>
          </a:xfrm>
        </p:spPr>
        <p:txBody>
          <a:bodyPr/>
          <a:lstStyle/>
          <a:p>
            <a:pPr marL="342900" indent="-342900">
              <a:buFont typeface="Wingdings" panose="05000000000000000000" pitchFamily="2" charset="2"/>
              <a:buChar char="§"/>
            </a:pPr>
            <a:r>
              <a:rPr lang="en-US" sz="1800" dirty="0"/>
              <a:t>Observe the implementation of the IET program at each stage of the learner experience and collect data according to your evaluation plan.</a:t>
            </a:r>
          </a:p>
          <a:p>
            <a:pPr marL="342900" indent="-342900">
              <a:buFont typeface="Wingdings" panose="05000000000000000000" pitchFamily="2" charset="2"/>
              <a:buChar char="§"/>
            </a:pPr>
            <a:r>
              <a:rPr lang="en-US" sz="1800" dirty="0"/>
              <a:t>Collect data that will help you answer the following types of questions:</a:t>
            </a:r>
          </a:p>
        </p:txBody>
      </p:sp>
      <p:sp>
        <p:nvSpPr>
          <p:cNvPr id="8" name="Text Placeholder 3">
            <a:extLst>
              <a:ext uri="{FF2B5EF4-FFF2-40B4-BE49-F238E27FC236}">
                <a16:creationId xmlns:a16="http://schemas.microsoft.com/office/drawing/2014/main" id="{9B8F8857-E38E-4793-98AF-E5B286E2840D}"/>
              </a:ext>
            </a:extLst>
          </p:cNvPr>
          <p:cNvSpPr txBox="1">
            <a:spLocks/>
          </p:cNvSpPr>
          <p:nvPr/>
        </p:nvSpPr>
        <p:spPr>
          <a:xfrm>
            <a:off x="1428749" y="2505941"/>
            <a:ext cx="9185565" cy="4047259"/>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ts val="2000"/>
              </a:lnSpc>
              <a:spcBef>
                <a:spcPts val="400"/>
              </a:spcBef>
              <a:spcAft>
                <a:spcPts val="400"/>
              </a:spcAft>
              <a:buClr>
                <a:srgbClr val="047C7C"/>
              </a:buClr>
              <a:buFont typeface="Verdana" panose="020B0604030504040204" pitchFamily="34" charset="0"/>
              <a:buChar char="−"/>
            </a:pPr>
            <a:r>
              <a:rPr lang="en-US" sz="1800" dirty="0"/>
              <a:t>How effective is our outreach in connecting with the target audience?</a:t>
            </a:r>
          </a:p>
          <a:p>
            <a:pPr marL="342900" lvl="1" indent="-342900">
              <a:lnSpc>
                <a:spcPts val="2000"/>
              </a:lnSpc>
              <a:spcBef>
                <a:spcPts val="400"/>
              </a:spcBef>
              <a:spcAft>
                <a:spcPts val="400"/>
              </a:spcAft>
              <a:buClr>
                <a:srgbClr val="047C7C"/>
              </a:buClr>
              <a:buFont typeface="Verdana" panose="020B0604030504040204" pitchFamily="34" charset="0"/>
              <a:buChar char="−"/>
            </a:pPr>
            <a:r>
              <a:rPr lang="en-US" sz="1800" dirty="0"/>
              <a:t>How effective is our orientation in providing learners with the information they need to successfully navigate the program?</a:t>
            </a:r>
          </a:p>
          <a:p>
            <a:pPr marL="342900" lvl="1" indent="-342900">
              <a:lnSpc>
                <a:spcPts val="2000"/>
              </a:lnSpc>
              <a:spcBef>
                <a:spcPts val="400"/>
              </a:spcBef>
              <a:spcAft>
                <a:spcPts val="400"/>
              </a:spcAft>
              <a:buClr>
                <a:srgbClr val="047C7C"/>
              </a:buClr>
              <a:buFont typeface="Verdana" panose="020B0604030504040204" pitchFamily="34" charset="0"/>
              <a:buChar char="−"/>
            </a:pPr>
            <a:r>
              <a:rPr lang="en-US" sz="1800" dirty="0"/>
              <a:t>To what extent are supportive services addressing initial </a:t>
            </a:r>
            <a:br>
              <a:rPr lang="en-US" sz="1800" dirty="0"/>
            </a:br>
            <a:r>
              <a:rPr lang="en-US" sz="1800" dirty="0"/>
              <a:t>learner barriers to success?</a:t>
            </a:r>
          </a:p>
          <a:p>
            <a:pPr marL="342900" lvl="1" indent="-342900">
              <a:lnSpc>
                <a:spcPts val="2000"/>
              </a:lnSpc>
              <a:spcBef>
                <a:spcPts val="400"/>
              </a:spcBef>
              <a:spcAft>
                <a:spcPts val="400"/>
              </a:spcAft>
              <a:buClr>
                <a:srgbClr val="047C7C"/>
              </a:buClr>
              <a:buFont typeface="Verdana" panose="020B0604030504040204" pitchFamily="34" charset="0"/>
              <a:buChar char="−"/>
            </a:pPr>
            <a:r>
              <a:rPr lang="en-US" sz="1800" dirty="0"/>
              <a:t>How effective is our partner communication plan?</a:t>
            </a:r>
          </a:p>
          <a:p>
            <a:pPr marL="342900" lvl="1" indent="-342900">
              <a:lnSpc>
                <a:spcPts val="2000"/>
              </a:lnSpc>
              <a:spcBef>
                <a:spcPts val="400"/>
              </a:spcBef>
              <a:spcAft>
                <a:spcPts val="400"/>
              </a:spcAft>
              <a:buClr>
                <a:srgbClr val="047C7C"/>
              </a:buClr>
              <a:buFont typeface="Verdana" panose="020B0604030504040204" pitchFamily="34" charset="0"/>
              <a:buChar char="−"/>
            </a:pPr>
            <a:r>
              <a:rPr lang="en-US" sz="1800" dirty="0"/>
              <a:t>To what extent are the intervention strategies being </a:t>
            </a:r>
            <a:br>
              <a:rPr lang="en-US" sz="1800" dirty="0"/>
            </a:br>
            <a:r>
              <a:rPr lang="en-US" sz="1800" dirty="0"/>
              <a:t>implemented as originally planned? </a:t>
            </a:r>
          </a:p>
          <a:p>
            <a:pPr marL="342900" lvl="1" indent="-342900">
              <a:lnSpc>
                <a:spcPts val="2000"/>
              </a:lnSpc>
              <a:spcBef>
                <a:spcPts val="400"/>
              </a:spcBef>
              <a:spcAft>
                <a:spcPts val="400"/>
              </a:spcAft>
              <a:buClr>
                <a:srgbClr val="047C7C"/>
              </a:buClr>
              <a:buFont typeface="Verdana" panose="020B0604030504040204" pitchFamily="34" charset="0"/>
              <a:buChar char="−"/>
            </a:pPr>
            <a:r>
              <a:rPr lang="en-US" sz="1800" dirty="0"/>
              <a:t>To what extent are learners able to access and use the </a:t>
            </a:r>
            <a:br>
              <a:rPr lang="en-US" sz="1800" dirty="0"/>
            </a:br>
            <a:r>
              <a:rPr lang="en-US" sz="1800" dirty="0"/>
              <a:t>technology that has been integrated into the curricula?</a:t>
            </a:r>
          </a:p>
          <a:p>
            <a:pPr marL="342900" lvl="1" indent="-342900">
              <a:lnSpc>
                <a:spcPts val="2000"/>
              </a:lnSpc>
              <a:spcBef>
                <a:spcPts val="400"/>
              </a:spcBef>
              <a:spcAft>
                <a:spcPts val="400"/>
              </a:spcAft>
              <a:buClr>
                <a:srgbClr val="047C7C"/>
              </a:buClr>
              <a:buFont typeface="Verdana" panose="020B0604030504040204" pitchFamily="34" charset="0"/>
              <a:buChar char="−"/>
            </a:pPr>
            <a:r>
              <a:rPr lang="en-US" sz="1800" dirty="0"/>
              <a:t>How effective is the classroom instruction in teaching </a:t>
            </a:r>
            <a:br>
              <a:rPr lang="en-US" sz="1800" dirty="0"/>
            </a:br>
            <a:r>
              <a:rPr lang="en-US" sz="1800" dirty="0"/>
              <a:t>workforce preparation and adult education basic skills </a:t>
            </a:r>
            <a:br>
              <a:rPr lang="en-US" sz="1800" dirty="0"/>
            </a:br>
            <a:r>
              <a:rPr lang="en-US" sz="1800" dirty="0"/>
              <a:t>in context with the workplace training activities? </a:t>
            </a:r>
          </a:p>
        </p:txBody>
      </p:sp>
      <p:sp>
        <p:nvSpPr>
          <p:cNvPr id="2" name="TextBox 1">
            <a:extLst>
              <a:ext uri="{FF2B5EF4-FFF2-40B4-BE49-F238E27FC236}">
                <a16:creationId xmlns:a16="http://schemas.microsoft.com/office/drawing/2014/main" id="{4A4860E1-4AA9-4EA8-A0C9-566D14F7E729}"/>
              </a:ext>
            </a:extLst>
          </p:cNvPr>
          <p:cNvSpPr txBox="1"/>
          <p:nvPr/>
        </p:nvSpPr>
        <p:spPr>
          <a:xfrm>
            <a:off x="9585181" y="4423956"/>
            <a:ext cx="2066575" cy="769441"/>
          </a:xfrm>
          <a:prstGeom prst="rect">
            <a:avLst/>
          </a:prstGeom>
          <a:noFill/>
        </p:spPr>
        <p:txBody>
          <a:bodyPr wrap="square" rtlCol="0">
            <a:spAutoFit/>
          </a:bodyPr>
          <a:lstStyle/>
          <a:p>
            <a:r>
              <a:rPr lang="en-US" sz="2200" dirty="0">
                <a:solidFill>
                  <a:schemeClr val="bg1"/>
                </a:solidFill>
                <a:latin typeface="Arial" panose="020B0604020202020204" pitchFamily="34" charset="0"/>
                <a:cs typeface="Arial" panose="020B0604020202020204" pitchFamily="34" charset="0"/>
              </a:rPr>
              <a:t>What evidence do you have?</a:t>
            </a:r>
          </a:p>
        </p:txBody>
      </p:sp>
      <p:pic>
        <p:nvPicPr>
          <p:cNvPr id="7" name="Graphic 6">
            <a:extLst>
              <a:ext uri="{FF2B5EF4-FFF2-40B4-BE49-F238E27FC236}">
                <a16:creationId xmlns:a16="http://schemas.microsoft.com/office/drawing/2014/main" id="{B257C8C6-7FC6-40C3-AEC2-638526A4947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57114" y="5323869"/>
            <a:ext cx="914400" cy="914400"/>
          </a:xfrm>
          <a:prstGeom prst="rect">
            <a:avLst/>
          </a:prstGeom>
        </p:spPr>
      </p:pic>
      <p:sp>
        <p:nvSpPr>
          <p:cNvPr id="12" name="Footer Placeholder 1">
            <a:extLst>
              <a:ext uri="{FF2B5EF4-FFF2-40B4-BE49-F238E27FC236}">
                <a16:creationId xmlns:a16="http://schemas.microsoft.com/office/drawing/2014/main" id="{FD6027B1-9942-4AB3-BD43-7B344784A826}"/>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3" name="Slide Number Placeholder 2">
            <a:extLst>
              <a:ext uri="{FF2B5EF4-FFF2-40B4-BE49-F238E27FC236}">
                <a16:creationId xmlns:a16="http://schemas.microsoft.com/office/drawing/2014/main" id="{31362918-8408-4283-ADD0-7C20D0B9671B}"/>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41</a:t>
            </a:fld>
            <a:endParaRPr lang="en-US" sz="1050" dirty="0"/>
          </a:p>
        </p:txBody>
      </p:sp>
    </p:spTree>
    <p:extLst>
      <p:ext uri="{BB962C8B-B14F-4D97-AF65-F5344CB8AC3E}">
        <p14:creationId xmlns:p14="http://schemas.microsoft.com/office/powerpoint/2010/main" val="3744671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l="1" r="-30" b="6866"/>
          <a:stretch/>
        </p:blipFill>
        <p:spPr>
          <a:xfrm>
            <a:off x="0" y="-22861"/>
            <a:ext cx="12206177" cy="2532145"/>
          </a:xfrm>
          <a:prstGeom prst="rect">
            <a:avLst/>
          </a:prstGeom>
        </p:spPr>
      </p:pic>
      <p:sp>
        <p:nvSpPr>
          <p:cNvPr id="2" name="Title 1"/>
          <p:cNvSpPr>
            <a:spLocks noGrp="1"/>
          </p:cNvSpPr>
          <p:nvPr>
            <p:ph type="title" idx="4294967295"/>
          </p:nvPr>
        </p:nvSpPr>
        <p:spPr>
          <a:xfrm>
            <a:off x="831850" y="3429000"/>
            <a:ext cx="10515600" cy="1116850"/>
          </a:xfrm>
          <a:prstGeom prst="rect">
            <a:avLst/>
          </a:prstGeom>
        </p:spPr>
        <p:txBody>
          <a:bodyPr/>
          <a:lstStyle/>
          <a:p>
            <a:r>
              <a:rPr lang="en-US" dirty="0">
                <a:latin typeface="Lato Semibold"/>
              </a:rPr>
              <a:t>Session Wrap-Up</a:t>
            </a:r>
          </a:p>
        </p:txBody>
      </p:sp>
      <p:sp>
        <p:nvSpPr>
          <p:cNvPr id="3" name="Content Placeholder 2"/>
          <p:cNvSpPr>
            <a:spLocks noGrp="1"/>
          </p:cNvSpPr>
          <p:nvPr>
            <p:ph type="body" idx="4294967295"/>
          </p:nvPr>
        </p:nvSpPr>
        <p:spPr>
          <a:xfrm>
            <a:off x="831850" y="4227197"/>
            <a:ext cx="10831614" cy="1500187"/>
          </a:xfrm>
          <a:prstGeom prst="rect">
            <a:avLst/>
          </a:prstGeom>
        </p:spPr>
        <p:txBody>
          <a:bodyPr vert="horz" lIns="91440" tIns="45720" rIns="91440" bIns="45720" rtlCol="0" anchor="t">
            <a:normAutofit/>
          </a:bodyPr>
          <a:lstStyle/>
          <a:p>
            <a:pPr marL="0" indent="0">
              <a:buNone/>
            </a:pPr>
            <a:r>
              <a:rPr lang="en-US" sz="2400" dirty="0">
                <a:solidFill>
                  <a:srgbClr val="047C7C"/>
                </a:solidFill>
              </a:rPr>
              <a:t>Key Takeaways</a:t>
            </a:r>
          </a:p>
          <a:p>
            <a:pPr marL="0" indent="0">
              <a:buNone/>
            </a:pPr>
            <a:r>
              <a:rPr lang="en-US" sz="2400" dirty="0">
                <a:solidFill>
                  <a:srgbClr val="047C7C"/>
                </a:solidFill>
              </a:rPr>
              <a:t>Reflections/Questions</a:t>
            </a:r>
          </a:p>
          <a:p>
            <a:pPr marL="0" indent="0">
              <a:buNone/>
            </a:pPr>
            <a:r>
              <a:rPr lang="en-US" sz="2400" dirty="0">
                <a:solidFill>
                  <a:srgbClr val="047C7C"/>
                </a:solidFill>
              </a:rPr>
              <a:t>Next Steps</a:t>
            </a:r>
          </a:p>
        </p:txBody>
      </p:sp>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solidFill>
                  <a:srgbClr val="315F9F"/>
                </a:solidFill>
              </a:rPr>
              <a:pPr algn="r"/>
              <a:t>42</a:t>
            </a:fld>
            <a:endParaRPr lang="en-US" sz="1050" dirty="0">
              <a:solidFill>
                <a:srgbClr val="315F9F"/>
              </a:solidFill>
            </a:endParaRPr>
          </a:p>
        </p:txBody>
      </p:sp>
    </p:spTree>
    <p:extLst>
      <p:ext uri="{BB962C8B-B14F-4D97-AF65-F5344CB8AC3E}">
        <p14:creationId xmlns:p14="http://schemas.microsoft.com/office/powerpoint/2010/main" val="675854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Off-page Connector 2">
            <a:extLst>
              <a:ext uri="{FF2B5EF4-FFF2-40B4-BE49-F238E27FC236}">
                <a16:creationId xmlns:a16="http://schemas.microsoft.com/office/drawing/2014/main" id="{D649D6F6-FDF4-4CFC-8054-9177F0A2C2D7}"/>
              </a:ext>
              <a:ext uri="{C183D7F6-B498-43B3-948B-1728B52AA6E4}">
                <adec:decorative xmlns:adec="http://schemas.microsoft.com/office/drawing/2017/decorative" val="1"/>
              </a:ext>
            </a:extLst>
          </p:cNvPr>
          <p:cNvSpPr/>
          <p:nvPr/>
        </p:nvSpPr>
        <p:spPr>
          <a:xfrm>
            <a:off x="760163" y="6675"/>
            <a:ext cx="1118213" cy="1446550"/>
          </a:xfrm>
          <a:prstGeom prst="flowChartOffpageConnector">
            <a:avLst/>
          </a:prstGeom>
          <a:solidFill>
            <a:srgbClr val="315F9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descr="Five">
            <a:extLst>
              <a:ext uri="{FF2B5EF4-FFF2-40B4-BE49-F238E27FC236}">
                <a16:creationId xmlns:a16="http://schemas.microsoft.com/office/drawing/2014/main" id="{49B7646A-CD33-4160-A09F-619D975B2C06}"/>
              </a:ext>
              <a:ext uri="{C183D7F6-B498-43B3-948B-1728B52AA6E4}">
                <adec:decorative xmlns:adec="http://schemas.microsoft.com/office/drawing/2017/decorative" val="0"/>
              </a:ext>
            </a:extLst>
          </p:cNvPr>
          <p:cNvSpPr txBox="1"/>
          <p:nvPr/>
        </p:nvSpPr>
        <p:spPr>
          <a:xfrm>
            <a:off x="856642" y="-46217"/>
            <a:ext cx="925254" cy="1446550"/>
          </a:xfrm>
          <a:prstGeom prst="rect">
            <a:avLst/>
          </a:prstGeom>
          <a:noFill/>
        </p:spPr>
        <p:txBody>
          <a:bodyPr wrap="none" rtlCol="0">
            <a:spAutoFit/>
          </a:bodyPr>
          <a:lstStyle/>
          <a:p>
            <a:pPr algn="ctr"/>
            <a:r>
              <a:rPr lang="en-US" sz="8800" dirty="0">
                <a:solidFill>
                  <a:schemeClr val="bg1"/>
                </a:solidFill>
                <a:latin typeface="Verdana Pro SemiBold" panose="020B0704030504040204" pitchFamily="34" charset="0"/>
              </a:rPr>
              <a:t>5</a:t>
            </a:r>
          </a:p>
        </p:txBody>
      </p:sp>
      <p:sp>
        <p:nvSpPr>
          <p:cNvPr id="5" name="Title 4"/>
          <p:cNvSpPr>
            <a:spLocks noGrp="1"/>
          </p:cNvSpPr>
          <p:nvPr>
            <p:ph type="title"/>
          </p:nvPr>
        </p:nvSpPr>
        <p:spPr>
          <a:xfrm>
            <a:off x="1974855" y="229382"/>
            <a:ext cx="6297816" cy="1034184"/>
          </a:xfrm>
        </p:spPr>
        <p:txBody>
          <a:bodyPr>
            <a:normAutofit/>
          </a:bodyPr>
          <a:lstStyle/>
          <a:p>
            <a:r>
              <a:rPr lang="en-US" dirty="0">
                <a:latin typeface="Arial" panose="020B0604020202020204" pitchFamily="34" charset="0"/>
                <a:cs typeface="Arial" panose="020B0604020202020204" pitchFamily="34" charset="0"/>
              </a:rPr>
              <a:t>Key Takeaways</a:t>
            </a:r>
          </a:p>
        </p:txBody>
      </p:sp>
      <p:pic>
        <p:nvPicPr>
          <p:cNvPr id="9" name="Graphic 8">
            <a:extLst>
              <a:ext uri="{FF2B5EF4-FFF2-40B4-BE49-F238E27FC236}">
                <a16:creationId xmlns:a16="http://schemas.microsoft.com/office/drawing/2014/main" id="{988A814A-1245-4FFD-B432-C66FC4CDB41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47783" y="86161"/>
            <a:ext cx="1551346" cy="1551346"/>
          </a:xfrm>
          <a:prstGeom prst="rect">
            <a:avLst/>
          </a:prstGeom>
        </p:spPr>
      </p:pic>
      <p:sp>
        <p:nvSpPr>
          <p:cNvPr id="6" name="Content Placeholder 5"/>
          <p:cNvSpPr>
            <a:spLocks noGrp="1"/>
          </p:cNvSpPr>
          <p:nvPr>
            <p:ph idx="1"/>
          </p:nvPr>
        </p:nvSpPr>
        <p:spPr>
          <a:xfrm>
            <a:off x="838200" y="1793271"/>
            <a:ext cx="10828506" cy="830773"/>
          </a:xfrm>
        </p:spPr>
        <p:txBody>
          <a:bodyPr lIns="91440" tIns="45720" rIns="91440" bIns="45720" anchor="t">
            <a:noAutofit/>
          </a:bodyPr>
          <a:lstStyle/>
          <a:p>
            <a:pPr marL="339725" lvl="0" indent="0">
              <a:lnSpc>
                <a:spcPct val="100000"/>
              </a:lnSpc>
              <a:spcBef>
                <a:spcPts val="800"/>
              </a:spcBef>
              <a:spcAft>
                <a:spcPts val="800"/>
              </a:spcAft>
              <a:buNone/>
            </a:pPr>
            <a:r>
              <a:rPr lang="en-US" sz="1800" dirty="0">
                <a:latin typeface="Verdana"/>
                <a:ea typeface="Verdana"/>
              </a:rPr>
              <a:t>An IET program has a single set of learning objectives that identify the specific adult education content, workforce preparation activities and workforce training competencies to ensure the IET program activities are organized to function cooperatively</a:t>
            </a:r>
            <a:r>
              <a:rPr lang="en-US" sz="1800" dirty="0">
                <a:latin typeface="Verdana"/>
                <a:ea typeface="Verdana"/>
                <a:cs typeface="Verdana"/>
              </a:rPr>
              <a:t>.</a:t>
            </a:r>
          </a:p>
        </p:txBody>
      </p:sp>
      <p:sp>
        <p:nvSpPr>
          <p:cNvPr id="23" name="Content Placeholder 5">
            <a:extLst>
              <a:ext uri="{FF2B5EF4-FFF2-40B4-BE49-F238E27FC236}">
                <a16:creationId xmlns:a16="http://schemas.microsoft.com/office/drawing/2014/main" id="{DAB84BF1-C9DA-4B4E-8E66-0554D317BA7E}"/>
              </a:ext>
            </a:extLst>
          </p:cNvPr>
          <p:cNvSpPr txBox="1">
            <a:spLocks/>
          </p:cNvSpPr>
          <p:nvPr/>
        </p:nvSpPr>
        <p:spPr>
          <a:xfrm>
            <a:off x="838200" y="2807902"/>
            <a:ext cx="10660929" cy="1594533"/>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20000"/>
              </a:lnSpc>
              <a:spcBef>
                <a:spcPts val="800"/>
              </a:spcBef>
              <a:spcAft>
                <a:spcPts val="800"/>
              </a:spcAft>
              <a:buNone/>
              <a:defRPr/>
            </a:pPr>
            <a:r>
              <a:rPr lang="en-US" sz="2600" dirty="0">
                <a:latin typeface="Verdana"/>
                <a:ea typeface="Verdana"/>
              </a:rPr>
              <a:t>An effective integrated learning objective has three components:</a:t>
            </a:r>
          </a:p>
          <a:p>
            <a:pPr marL="969962" lvl="0" indent="-457200">
              <a:lnSpc>
                <a:spcPct val="120000"/>
              </a:lnSpc>
              <a:spcBef>
                <a:spcPts val="0"/>
              </a:spcBef>
              <a:spcAft>
                <a:spcPts val="400"/>
              </a:spcAft>
              <a:buFont typeface="+mj-lt"/>
              <a:buAutoNum type="arabicParenR"/>
              <a:defRPr/>
            </a:pPr>
            <a:r>
              <a:rPr lang="en-US" sz="2600" b="1" dirty="0">
                <a:latin typeface="Verdana"/>
                <a:ea typeface="Verdana"/>
                <a:cs typeface="Arial"/>
              </a:rPr>
              <a:t>Conditions</a:t>
            </a:r>
            <a:r>
              <a:rPr lang="en-US" sz="2600" dirty="0">
                <a:latin typeface="Verdana"/>
                <a:ea typeface="Verdana"/>
                <a:cs typeface="Arial"/>
              </a:rPr>
              <a:t> under which the learner will demonstrate competency</a:t>
            </a:r>
          </a:p>
          <a:p>
            <a:pPr marL="969962" indent="-457200">
              <a:lnSpc>
                <a:spcPct val="120000"/>
              </a:lnSpc>
              <a:spcBef>
                <a:spcPts val="0"/>
              </a:spcBef>
              <a:spcAft>
                <a:spcPts val="400"/>
              </a:spcAft>
              <a:buFont typeface="+mj-lt"/>
              <a:buAutoNum type="arabicParenR"/>
              <a:defRPr/>
            </a:pPr>
            <a:r>
              <a:rPr lang="en-US" sz="2600" b="1" dirty="0">
                <a:latin typeface="Verdana"/>
                <a:ea typeface="Verdana"/>
                <a:cs typeface="Arial"/>
              </a:rPr>
              <a:t>Behavior</a:t>
            </a:r>
            <a:r>
              <a:rPr lang="en-US" sz="2600" dirty="0">
                <a:latin typeface="Verdana"/>
                <a:ea typeface="Verdana"/>
                <a:cs typeface="Arial"/>
              </a:rPr>
              <a:t> the learner will perform to demonstrate competency (action verbs)</a:t>
            </a:r>
          </a:p>
          <a:p>
            <a:pPr marL="969962" lvl="0" indent="-457200">
              <a:lnSpc>
                <a:spcPct val="120000"/>
              </a:lnSpc>
              <a:spcBef>
                <a:spcPts val="0"/>
              </a:spcBef>
              <a:spcAft>
                <a:spcPts val="400"/>
              </a:spcAft>
              <a:buFont typeface="+mj-lt"/>
              <a:buAutoNum type="arabicParenR"/>
              <a:defRPr/>
            </a:pPr>
            <a:r>
              <a:rPr lang="en-US" sz="2600" b="1" dirty="0">
                <a:latin typeface="Verdana"/>
                <a:ea typeface="Verdana"/>
                <a:cs typeface="Arial"/>
              </a:rPr>
              <a:t>Criteria</a:t>
            </a:r>
            <a:r>
              <a:rPr lang="en-US" sz="2600" dirty="0">
                <a:latin typeface="Verdana"/>
                <a:ea typeface="Verdana"/>
                <a:cs typeface="Arial"/>
              </a:rPr>
              <a:t> by which competency will be measured</a:t>
            </a:r>
            <a:endParaRPr lang="en-US" sz="2600" dirty="0">
              <a:latin typeface="Verdana"/>
              <a:ea typeface="Verdana"/>
              <a:cs typeface="Verdana"/>
            </a:endParaRPr>
          </a:p>
        </p:txBody>
      </p:sp>
      <p:sp>
        <p:nvSpPr>
          <p:cNvPr id="24" name="Content Placeholder 5">
            <a:extLst>
              <a:ext uri="{FF2B5EF4-FFF2-40B4-BE49-F238E27FC236}">
                <a16:creationId xmlns:a16="http://schemas.microsoft.com/office/drawing/2014/main" id="{35426FD1-7F7D-464A-971D-4526463B55B5}"/>
              </a:ext>
            </a:extLst>
          </p:cNvPr>
          <p:cNvSpPr txBox="1">
            <a:spLocks/>
          </p:cNvSpPr>
          <p:nvPr/>
        </p:nvSpPr>
        <p:spPr>
          <a:xfrm>
            <a:off x="838200" y="4330080"/>
            <a:ext cx="11353800" cy="44717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Together, the integrated learning objectives across the curricula become the SSLO.</a:t>
            </a:r>
          </a:p>
        </p:txBody>
      </p:sp>
      <p:sp>
        <p:nvSpPr>
          <p:cNvPr id="25" name="Content Placeholder 5">
            <a:extLst>
              <a:ext uri="{FF2B5EF4-FFF2-40B4-BE49-F238E27FC236}">
                <a16:creationId xmlns:a16="http://schemas.microsoft.com/office/drawing/2014/main" id="{5B395960-29A9-45FC-8B09-13BE3A77273A}"/>
              </a:ext>
            </a:extLst>
          </p:cNvPr>
          <p:cNvSpPr txBox="1">
            <a:spLocks/>
          </p:cNvSpPr>
          <p:nvPr/>
        </p:nvSpPr>
        <p:spPr>
          <a:xfrm>
            <a:off x="838200" y="4838469"/>
            <a:ext cx="10660929" cy="88066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Building out the contextualized units, lessons, activities, and assessments is an iterative process that requires close collaboration.</a:t>
            </a:r>
          </a:p>
        </p:txBody>
      </p:sp>
      <p:sp>
        <p:nvSpPr>
          <p:cNvPr id="28" name="Content Placeholder 5">
            <a:extLst>
              <a:ext uri="{FF2B5EF4-FFF2-40B4-BE49-F238E27FC236}">
                <a16:creationId xmlns:a16="http://schemas.microsoft.com/office/drawing/2014/main" id="{1403B9A1-53B3-4DDD-BD9D-74512B756625}"/>
              </a:ext>
            </a:extLst>
          </p:cNvPr>
          <p:cNvSpPr txBox="1">
            <a:spLocks/>
          </p:cNvSpPr>
          <p:nvPr/>
        </p:nvSpPr>
        <p:spPr>
          <a:xfrm>
            <a:off x="838200" y="5592940"/>
            <a:ext cx="10660929" cy="93723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800"/>
              </a:spcAft>
              <a:buNone/>
            </a:pPr>
            <a:r>
              <a:rPr lang="en-US" sz="1800" dirty="0">
                <a:latin typeface="Verdana"/>
                <a:ea typeface="Verdana"/>
              </a:rPr>
              <a:t>The IET program should first be implemented with fidelity (as it was designed) in order to accurately measure the impact of your planned intervention strategies and inform continuous improvement decisions.</a:t>
            </a:r>
          </a:p>
        </p:txBody>
      </p:sp>
      <p:pic>
        <p:nvPicPr>
          <p:cNvPr id="12" name="Graphic 11">
            <a:extLst>
              <a:ext uri="{FF2B5EF4-FFF2-40B4-BE49-F238E27FC236}">
                <a16:creationId xmlns:a16="http://schemas.microsoft.com/office/drawing/2014/main" id="{5125A180-200A-4EB0-A3D5-5325220A7A1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5294" y="2070687"/>
            <a:ext cx="403540" cy="403540"/>
          </a:xfrm>
          <a:prstGeom prst="rect">
            <a:avLst/>
          </a:prstGeom>
        </p:spPr>
      </p:pic>
      <p:sp>
        <p:nvSpPr>
          <p:cNvPr id="11" name="Rectangle 10">
            <a:extLst>
              <a:ext uri="{FF2B5EF4-FFF2-40B4-BE49-F238E27FC236}">
                <a16:creationId xmlns:a16="http://schemas.microsoft.com/office/drawing/2014/main" id="{8B1095A8-257B-4CBA-97E0-8EA22EB66B85}"/>
              </a:ext>
              <a:ext uri="{C183D7F6-B498-43B3-948B-1728B52AA6E4}">
                <adec:decorative xmlns:adec="http://schemas.microsoft.com/office/drawing/2017/decorative" val="1"/>
              </a:ext>
            </a:extLst>
          </p:cNvPr>
          <p:cNvSpPr/>
          <p:nvPr/>
        </p:nvSpPr>
        <p:spPr>
          <a:xfrm>
            <a:off x="989721" y="1870446"/>
            <a:ext cx="45719" cy="7861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7EB2257D-CE5D-4E89-9512-4D2E4BE0A8C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5294" y="3408786"/>
            <a:ext cx="403540" cy="403540"/>
          </a:xfrm>
          <a:prstGeom prst="rect">
            <a:avLst/>
          </a:prstGeom>
        </p:spPr>
      </p:pic>
      <p:sp>
        <p:nvSpPr>
          <p:cNvPr id="15" name="Rectangle 14">
            <a:extLst>
              <a:ext uri="{FF2B5EF4-FFF2-40B4-BE49-F238E27FC236}">
                <a16:creationId xmlns:a16="http://schemas.microsoft.com/office/drawing/2014/main" id="{9A493DA8-50EA-4AB6-A68F-C1A6D310BD4C}"/>
              </a:ext>
              <a:ext uri="{C183D7F6-B498-43B3-948B-1728B52AA6E4}">
                <adec:decorative xmlns:adec="http://schemas.microsoft.com/office/drawing/2017/decorative" val="1"/>
              </a:ext>
            </a:extLst>
          </p:cNvPr>
          <p:cNvSpPr/>
          <p:nvPr/>
        </p:nvSpPr>
        <p:spPr>
          <a:xfrm>
            <a:off x="989721" y="2903781"/>
            <a:ext cx="45719" cy="12572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5FA4D9EC-3052-4EBB-A53E-0096D20D7C0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5294" y="4315819"/>
            <a:ext cx="403540" cy="403540"/>
          </a:xfrm>
          <a:prstGeom prst="rect">
            <a:avLst/>
          </a:prstGeom>
        </p:spPr>
      </p:pic>
      <p:sp>
        <p:nvSpPr>
          <p:cNvPr id="19" name="Rectangle 18">
            <a:extLst>
              <a:ext uri="{FF2B5EF4-FFF2-40B4-BE49-F238E27FC236}">
                <a16:creationId xmlns:a16="http://schemas.microsoft.com/office/drawing/2014/main" id="{C693A730-AD67-41BD-AD85-15E6E77BF3C9}"/>
              </a:ext>
              <a:ext uri="{C183D7F6-B498-43B3-948B-1728B52AA6E4}">
                <adec:decorative xmlns:adec="http://schemas.microsoft.com/office/drawing/2017/decorative" val="1"/>
              </a:ext>
            </a:extLst>
          </p:cNvPr>
          <p:cNvSpPr/>
          <p:nvPr/>
        </p:nvSpPr>
        <p:spPr>
          <a:xfrm>
            <a:off x="989722" y="4389943"/>
            <a:ext cx="45719" cy="2771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C82B2397-0959-40B0-8394-8086A46DB20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5294" y="4975067"/>
            <a:ext cx="403540" cy="403540"/>
          </a:xfrm>
          <a:prstGeom prst="rect">
            <a:avLst/>
          </a:prstGeom>
        </p:spPr>
      </p:pic>
      <p:sp>
        <p:nvSpPr>
          <p:cNvPr id="17" name="Rectangle 16">
            <a:extLst>
              <a:ext uri="{FF2B5EF4-FFF2-40B4-BE49-F238E27FC236}">
                <a16:creationId xmlns:a16="http://schemas.microsoft.com/office/drawing/2014/main" id="{94C66EBE-FEDB-4C89-9985-7CE649900513}"/>
              </a:ext>
              <a:ext uri="{C183D7F6-B498-43B3-948B-1728B52AA6E4}">
                <adec:decorative xmlns:adec="http://schemas.microsoft.com/office/drawing/2017/decorative" val="1"/>
              </a:ext>
            </a:extLst>
          </p:cNvPr>
          <p:cNvSpPr/>
          <p:nvPr/>
        </p:nvSpPr>
        <p:spPr>
          <a:xfrm>
            <a:off x="989721" y="4930902"/>
            <a:ext cx="45719" cy="4906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FDB720E8-AD2E-4B71-ABA6-838F2C093D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25294" y="5894299"/>
            <a:ext cx="403540" cy="403540"/>
          </a:xfrm>
          <a:prstGeom prst="rect">
            <a:avLst/>
          </a:prstGeom>
        </p:spPr>
      </p:pic>
      <p:sp>
        <p:nvSpPr>
          <p:cNvPr id="33" name="Rectangle 32">
            <a:extLst>
              <a:ext uri="{FF2B5EF4-FFF2-40B4-BE49-F238E27FC236}">
                <a16:creationId xmlns:a16="http://schemas.microsoft.com/office/drawing/2014/main" id="{4D2B619C-08A3-4E34-A82C-2B04D4A5EF3F}"/>
              </a:ext>
              <a:ext uri="{C183D7F6-B498-43B3-948B-1728B52AA6E4}">
                <adec:decorative xmlns:adec="http://schemas.microsoft.com/office/drawing/2017/decorative" val="1"/>
              </a:ext>
            </a:extLst>
          </p:cNvPr>
          <p:cNvSpPr/>
          <p:nvPr/>
        </p:nvSpPr>
        <p:spPr>
          <a:xfrm>
            <a:off x="989721" y="5680336"/>
            <a:ext cx="45719" cy="79327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1">
            <a:extLst>
              <a:ext uri="{FF2B5EF4-FFF2-40B4-BE49-F238E27FC236}">
                <a16:creationId xmlns:a16="http://schemas.microsoft.com/office/drawing/2014/main" id="{B7401C2C-458A-4B99-A952-E6837CA94A04}"/>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30" name="Slide Number Placeholder 2">
            <a:extLst>
              <a:ext uri="{FF2B5EF4-FFF2-40B4-BE49-F238E27FC236}">
                <a16:creationId xmlns:a16="http://schemas.microsoft.com/office/drawing/2014/main" id="{E9121EBF-D449-4563-B458-507517C8732F}"/>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43</a:t>
            </a:fld>
            <a:endParaRPr lang="en-US" sz="1050" dirty="0"/>
          </a:p>
        </p:txBody>
      </p:sp>
    </p:spTree>
    <p:extLst>
      <p:ext uri="{BB962C8B-B14F-4D97-AF65-F5344CB8AC3E}">
        <p14:creationId xmlns:p14="http://schemas.microsoft.com/office/powerpoint/2010/main" val="61568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BF8204-BC69-48F5-9CE6-400059BCA01D}"/>
              </a:ext>
            </a:extLst>
          </p:cNvPr>
          <p:cNvSpPr>
            <a:spLocks noGrp="1"/>
          </p:cNvSpPr>
          <p:nvPr>
            <p:ph type="title"/>
          </p:nvPr>
        </p:nvSpPr>
        <p:spPr>
          <a:xfrm>
            <a:off x="1126958" y="2766218"/>
            <a:ext cx="3342774" cy="1325563"/>
          </a:xfrm>
        </p:spPr>
        <p:txBody>
          <a:bodyPr/>
          <a:lstStyle/>
          <a:p>
            <a:r>
              <a:rPr lang="en-US" dirty="0"/>
              <a:t>Group Discussion</a:t>
            </a:r>
          </a:p>
        </p:txBody>
      </p:sp>
      <p:pic>
        <p:nvPicPr>
          <p:cNvPr id="20" name="Graphic 5">
            <a:extLst>
              <a:ext uri="{FF2B5EF4-FFF2-40B4-BE49-F238E27FC236}">
                <a16:creationId xmlns:a16="http://schemas.microsoft.com/office/drawing/2014/main" id="{03E0469F-2CFD-4E17-99AE-2BE1F35A998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1" t="1" r="7460" b="9774"/>
          <a:stretch/>
        </p:blipFill>
        <p:spPr bwMode="auto">
          <a:xfrm>
            <a:off x="1023542" y="4026466"/>
            <a:ext cx="1903841" cy="1855795"/>
          </a:xfrm>
          <a:prstGeom prst="rect">
            <a:avLst/>
          </a:prstGeom>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B965A03-F66C-4FAF-9DC5-AD493356916A}"/>
              </a:ext>
              <a:ext uri="{C183D7F6-B498-43B3-948B-1728B52AA6E4}">
                <adec:decorative xmlns:adec="http://schemas.microsoft.com/office/drawing/2017/decorative" val="1"/>
              </a:ext>
            </a:extLst>
          </p:cNvPr>
          <p:cNvSpPr txBox="1"/>
          <p:nvPr/>
        </p:nvSpPr>
        <p:spPr>
          <a:xfrm>
            <a:off x="6096000" y="1618086"/>
            <a:ext cx="4724400" cy="3621825"/>
          </a:xfrm>
          <a:prstGeom prst="rect">
            <a:avLst/>
          </a:prstGeom>
          <a:solidFill>
            <a:schemeClr val="bg1"/>
          </a:solidFill>
          <a:effectLst>
            <a:outerShdw blurRad="63500" sx="102000" sy="102000" algn="ctr" rotWithShape="0">
              <a:prstClr val="black">
                <a:alpha val="40000"/>
              </a:prstClr>
            </a:outerShdw>
          </a:effectLst>
        </p:spPr>
        <p:txBody>
          <a:bodyPr wrap="square" lIns="91440" tIns="45720" rIns="91440" bIns="45720" rtlCol="0" anchor="t">
            <a:spAutoFit/>
          </a:bodyPr>
          <a:lstStyle/>
          <a:p>
            <a:pPr marL="114300" marR="0" lvl="0" indent="-3175">
              <a:lnSpc>
                <a:spcPct val="110000"/>
              </a:lnSpc>
              <a:spcBef>
                <a:spcPts val="600"/>
              </a:spcBef>
              <a:spcAft>
                <a:spcPts val="1200"/>
              </a:spcAft>
              <a:buClr>
                <a:srgbClr val="315F9F"/>
              </a:buClr>
              <a:tabLst>
                <a:tab pos="114300" algn="l"/>
                <a:tab pos="457200" algn="l"/>
              </a:tabLst>
            </a:pPr>
            <a:r>
              <a:rPr lang="en-US" sz="2200" b="1" dirty="0">
                <a:solidFill>
                  <a:srgbClr val="315F9F"/>
                </a:solidFill>
                <a:latin typeface="Verdana Pro"/>
              </a:rPr>
              <a:t>Reflect on today’s topics.</a:t>
            </a:r>
          </a:p>
          <a:p>
            <a:pPr marL="573088" indent="-342900">
              <a:lnSpc>
                <a:spcPct val="114000"/>
              </a:lnSpc>
              <a:spcBef>
                <a:spcPts val="600"/>
              </a:spcBef>
              <a:spcAft>
                <a:spcPts val="600"/>
              </a:spcAft>
              <a:buClr>
                <a:srgbClr val="315F9F"/>
              </a:buClr>
              <a:buFont typeface="Wingdings" panose="05000000000000000000" pitchFamily="2" charset="2"/>
              <a:buChar char="§"/>
              <a:tabLst>
                <a:tab pos="228600" algn="l"/>
                <a:tab pos="457200" algn="l"/>
              </a:tabLst>
            </a:pPr>
            <a:r>
              <a:rPr lang="en-US" sz="2000" dirty="0">
                <a:latin typeface="Verdana"/>
                <a:ea typeface="Verdana"/>
              </a:rPr>
              <a:t>How might what you learned today inform the way you develop the curricula for your IET program?</a:t>
            </a:r>
          </a:p>
          <a:p>
            <a:pPr marL="573088" indent="-342900">
              <a:lnSpc>
                <a:spcPct val="114000"/>
              </a:lnSpc>
              <a:spcBef>
                <a:spcPts val="600"/>
              </a:spcBef>
              <a:spcAft>
                <a:spcPts val="1200"/>
              </a:spcAft>
              <a:buClr>
                <a:srgbClr val="315F9F"/>
              </a:buClr>
              <a:buFont typeface="Wingdings" panose="05000000000000000000" pitchFamily="2" charset="2"/>
              <a:buChar char="§"/>
              <a:tabLst>
                <a:tab pos="228600" algn="l"/>
                <a:tab pos="457200" algn="l"/>
              </a:tabLst>
            </a:pPr>
            <a:r>
              <a:rPr lang="en-US" sz="2000" dirty="0">
                <a:latin typeface="Verdana"/>
                <a:ea typeface="Verdana"/>
              </a:rPr>
              <a:t>Are there any additional questions about the Develop and Implement Phase before we wrap up the session?</a:t>
            </a:r>
          </a:p>
        </p:txBody>
      </p:sp>
      <p:sp>
        <p:nvSpPr>
          <p:cNvPr id="11" name="Footer Placeholder 1">
            <a:extLst>
              <a:ext uri="{FF2B5EF4-FFF2-40B4-BE49-F238E27FC236}">
                <a16:creationId xmlns:a16="http://schemas.microsoft.com/office/drawing/2014/main" id="{DF8CB7FA-1910-4AA8-8E75-DBC06F0CDF30}"/>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12" name="Slide Number Placeholder 2">
            <a:extLst>
              <a:ext uri="{FF2B5EF4-FFF2-40B4-BE49-F238E27FC236}">
                <a16:creationId xmlns:a16="http://schemas.microsoft.com/office/drawing/2014/main" id="{46F5FCFE-078B-4A10-AC9A-214995104364}"/>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44</a:t>
            </a:fld>
            <a:endParaRPr lang="en-US" sz="1050" dirty="0">
              <a:solidFill>
                <a:schemeClr val="bg1"/>
              </a:solidFill>
            </a:endParaRPr>
          </a:p>
        </p:txBody>
      </p:sp>
    </p:spTree>
    <p:extLst>
      <p:ext uri="{BB962C8B-B14F-4D97-AF65-F5344CB8AC3E}">
        <p14:creationId xmlns:p14="http://schemas.microsoft.com/office/powerpoint/2010/main" val="2446846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47724" y="566738"/>
            <a:ext cx="7050572" cy="880403"/>
          </a:xfrm>
          <a:prstGeom prst="rect">
            <a:avLst/>
          </a:prstGeom>
        </p:spPr>
        <p:txBody>
          <a:bodyPr>
            <a:normAutofit/>
          </a:bodyPr>
          <a:lstStyle/>
          <a:p>
            <a:r>
              <a:rPr lang="en-US" dirty="0">
                <a:latin typeface="Arial" panose="020B0604020202020204" pitchFamily="34" charset="0"/>
                <a:cs typeface="Arial" panose="020B0604020202020204" pitchFamily="34" charset="0"/>
              </a:rPr>
              <a:t>Poll: Confidence Level</a:t>
            </a:r>
          </a:p>
        </p:txBody>
      </p:sp>
      <p:grpSp>
        <p:nvGrpSpPr>
          <p:cNvPr id="7" name="Group 6">
            <a:extLst>
              <a:ext uri="{FF2B5EF4-FFF2-40B4-BE49-F238E27FC236}">
                <a16:creationId xmlns:a16="http://schemas.microsoft.com/office/drawing/2014/main" id="{D66AC75D-CFC1-4203-8A90-DE9F41D5C069}"/>
              </a:ext>
              <a:ext uri="{C183D7F6-B498-43B3-948B-1728B52AA6E4}">
                <adec:decorative xmlns:adec="http://schemas.microsoft.com/office/drawing/2017/decorative" val="1"/>
              </a:ext>
            </a:extLst>
          </p:cNvPr>
          <p:cNvGrpSpPr/>
          <p:nvPr/>
        </p:nvGrpSpPr>
        <p:grpSpPr>
          <a:xfrm>
            <a:off x="9348928" y="194553"/>
            <a:ext cx="2275626" cy="1408691"/>
            <a:chOff x="9348928" y="194553"/>
            <a:chExt cx="2275626" cy="1408691"/>
          </a:xfrm>
        </p:grpSpPr>
        <p:sp>
          <p:nvSpPr>
            <p:cNvPr id="8" name="Rectangle: Top Corners Rounded 7">
              <a:extLst>
                <a:ext uri="{FF2B5EF4-FFF2-40B4-BE49-F238E27FC236}">
                  <a16:creationId xmlns:a16="http://schemas.microsoft.com/office/drawing/2014/main" id="{EA2B8B8E-8FD3-430F-89ED-52A7BB06D92E}"/>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con of a online poll with three selection options.">
              <a:extLst>
                <a:ext uri="{FF2B5EF4-FFF2-40B4-BE49-F238E27FC236}">
                  <a16:creationId xmlns:a16="http://schemas.microsoft.com/office/drawing/2014/main" id="{31111015-F310-45C9-8163-7D24E9A156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6" name="Content Placeholder 5"/>
          <p:cNvSpPr>
            <a:spLocks noGrp="1"/>
          </p:cNvSpPr>
          <p:nvPr>
            <p:ph idx="4294967295"/>
          </p:nvPr>
        </p:nvSpPr>
        <p:spPr>
          <a:xfrm>
            <a:off x="849216" y="1828802"/>
            <a:ext cx="10274252" cy="4829963"/>
          </a:xfrm>
          <a:prstGeom prst="rect">
            <a:avLst/>
          </a:prstGeom>
        </p:spPr>
        <p:txBody>
          <a:bodyPr vert="horz" lIns="91440" tIns="45720" rIns="91440" bIns="45720" rtlCol="0" anchor="t">
            <a:normAutofit/>
          </a:bodyPr>
          <a:lstStyle/>
          <a:p>
            <a:pPr marL="0" indent="0">
              <a:spcBef>
                <a:spcPts val="1800"/>
              </a:spcBef>
              <a:spcAft>
                <a:spcPts val="1200"/>
              </a:spcAft>
              <a:buNone/>
            </a:pPr>
            <a:r>
              <a:rPr lang="en-US" b="1" dirty="0">
                <a:solidFill>
                  <a:srgbClr val="3B3838"/>
                </a:solidFill>
                <a:latin typeface="Arial" panose="020B0604020202020204" pitchFamily="34" charset="0"/>
                <a:ea typeface="Verdana" panose="020B0604030504040204" pitchFamily="34" charset="0"/>
                <a:cs typeface="Arial" panose="020B0604020202020204" pitchFamily="34" charset="0"/>
              </a:rPr>
              <a:t>How prepared are you to develop integrated learning objectives for an SSLO and build out contextualized curricula for an IET program?</a:t>
            </a:r>
          </a:p>
          <a:p>
            <a:pPr>
              <a:buNone/>
            </a:pPr>
            <a:r>
              <a:rPr lang="en-US" sz="2400" b="1" dirty="0">
                <a:solidFill>
                  <a:srgbClr val="047C7C"/>
                </a:solidFill>
                <a:latin typeface="Arial" panose="020B0604020202020204" pitchFamily="34" charset="0"/>
                <a:ea typeface="Verdana" panose="020B0604030504040204" pitchFamily="34" charset="0"/>
                <a:cs typeface="Arial" panose="020B0604020202020204" pitchFamily="34" charset="0"/>
              </a:rPr>
              <a:t>Select 1:</a:t>
            </a:r>
            <a:endParaRPr lang="en-US" sz="2400" dirty="0">
              <a:latin typeface="Arial" panose="020B0604020202020204" pitchFamily="34" charset="0"/>
              <a:ea typeface="Verdana" panose="020B0604030504040204" pitchFamily="34" charset="0"/>
              <a:cs typeface="Arial" panose="020B0604020202020204" pitchFamily="34" charset="0"/>
            </a:endParaRPr>
          </a:p>
          <a:p>
            <a:pPr marL="1885950" lvl="3" indent="-514350">
              <a:lnSpc>
                <a:spcPct val="100000"/>
              </a:lnSpc>
              <a:spcBef>
                <a:spcPts val="3000"/>
              </a:spcBef>
              <a:spcAft>
                <a:spcPts val="1800"/>
              </a:spcAft>
              <a:buFont typeface="+mj-lt"/>
              <a:buAutoNum type="alphaUcPeriod"/>
            </a:pPr>
            <a:r>
              <a:rPr lang="en-US" sz="2800" dirty="0">
                <a:solidFill>
                  <a:srgbClr val="3B3838"/>
                </a:solidFill>
                <a:latin typeface="Verdana" panose="020B0604030504040204" pitchFamily="34" charset="0"/>
                <a:ea typeface="Verdana" panose="020B0604030504040204" pitchFamily="34" charset="0"/>
              </a:rPr>
              <a:t>I am very prepared.</a:t>
            </a:r>
          </a:p>
          <a:p>
            <a:pPr marL="1885950" lvl="3" indent="-514350">
              <a:lnSpc>
                <a:spcPct val="100000"/>
              </a:lnSpc>
              <a:spcBef>
                <a:spcPts val="1200"/>
              </a:spcBef>
              <a:spcAft>
                <a:spcPts val="1800"/>
              </a:spcAft>
              <a:buFont typeface="+mj-lt"/>
              <a:buAutoNum type="alphaUcPeriod"/>
            </a:pPr>
            <a:r>
              <a:rPr lang="en-US" sz="2800" dirty="0">
                <a:latin typeface="Verdana" panose="020B0604030504040204" pitchFamily="34" charset="0"/>
                <a:ea typeface="Verdana" panose="020B0604030504040204" pitchFamily="34" charset="0"/>
              </a:rPr>
              <a:t>I am somewhat prepared.</a:t>
            </a:r>
          </a:p>
          <a:p>
            <a:pPr marL="1885950" lvl="3" indent="-514350">
              <a:lnSpc>
                <a:spcPct val="100000"/>
              </a:lnSpc>
              <a:spcBef>
                <a:spcPts val="1200"/>
              </a:spcBef>
              <a:spcAft>
                <a:spcPts val="1800"/>
              </a:spcAft>
              <a:buFont typeface="+mj-lt"/>
              <a:buAutoNum type="alphaUcPeriod"/>
            </a:pPr>
            <a:r>
              <a:rPr lang="en-US" sz="2800" dirty="0">
                <a:solidFill>
                  <a:srgbClr val="3B3838"/>
                </a:solidFill>
                <a:latin typeface="Verdana" panose="020B0604030504040204" pitchFamily="34" charset="0"/>
                <a:ea typeface="Verdana" panose="020B0604030504040204" pitchFamily="34" charset="0"/>
              </a:rPr>
              <a:t>I may need more training/support first.</a:t>
            </a:r>
            <a:endParaRPr lang="en-US" sz="2800" dirty="0">
              <a:latin typeface="Verdana" panose="020B0604030504040204" pitchFamily="34" charset="0"/>
              <a:ea typeface="Verdana" panose="020B0604030504040204" pitchFamily="34" charset="0"/>
            </a:endParaRPr>
          </a:p>
        </p:txBody>
      </p:sp>
      <p:grpSp>
        <p:nvGrpSpPr>
          <p:cNvPr id="26" name="Group 25">
            <a:extLst>
              <a:ext uri="{FF2B5EF4-FFF2-40B4-BE49-F238E27FC236}">
                <a16:creationId xmlns:a16="http://schemas.microsoft.com/office/drawing/2014/main" id="{6E3E6672-E2CB-4AD0-9C5F-5780F76E495C}"/>
              </a:ext>
              <a:ext uri="{C183D7F6-B498-43B3-948B-1728B52AA6E4}">
                <adec:decorative xmlns:adec="http://schemas.microsoft.com/office/drawing/2017/decorative" val="1"/>
              </a:ext>
            </a:extLst>
          </p:cNvPr>
          <p:cNvGrpSpPr/>
          <p:nvPr/>
        </p:nvGrpSpPr>
        <p:grpSpPr>
          <a:xfrm>
            <a:off x="1309007" y="3886200"/>
            <a:ext cx="685119" cy="685119"/>
            <a:chOff x="11391281" y="2281521"/>
            <a:chExt cx="723900" cy="723900"/>
          </a:xfrm>
        </p:grpSpPr>
        <p:sp>
          <p:nvSpPr>
            <p:cNvPr id="24" name="Freeform: Shape 23">
              <a:extLst>
                <a:ext uri="{FF2B5EF4-FFF2-40B4-BE49-F238E27FC236}">
                  <a16:creationId xmlns:a16="http://schemas.microsoft.com/office/drawing/2014/main" id="{D641DC17-64F4-4948-9956-630D4E4A1BFA}"/>
                </a:ext>
              </a:extLst>
            </p:cNvPr>
            <p:cNvSpPr/>
            <p:nvPr/>
          </p:nvSpPr>
          <p:spPr>
            <a:xfrm>
              <a:off x="11538918" y="2776821"/>
              <a:ext cx="428625" cy="133407"/>
            </a:xfrm>
            <a:custGeom>
              <a:avLst/>
              <a:gdLst>
                <a:gd name="connsiteX0" fmla="*/ 0 w 428625"/>
                <a:gd name="connsiteY0" fmla="*/ 0 h 133407"/>
                <a:gd name="connsiteX1" fmla="*/ 319845 w 428625"/>
                <a:gd name="connsiteY1" fmla="*/ 108779 h 133407"/>
                <a:gd name="connsiteX2" fmla="*/ 428625 w 428625"/>
                <a:gd name="connsiteY2" fmla="*/ 0 h 133407"/>
                <a:gd name="connsiteX3" fmla="*/ 0 w 428625"/>
                <a:gd name="connsiteY3" fmla="*/ 0 h 133407"/>
              </a:gdLst>
              <a:ahLst/>
              <a:cxnLst>
                <a:cxn ang="0">
                  <a:pos x="connsiteX0" y="connsiteY0"/>
                </a:cxn>
                <a:cxn ang="0">
                  <a:pos x="connsiteX1" y="connsiteY1"/>
                </a:cxn>
                <a:cxn ang="0">
                  <a:pos x="connsiteX2" y="connsiteY2"/>
                </a:cxn>
                <a:cxn ang="0">
                  <a:pos x="connsiteX3" y="connsiteY3"/>
                </a:cxn>
              </a:cxnLst>
              <a:rect l="l" t="t" r="r" b="b"/>
              <a:pathLst>
                <a:path w="428625" h="133407">
                  <a:moveTo>
                    <a:pt x="0" y="0"/>
                  </a:moveTo>
                  <a:cubicBezTo>
                    <a:pt x="58284" y="118361"/>
                    <a:pt x="201483" y="167064"/>
                    <a:pt x="319845" y="108779"/>
                  </a:cubicBezTo>
                  <a:cubicBezTo>
                    <a:pt x="367108" y="85507"/>
                    <a:pt x="405352" y="47263"/>
                    <a:pt x="428625" y="0"/>
                  </a:cubicBezTo>
                  <a:lnTo>
                    <a:pt x="0" y="0"/>
                  </a:lnTo>
                  <a:close/>
                </a:path>
              </a:pathLst>
            </a:custGeom>
            <a:solidFill>
              <a:srgbClr val="000000"/>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0A9C96C0-D0F1-4537-85D2-3CF0B02E299C}"/>
                </a:ext>
              </a:extLst>
            </p:cNvPr>
            <p:cNvSpPr/>
            <p:nvPr/>
          </p:nvSpPr>
          <p:spPr>
            <a:xfrm>
              <a:off x="11391281" y="2281521"/>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solidFill>
              <a:srgbClr val="000000"/>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AC2E754-285D-475C-B7BE-A7E6B1BAD6E0}"/>
                </a:ext>
              </a:extLst>
            </p:cNvPr>
            <p:cNvSpPr/>
            <p:nvPr/>
          </p:nvSpPr>
          <p:spPr>
            <a:xfrm>
              <a:off x="11499167" y="2491128"/>
              <a:ext cx="508126" cy="190500"/>
            </a:xfrm>
            <a:custGeom>
              <a:avLst/>
              <a:gdLst>
                <a:gd name="connsiteX0" fmla="*/ 254075 w 508126"/>
                <a:gd name="connsiteY0" fmla="*/ 22479 h 190500"/>
                <a:gd name="connsiteX1" fmla="*/ 115486 w 508126"/>
                <a:gd name="connsiteY1" fmla="*/ 0 h 190500"/>
                <a:gd name="connsiteX2" fmla="*/ 3472 w 508126"/>
                <a:gd name="connsiteY2" fmla="*/ 21907 h 190500"/>
                <a:gd name="connsiteX3" fmla="*/ 43 w 508126"/>
                <a:gd name="connsiteY3" fmla="*/ 26575 h 190500"/>
                <a:gd name="connsiteX4" fmla="*/ 43 w 508126"/>
                <a:gd name="connsiteY4" fmla="*/ 50197 h 190500"/>
                <a:gd name="connsiteX5" fmla="*/ 4711 w 508126"/>
                <a:gd name="connsiteY5" fmla="*/ 61150 h 190500"/>
                <a:gd name="connsiteX6" fmla="*/ 11569 w 508126"/>
                <a:gd name="connsiteY6" fmla="*/ 66961 h 190500"/>
                <a:gd name="connsiteX7" fmla="*/ 25475 w 508126"/>
                <a:gd name="connsiteY7" fmla="*/ 141446 h 190500"/>
                <a:gd name="connsiteX8" fmla="*/ 121297 w 508126"/>
                <a:gd name="connsiteY8" fmla="*/ 190500 h 190500"/>
                <a:gd name="connsiteX9" fmla="*/ 241978 w 508126"/>
                <a:gd name="connsiteY9" fmla="*/ 84296 h 190500"/>
                <a:gd name="connsiteX10" fmla="*/ 254075 w 508126"/>
                <a:gd name="connsiteY10" fmla="*/ 74771 h 190500"/>
                <a:gd name="connsiteX11" fmla="*/ 266172 w 508126"/>
                <a:gd name="connsiteY11" fmla="*/ 84296 h 190500"/>
                <a:gd name="connsiteX12" fmla="*/ 386854 w 508126"/>
                <a:gd name="connsiteY12" fmla="*/ 190500 h 190500"/>
                <a:gd name="connsiteX13" fmla="*/ 482675 w 508126"/>
                <a:gd name="connsiteY13" fmla="*/ 141446 h 190500"/>
                <a:gd name="connsiteX14" fmla="*/ 496582 w 508126"/>
                <a:gd name="connsiteY14" fmla="*/ 66961 h 190500"/>
                <a:gd name="connsiteX15" fmla="*/ 503440 w 508126"/>
                <a:gd name="connsiteY15" fmla="*/ 61722 h 190500"/>
                <a:gd name="connsiteX16" fmla="*/ 508107 w 508126"/>
                <a:gd name="connsiteY16" fmla="*/ 50768 h 190500"/>
                <a:gd name="connsiteX17" fmla="*/ 508107 w 508126"/>
                <a:gd name="connsiteY17" fmla="*/ 27146 h 190500"/>
                <a:gd name="connsiteX18" fmla="*/ 504678 w 508126"/>
                <a:gd name="connsiteY18" fmla="*/ 21907 h 190500"/>
                <a:gd name="connsiteX19" fmla="*/ 392664 w 508126"/>
                <a:gd name="connsiteY19" fmla="*/ 0 h 190500"/>
                <a:gd name="connsiteX20" fmla="*/ 254075 w 508126"/>
                <a:gd name="connsiteY20" fmla="*/ 224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8126" h="190500">
                  <a:moveTo>
                    <a:pt x="254075" y="22479"/>
                  </a:moveTo>
                  <a:cubicBezTo>
                    <a:pt x="235025" y="18478"/>
                    <a:pt x="151872" y="0"/>
                    <a:pt x="115486" y="0"/>
                  </a:cubicBezTo>
                  <a:cubicBezTo>
                    <a:pt x="72243" y="0"/>
                    <a:pt x="16807" y="17335"/>
                    <a:pt x="3472" y="21907"/>
                  </a:cubicBezTo>
                  <a:cubicBezTo>
                    <a:pt x="1462" y="22588"/>
                    <a:pt x="92" y="24453"/>
                    <a:pt x="43" y="26575"/>
                  </a:cubicBezTo>
                  <a:lnTo>
                    <a:pt x="43" y="50197"/>
                  </a:lnTo>
                  <a:cubicBezTo>
                    <a:pt x="-303" y="54394"/>
                    <a:pt x="1443" y="58493"/>
                    <a:pt x="4711" y="61150"/>
                  </a:cubicBezTo>
                  <a:lnTo>
                    <a:pt x="11569" y="66961"/>
                  </a:lnTo>
                  <a:cubicBezTo>
                    <a:pt x="12140" y="90011"/>
                    <a:pt x="15093" y="124682"/>
                    <a:pt x="25475" y="141446"/>
                  </a:cubicBezTo>
                  <a:cubicBezTo>
                    <a:pt x="38715" y="164497"/>
                    <a:pt x="79768" y="190500"/>
                    <a:pt x="121297" y="190500"/>
                  </a:cubicBezTo>
                  <a:cubicBezTo>
                    <a:pt x="194639" y="190500"/>
                    <a:pt x="229215" y="135065"/>
                    <a:pt x="241978" y="84296"/>
                  </a:cubicBezTo>
                  <a:cubicBezTo>
                    <a:pt x="243307" y="78696"/>
                    <a:pt x="248319" y="74748"/>
                    <a:pt x="254075" y="74771"/>
                  </a:cubicBezTo>
                  <a:cubicBezTo>
                    <a:pt x="259773" y="74914"/>
                    <a:pt x="264696" y="78791"/>
                    <a:pt x="266172" y="84296"/>
                  </a:cubicBezTo>
                  <a:cubicBezTo>
                    <a:pt x="279507" y="135065"/>
                    <a:pt x="314083" y="190500"/>
                    <a:pt x="386854" y="190500"/>
                  </a:cubicBezTo>
                  <a:cubicBezTo>
                    <a:pt x="428478" y="190500"/>
                    <a:pt x="469435" y="164497"/>
                    <a:pt x="482675" y="141446"/>
                  </a:cubicBezTo>
                  <a:cubicBezTo>
                    <a:pt x="492200" y="124111"/>
                    <a:pt x="495439" y="90011"/>
                    <a:pt x="496582" y="66961"/>
                  </a:cubicBezTo>
                  <a:lnTo>
                    <a:pt x="503440" y="61722"/>
                  </a:lnTo>
                  <a:cubicBezTo>
                    <a:pt x="506606" y="58988"/>
                    <a:pt x="508329" y="54945"/>
                    <a:pt x="508107" y="50768"/>
                  </a:cubicBezTo>
                  <a:lnTo>
                    <a:pt x="508107" y="27146"/>
                  </a:lnTo>
                  <a:cubicBezTo>
                    <a:pt x="507535" y="24194"/>
                    <a:pt x="506392" y="22479"/>
                    <a:pt x="504678" y="21907"/>
                  </a:cubicBezTo>
                  <a:cubicBezTo>
                    <a:pt x="468571" y="9315"/>
                    <a:pt x="430853" y="1938"/>
                    <a:pt x="392664" y="0"/>
                  </a:cubicBezTo>
                  <a:cubicBezTo>
                    <a:pt x="356278" y="0"/>
                    <a:pt x="273125" y="18478"/>
                    <a:pt x="254075" y="22479"/>
                  </a:cubicBezTo>
                  <a:close/>
                </a:path>
              </a:pathLst>
            </a:custGeom>
            <a:solidFill>
              <a:srgbClr val="000000"/>
            </a:solidFill>
            <a:ln w="9525" cap="flat">
              <a:noFill/>
              <a:prstDash val="solid"/>
              <a:miter/>
            </a:ln>
          </p:spPr>
          <p:txBody>
            <a:bodyPr rtlCol="0" anchor="ctr"/>
            <a:lstStyle/>
            <a:p>
              <a:endParaRPr lang="en-US" dirty="0"/>
            </a:p>
          </p:txBody>
        </p:sp>
      </p:grpSp>
      <p:grpSp>
        <p:nvGrpSpPr>
          <p:cNvPr id="34" name="Group 33">
            <a:extLst>
              <a:ext uri="{FF2B5EF4-FFF2-40B4-BE49-F238E27FC236}">
                <a16:creationId xmlns:a16="http://schemas.microsoft.com/office/drawing/2014/main" id="{5A232425-9A8D-41BC-BA99-0B7447DA52CB}"/>
              </a:ext>
              <a:ext uri="{C183D7F6-B498-43B3-948B-1728B52AA6E4}">
                <adec:decorative xmlns:adec="http://schemas.microsoft.com/office/drawing/2017/decorative" val="1"/>
              </a:ext>
            </a:extLst>
          </p:cNvPr>
          <p:cNvGrpSpPr/>
          <p:nvPr/>
        </p:nvGrpSpPr>
        <p:grpSpPr>
          <a:xfrm>
            <a:off x="1309007" y="4688724"/>
            <a:ext cx="685119" cy="685119"/>
            <a:chOff x="11315660" y="2165817"/>
            <a:chExt cx="723900" cy="723900"/>
          </a:xfrm>
        </p:grpSpPr>
        <p:sp>
          <p:nvSpPr>
            <p:cNvPr id="19" name="Freeform: Shape 18">
              <a:extLst>
                <a:ext uri="{FF2B5EF4-FFF2-40B4-BE49-F238E27FC236}">
                  <a16:creationId xmlns:a16="http://schemas.microsoft.com/office/drawing/2014/main" id="{2A7F9239-073A-4086-A393-0B1739527EA6}"/>
                </a:ext>
              </a:extLst>
            </p:cNvPr>
            <p:cNvSpPr/>
            <p:nvPr/>
          </p:nvSpPr>
          <p:spPr>
            <a:xfrm>
              <a:off x="11484773" y="2651581"/>
              <a:ext cx="385678" cy="123809"/>
            </a:xfrm>
            <a:custGeom>
              <a:avLst/>
              <a:gdLst>
                <a:gd name="connsiteX0" fmla="*/ 378193 w 385678"/>
                <a:gd name="connsiteY0" fmla="*/ 3915 h 123809"/>
                <a:gd name="connsiteX1" fmla="*/ 351523 w 385678"/>
                <a:gd name="connsiteY1" fmla="*/ 7440 h 123809"/>
                <a:gd name="connsiteX2" fmla="*/ 71064 w 385678"/>
                <a:gd name="connsiteY2" fmla="*/ 44354 h 123809"/>
                <a:gd name="connsiteX3" fmla="*/ 34150 w 385678"/>
                <a:gd name="connsiteY3" fmla="*/ 7440 h 123809"/>
                <a:gd name="connsiteX4" fmla="*/ 7432 w 385678"/>
                <a:gd name="connsiteY4" fmla="*/ 3963 h 123809"/>
                <a:gd name="connsiteX5" fmla="*/ 3955 w 385678"/>
                <a:gd name="connsiteY5" fmla="*/ 30681 h 123809"/>
                <a:gd name="connsiteX6" fmla="*/ 337845 w 385678"/>
                <a:gd name="connsiteY6" fmla="*/ 74553 h 123809"/>
                <a:gd name="connsiteX7" fmla="*/ 381717 w 385678"/>
                <a:gd name="connsiteY7" fmla="*/ 30681 h 123809"/>
                <a:gd name="connsiteX8" fmla="*/ 378255 w 385678"/>
                <a:gd name="connsiteY8" fmla="*/ 3963 h 123809"/>
                <a:gd name="connsiteX9" fmla="*/ 378193 w 385678"/>
                <a:gd name="connsiteY9" fmla="*/ 3915 h 12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78" h="123809">
                  <a:moveTo>
                    <a:pt x="378193" y="3915"/>
                  </a:moveTo>
                  <a:cubicBezTo>
                    <a:pt x="369851" y="-2461"/>
                    <a:pt x="357923" y="-884"/>
                    <a:pt x="351523" y="7440"/>
                  </a:cubicBezTo>
                  <a:cubicBezTo>
                    <a:pt x="284270" y="95080"/>
                    <a:pt x="158703" y="111607"/>
                    <a:pt x="71064" y="44354"/>
                  </a:cubicBezTo>
                  <a:cubicBezTo>
                    <a:pt x="57199" y="33714"/>
                    <a:pt x="44789" y="21304"/>
                    <a:pt x="34150" y="7440"/>
                  </a:cubicBezTo>
                  <a:cubicBezTo>
                    <a:pt x="27732" y="-898"/>
                    <a:pt x="15770" y="-2455"/>
                    <a:pt x="7432" y="3963"/>
                  </a:cubicBezTo>
                  <a:cubicBezTo>
                    <a:pt x="-906" y="10381"/>
                    <a:pt x="-2462" y="22343"/>
                    <a:pt x="3955" y="30681"/>
                  </a:cubicBezTo>
                  <a:cubicBezTo>
                    <a:pt x="84042" y="134997"/>
                    <a:pt x="233529" y="154639"/>
                    <a:pt x="337845" y="74553"/>
                  </a:cubicBezTo>
                  <a:cubicBezTo>
                    <a:pt x="354320" y="61905"/>
                    <a:pt x="369069" y="47155"/>
                    <a:pt x="381717" y="30681"/>
                  </a:cubicBezTo>
                  <a:cubicBezTo>
                    <a:pt x="388139" y="22347"/>
                    <a:pt x="386589" y="10385"/>
                    <a:pt x="378255" y="3963"/>
                  </a:cubicBezTo>
                  <a:cubicBezTo>
                    <a:pt x="378235" y="3947"/>
                    <a:pt x="378214" y="3932"/>
                    <a:pt x="378193" y="3915"/>
                  </a:cubicBezTo>
                  <a:close/>
                </a:path>
              </a:pathLst>
            </a:custGeom>
            <a:solidFill>
              <a:srgbClr val="000000"/>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EA852DA6-B02F-45C4-8A93-843B3B1DCFAA}"/>
                </a:ext>
              </a:extLst>
            </p:cNvPr>
            <p:cNvSpPr/>
            <p:nvPr/>
          </p:nvSpPr>
          <p:spPr>
            <a:xfrm>
              <a:off x="11315660" y="2165817"/>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361950" y="38100"/>
                  </a:moveTo>
                  <a:cubicBezTo>
                    <a:pt x="540808" y="38100"/>
                    <a:pt x="685800" y="183092"/>
                    <a:pt x="685800" y="361950"/>
                  </a:cubicBezTo>
                  <a:cubicBezTo>
                    <a:pt x="685800" y="540808"/>
                    <a:pt x="540808" y="685800"/>
                    <a:pt x="361950" y="685800"/>
                  </a:cubicBezTo>
                  <a:cubicBezTo>
                    <a:pt x="183092" y="685800"/>
                    <a:pt x="38100" y="540808"/>
                    <a:pt x="38100" y="361950"/>
                  </a:cubicBezTo>
                  <a:cubicBezTo>
                    <a:pt x="38100" y="183092"/>
                    <a:pt x="183092" y="38100"/>
                    <a:pt x="361950" y="38100"/>
                  </a:cubicBezTo>
                  <a:moveTo>
                    <a:pt x="361950" y="0"/>
                  </a:moveTo>
                  <a:cubicBezTo>
                    <a:pt x="162051" y="0"/>
                    <a:pt x="0" y="162051"/>
                    <a:pt x="0" y="361950"/>
                  </a:cubicBezTo>
                  <a:cubicBezTo>
                    <a:pt x="0" y="561849"/>
                    <a:pt x="162051" y="723900"/>
                    <a:pt x="361950" y="723900"/>
                  </a:cubicBezTo>
                  <a:cubicBezTo>
                    <a:pt x="561849" y="723900"/>
                    <a:pt x="723900" y="561849"/>
                    <a:pt x="723900" y="361950"/>
                  </a:cubicBezTo>
                  <a:cubicBezTo>
                    <a:pt x="723900" y="162051"/>
                    <a:pt x="561849" y="0"/>
                    <a:pt x="361950" y="0"/>
                  </a:cubicBezTo>
                  <a:close/>
                </a:path>
              </a:pathLst>
            </a:custGeom>
            <a:solidFill>
              <a:srgbClr val="000000"/>
            </a:solidFill>
            <a:ln w="9525" cap="flat">
              <a:noFill/>
              <a:prstDash val="solid"/>
              <a:miter/>
            </a:ln>
          </p:spPr>
          <p:txBody>
            <a:bodyPr rtlCol="0" anchor="ctr"/>
            <a:lstStyle/>
            <a:p>
              <a:endParaRPr lang="en-US" dirty="0"/>
            </a:p>
          </p:txBody>
        </p:sp>
        <p:sp>
          <p:nvSpPr>
            <p:cNvPr id="32" name="Oval 31">
              <a:extLst>
                <a:ext uri="{FF2B5EF4-FFF2-40B4-BE49-F238E27FC236}">
                  <a16:creationId xmlns:a16="http://schemas.microsoft.com/office/drawing/2014/main" id="{D92185CA-7FFE-4C66-899B-8DDCDF0F29BB}"/>
                </a:ext>
              </a:extLst>
            </p:cNvPr>
            <p:cNvSpPr/>
            <p:nvPr/>
          </p:nvSpPr>
          <p:spPr>
            <a:xfrm>
              <a:off x="11510982" y="2371682"/>
              <a:ext cx="81071" cy="123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FCA1C545-7D21-4528-A84F-4301DA3ED77D}"/>
                </a:ext>
              </a:extLst>
            </p:cNvPr>
            <p:cNvSpPr/>
            <p:nvPr/>
          </p:nvSpPr>
          <p:spPr>
            <a:xfrm>
              <a:off x="11773051" y="2371682"/>
              <a:ext cx="81071" cy="1238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A4DF70EF-A08A-4158-9FD0-99C5E019EAAF}"/>
              </a:ext>
              <a:ext uri="{C183D7F6-B498-43B3-948B-1728B52AA6E4}">
                <adec:decorative xmlns:adec="http://schemas.microsoft.com/office/drawing/2017/decorative" val="1"/>
              </a:ext>
            </a:extLst>
          </p:cNvPr>
          <p:cNvGrpSpPr/>
          <p:nvPr/>
        </p:nvGrpSpPr>
        <p:grpSpPr>
          <a:xfrm>
            <a:off x="1303904" y="5491885"/>
            <a:ext cx="685119" cy="685119"/>
            <a:chOff x="1303904" y="5491885"/>
            <a:chExt cx="685119" cy="685119"/>
          </a:xfrm>
        </p:grpSpPr>
        <p:sp>
          <p:nvSpPr>
            <p:cNvPr id="36" name="Freeform: Shape 35">
              <a:extLst>
                <a:ext uri="{FF2B5EF4-FFF2-40B4-BE49-F238E27FC236}">
                  <a16:creationId xmlns:a16="http://schemas.microsoft.com/office/drawing/2014/main" id="{4D13F984-6A94-41A0-9D75-F5370175AFAD}"/>
                </a:ext>
              </a:extLst>
            </p:cNvPr>
            <p:cNvSpPr/>
            <p:nvPr/>
          </p:nvSpPr>
          <p:spPr>
            <a:xfrm rot="20941803">
              <a:off x="1529272" y="5969665"/>
              <a:ext cx="234382" cy="36058"/>
            </a:xfrm>
            <a:custGeom>
              <a:avLst/>
              <a:gdLst>
                <a:gd name="connsiteX0" fmla="*/ 216354 w 234382"/>
                <a:gd name="connsiteY0" fmla="*/ 0 h 36058"/>
                <a:gd name="connsiteX1" fmla="*/ 18029 w 234382"/>
                <a:gd name="connsiteY1" fmla="*/ 0 h 36058"/>
                <a:gd name="connsiteX2" fmla="*/ 0 w 234382"/>
                <a:gd name="connsiteY2" fmla="*/ 18029 h 36058"/>
                <a:gd name="connsiteX3" fmla="*/ 18029 w 234382"/>
                <a:gd name="connsiteY3" fmla="*/ 36059 h 36058"/>
                <a:gd name="connsiteX4" fmla="*/ 216354 w 234382"/>
                <a:gd name="connsiteY4" fmla="*/ 36059 h 36058"/>
                <a:gd name="connsiteX5" fmla="*/ 234383 w 234382"/>
                <a:gd name="connsiteY5" fmla="*/ 18029 h 36058"/>
                <a:gd name="connsiteX6" fmla="*/ 216354 w 234382"/>
                <a:gd name="connsiteY6" fmla="*/ 0 h 3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82" h="36058">
                  <a:moveTo>
                    <a:pt x="216354" y="0"/>
                  </a:moveTo>
                  <a:lnTo>
                    <a:pt x="18029" y="0"/>
                  </a:lnTo>
                  <a:cubicBezTo>
                    <a:pt x="8072" y="0"/>
                    <a:pt x="0" y="8072"/>
                    <a:pt x="0" y="18029"/>
                  </a:cubicBezTo>
                  <a:cubicBezTo>
                    <a:pt x="0" y="27987"/>
                    <a:pt x="8072" y="36059"/>
                    <a:pt x="18029" y="36059"/>
                  </a:cubicBezTo>
                  <a:lnTo>
                    <a:pt x="216354" y="36059"/>
                  </a:lnTo>
                  <a:cubicBezTo>
                    <a:pt x="226311" y="36059"/>
                    <a:pt x="234383" y="27987"/>
                    <a:pt x="234383" y="18029"/>
                  </a:cubicBezTo>
                  <a:cubicBezTo>
                    <a:pt x="234383" y="8072"/>
                    <a:pt x="226311" y="0"/>
                    <a:pt x="216354" y="0"/>
                  </a:cubicBezTo>
                  <a:close/>
                </a:path>
              </a:pathLst>
            </a:custGeom>
            <a:solidFill>
              <a:srgbClr val="000000"/>
            </a:solidFill>
            <a:ln w="893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D74E080D-0A64-45B6-B70C-FBA8B52E865E}"/>
                </a:ext>
              </a:extLst>
            </p:cNvPr>
            <p:cNvSpPr/>
            <p:nvPr/>
          </p:nvSpPr>
          <p:spPr>
            <a:xfrm>
              <a:off x="1303904" y="5491885"/>
              <a:ext cx="685119" cy="685119"/>
            </a:xfrm>
            <a:custGeom>
              <a:avLst/>
              <a:gdLst>
                <a:gd name="connsiteX0" fmla="*/ 342560 w 685119"/>
                <a:gd name="connsiteY0" fmla="*/ 36059 h 685119"/>
                <a:gd name="connsiteX1" fmla="*/ 649061 w 685119"/>
                <a:gd name="connsiteY1" fmla="*/ 342560 h 685119"/>
                <a:gd name="connsiteX2" fmla="*/ 342560 w 685119"/>
                <a:gd name="connsiteY2" fmla="*/ 649061 h 685119"/>
                <a:gd name="connsiteX3" fmla="*/ 36059 w 685119"/>
                <a:gd name="connsiteY3" fmla="*/ 342560 h 685119"/>
                <a:gd name="connsiteX4" fmla="*/ 342560 w 685119"/>
                <a:gd name="connsiteY4" fmla="*/ 36059 h 685119"/>
                <a:gd name="connsiteX5" fmla="*/ 342560 w 685119"/>
                <a:gd name="connsiteY5" fmla="*/ 0 h 685119"/>
                <a:gd name="connsiteX6" fmla="*/ 0 w 685119"/>
                <a:gd name="connsiteY6" fmla="*/ 342560 h 685119"/>
                <a:gd name="connsiteX7" fmla="*/ 342560 w 685119"/>
                <a:gd name="connsiteY7" fmla="*/ 685119 h 685119"/>
                <a:gd name="connsiteX8" fmla="*/ 685119 w 685119"/>
                <a:gd name="connsiteY8" fmla="*/ 342560 h 685119"/>
                <a:gd name="connsiteX9" fmla="*/ 342560 w 685119"/>
                <a:gd name="connsiteY9" fmla="*/ 0 h 68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119" h="685119">
                  <a:moveTo>
                    <a:pt x="342560" y="36059"/>
                  </a:moveTo>
                  <a:cubicBezTo>
                    <a:pt x="511836" y="36059"/>
                    <a:pt x="649061" y="173284"/>
                    <a:pt x="649061" y="342560"/>
                  </a:cubicBezTo>
                  <a:cubicBezTo>
                    <a:pt x="649061" y="511836"/>
                    <a:pt x="511836" y="649061"/>
                    <a:pt x="342560" y="649061"/>
                  </a:cubicBezTo>
                  <a:cubicBezTo>
                    <a:pt x="173284" y="649061"/>
                    <a:pt x="36059" y="511836"/>
                    <a:pt x="36059" y="342560"/>
                  </a:cubicBezTo>
                  <a:cubicBezTo>
                    <a:pt x="36059" y="173284"/>
                    <a:pt x="173284" y="36059"/>
                    <a:pt x="342560" y="36059"/>
                  </a:cubicBezTo>
                  <a:moveTo>
                    <a:pt x="342560" y="0"/>
                  </a:moveTo>
                  <a:cubicBezTo>
                    <a:pt x="153369" y="0"/>
                    <a:pt x="0" y="153369"/>
                    <a:pt x="0" y="342560"/>
                  </a:cubicBezTo>
                  <a:cubicBezTo>
                    <a:pt x="0" y="531750"/>
                    <a:pt x="153369" y="685119"/>
                    <a:pt x="342560" y="685119"/>
                  </a:cubicBezTo>
                  <a:cubicBezTo>
                    <a:pt x="531750" y="685119"/>
                    <a:pt x="685119" y="531750"/>
                    <a:pt x="685119" y="342560"/>
                  </a:cubicBezTo>
                  <a:cubicBezTo>
                    <a:pt x="685119" y="153369"/>
                    <a:pt x="531750" y="0"/>
                    <a:pt x="342560" y="0"/>
                  </a:cubicBezTo>
                  <a:close/>
                </a:path>
              </a:pathLst>
            </a:custGeom>
            <a:solidFill>
              <a:srgbClr val="000000"/>
            </a:solidFill>
            <a:ln w="893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E42803C7-E4EE-4611-9D9C-28AC775D4D62}"/>
                </a:ext>
              </a:extLst>
            </p:cNvPr>
            <p:cNvSpPr/>
            <p:nvPr/>
          </p:nvSpPr>
          <p:spPr>
            <a:xfrm>
              <a:off x="1468511" y="5695077"/>
              <a:ext cx="103490" cy="94304"/>
            </a:xfrm>
            <a:custGeom>
              <a:avLst/>
              <a:gdLst>
                <a:gd name="connsiteX0" fmla="*/ 11450 w 103490"/>
                <a:gd name="connsiteY0" fmla="*/ 10096 h 94304"/>
                <a:gd name="connsiteX1" fmla="*/ 19285 w 103490"/>
                <a:gd name="connsiteY1" fmla="*/ 82853 h 94304"/>
                <a:gd name="connsiteX2" fmla="*/ 92042 w 103490"/>
                <a:gd name="connsiteY2" fmla="*/ 75019 h 94304"/>
                <a:gd name="connsiteX3" fmla="*/ 92042 w 103490"/>
                <a:gd name="connsiteY3" fmla="*/ 10096 h 94304"/>
                <a:gd name="connsiteX4" fmla="*/ 11450 w 103490"/>
                <a:gd name="connsiteY4" fmla="*/ 10096 h 9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90" h="94304">
                  <a:moveTo>
                    <a:pt x="11450" y="10096"/>
                  </a:moveTo>
                  <a:cubicBezTo>
                    <a:pt x="-6477" y="32351"/>
                    <a:pt x="-2970" y="64926"/>
                    <a:pt x="19285" y="82853"/>
                  </a:cubicBezTo>
                  <a:cubicBezTo>
                    <a:pt x="41540" y="100782"/>
                    <a:pt x="74114" y="97274"/>
                    <a:pt x="92042" y="75019"/>
                  </a:cubicBezTo>
                  <a:cubicBezTo>
                    <a:pt x="107307" y="56070"/>
                    <a:pt x="107307" y="29045"/>
                    <a:pt x="92042" y="10096"/>
                  </a:cubicBezTo>
                  <a:cubicBezTo>
                    <a:pt x="66865" y="-3365"/>
                    <a:pt x="36627" y="-3365"/>
                    <a:pt x="11450" y="10096"/>
                  </a:cubicBezTo>
                  <a:close/>
                </a:path>
              </a:pathLst>
            </a:custGeom>
            <a:solidFill>
              <a:srgbClr val="000000"/>
            </a:solidFill>
            <a:ln w="893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BC063C9D-83B1-4E2F-95C4-7ED600AC9827}"/>
                </a:ext>
              </a:extLst>
            </p:cNvPr>
            <p:cNvSpPr/>
            <p:nvPr/>
          </p:nvSpPr>
          <p:spPr>
            <a:xfrm>
              <a:off x="1434617" y="5694716"/>
              <a:ext cx="171279" cy="171279"/>
            </a:xfrm>
            <a:custGeom>
              <a:avLst/>
              <a:gdLst>
                <a:gd name="connsiteX0" fmla="*/ 85640 w 171279"/>
                <a:gd name="connsiteY0" fmla="*/ 18390 h 171279"/>
                <a:gd name="connsiteX1" fmla="*/ 153250 w 171279"/>
                <a:gd name="connsiteY1" fmla="*/ 86001 h 171279"/>
                <a:gd name="connsiteX2" fmla="*/ 85638 w 171279"/>
                <a:gd name="connsiteY2" fmla="*/ 153611 h 171279"/>
                <a:gd name="connsiteX3" fmla="*/ 18029 w 171279"/>
                <a:gd name="connsiteY3" fmla="*/ 86000 h 171279"/>
                <a:gd name="connsiteX4" fmla="*/ 18029 w 171279"/>
                <a:gd name="connsiteY4" fmla="*/ 85640 h 171279"/>
                <a:gd name="connsiteX5" fmla="*/ 85640 w 171279"/>
                <a:gd name="connsiteY5" fmla="*/ 18029 h 171279"/>
                <a:gd name="connsiteX6" fmla="*/ 85640 w 171279"/>
                <a:gd name="connsiteY6" fmla="*/ 0 h 171279"/>
                <a:gd name="connsiteX7" fmla="*/ 0 w 171279"/>
                <a:gd name="connsiteY7" fmla="*/ 85640 h 171279"/>
                <a:gd name="connsiteX8" fmla="*/ 85640 w 171279"/>
                <a:gd name="connsiteY8" fmla="*/ 171280 h 171279"/>
                <a:gd name="connsiteX9" fmla="*/ 171280 w 171279"/>
                <a:gd name="connsiteY9" fmla="*/ 85640 h 171279"/>
                <a:gd name="connsiteX10" fmla="*/ 85640 w 171279"/>
                <a:gd name="connsiteY10" fmla="*/ 0 h 17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279" h="171279">
                  <a:moveTo>
                    <a:pt x="85640" y="18390"/>
                  </a:moveTo>
                  <a:cubicBezTo>
                    <a:pt x="122980" y="18391"/>
                    <a:pt x="153250" y="48661"/>
                    <a:pt x="153250" y="86001"/>
                  </a:cubicBezTo>
                  <a:cubicBezTo>
                    <a:pt x="153249" y="123341"/>
                    <a:pt x="122978" y="153612"/>
                    <a:pt x="85638" y="153611"/>
                  </a:cubicBezTo>
                  <a:cubicBezTo>
                    <a:pt x="48298" y="153610"/>
                    <a:pt x="18028" y="123340"/>
                    <a:pt x="18029" y="86000"/>
                  </a:cubicBezTo>
                  <a:cubicBezTo>
                    <a:pt x="18029" y="85880"/>
                    <a:pt x="18029" y="85760"/>
                    <a:pt x="18029" y="85640"/>
                  </a:cubicBezTo>
                  <a:cubicBezTo>
                    <a:pt x="18079" y="48320"/>
                    <a:pt x="48320" y="18079"/>
                    <a:pt x="85640" y="18029"/>
                  </a:cubicBezTo>
                  <a:moveTo>
                    <a:pt x="85640" y="0"/>
                  </a:moveTo>
                  <a:cubicBezTo>
                    <a:pt x="38342" y="0"/>
                    <a:pt x="0" y="38342"/>
                    <a:pt x="0" y="85640"/>
                  </a:cubicBezTo>
                  <a:cubicBezTo>
                    <a:pt x="0" y="132938"/>
                    <a:pt x="38342" y="171280"/>
                    <a:pt x="85640" y="171280"/>
                  </a:cubicBezTo>
                  <a:cubicBezTo>
                    <a:pt x="132938" y="171280"/>
                    <a:pt x="171280" y="132938"/>
                    <a:pt x="171280" y="85640"/>
                  </a:cubicBezTo>
                  <a:cubicBezTo>
                    <a:pt x="171280" y="38342"/>
                    <a:pt x="132938" y="0"/>
                    <a:pt x="85640" y="0"/>
                  </a:cubicBezTo>
                  <a:close/>
                </a:path>
              </a:pathLst>
            </a:custGeom>
            <a:solidFill>
              <a:srgbClr val="000000"/>
            </a:solidFill>
            <a:ln w="893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A19F51ED-CD54-419A-871C-E4E66640DE28}"/>
                </a:ext>
              </a:extLst>
            </p:cNvPr>
            <p:cNvSpPr/>
            <p:nvPr/>
          </p:nvSpPr>
          <p:spPr>
            <a:xfrm>
              <a:off x="1729938" y="5695077"/>
              <a:ext cx="103490" cy="94304"/>
            </a:xfrm>
            <a:custGeom>
              <a:avLst/>
              <a:gdLst>
                <a:gd name="connsiteX0" fmla="*/ 11450 w 103490"/>
                <a:gd name="connsiteY0" fmla="*/ 10096 h 94304"/>
                <a:gd name="connsiteX1" fmla="*/ 19285 w 103490"/>
                <a:gd name="connsiteY1" fmla="*/ 82853 h 94304"/>
                <a:gd name="connsiteX2" fmla="*/ 92042 w 103490"/>
                <a:gd name="connsiteY2" fmla="*/ 75019 h 94304"/>
                <a:gd name="connsiteX3" fmla="*/ 92042 w 103490"/>
                <a:gd name="connsiteY3" fmla="*/ 10096 h 94304"/>
                <a:gd name="connsiteX4" fmla="*/ 11450 w 103490"/>
                <a:gd name="connsiteY4" fmla="*/ 10096 h 9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90" h="94304">
                  <a:moveTo>
                    <a:pt x="11450" y="10096"/>
                  </a:moveTo>
                  <a:cubicBezTo>
                    <a:pt x="-6477" y="32351"/>
                    <a:pt x="-2970" y="64926"/>
                    <a:pt x="19285" y="82853"/>
                  </a:cubicBezTo>
                  <a:cubicBezTo>
                    <a:pt x="41540" y="100782"/>
                    <a:pt x="74114" y="97274"/>
                    <a:pt x="92042" y="75019"/>
                  </a:cubicBezTo>
                  <a:cubicBezTo>
                    <a:pt x="107307" y="56070"/>
                    <a:pt x="107307" y="29045"/>
                    <a:pt x="92042" y="10096"/>
                  </a:cubicBezTo>
                  <a:cubicBezTo>
                    <a:pt x="66865" y="-3365"/>
                    <a:pt x="36627" y="-3365"/>
                    <a:pt x="11450" y="10096"/>
                  </a:cubicBezTo>
                  <a:close/>
                </a:path>
              </a:pathLst>
            </a:custGeom>
            <a:solidFill>
              <a:srgbClr val="000000"/>
            </a:solidFill>
            <a:ln w="893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8D99BE3-EE6F-435B-AC69-656EB68F1924}"/>
                </a:ext>
              </a:extLst>
            </p:cNvPr>
            <p:cNvSpPr/>
            <p:nvPr/>
          </p:nvSpPr>
          <p:spPr>
            <a:xfrm>
              <a:off x="1696045" y="5694716"/>
              <a:ext cx="171279" cy="171279"/>
            </a:xfrm>
            <a:custGeom>
              <a:avLst/>
              <a:gdLst>
                <a:gd name="connsiteX0" fmla="*/ 85640 w 171279"/>
                <a:gd name="connsiteY0" fmla="*/ 18390 h 171279"/>
                <a:gd name="connsiteX1" fmla="*/ 153250 w 171279"/>
                <a:gd name="connsiteY1" fmla="*/ 86001 h 171279"/>
                <a:gd name="connsiteX2" fmla="*/ 85638 w 171279"/>
                <a:gd name="connsiteY2" fmla="*/ 153611 h 171279"/>
                <a:gd name="connsiteX3" fmla="*/ 18029 w 171279"/>
                <a:gd name="connsiteY3" fmla="*/ 86000 h 171279"/>
                <a:gd name="connsiteX4" fmla="*/ 18029 w 171279"/>
                <a:gd name="connsiteY4" fmla="*/ 85640 h 171279"/>
                <a:gd name="connsiteX5" fmla="*/ 85640 w 171279"/>
                <a:gd name="connsiteY5" fmla="*/ 18029 h 171279"/>
                <a:gd name="connsiteX6" fmla="*/ 85640 w 171279"/>
                <a:gd name="connsiteY6" fmla="*/ 0 h 171279"/>
                <a:gd name="connsiteX7" fmla="*/ 0 w 171279"/>
                <a:gd name="connsiteY7" fmla="*/ 85640 h 171279"/>
                <a:gd name="connsiteX8" fmla="*/ 85640 w 171279"/>
                <a:gd name="connsiteY8" fmla="*/ 171280 h 171279"/>
                <a:gd name="connsiteX9" fmla="*/ 171280 w 171279"/>
                <a:gd name="connsiteY9" fmla="*/ 85640 h 171279"/>
                <a:gd name="connsiteX10" fmla="*/ 85640 w 171279"/>
                <a:gd name="connsiteY10" fmla="*/ 0 h 17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279" h="171279">
                  <a:moveTo>
                    <a:pt x="85640" y="18390"/>
                  </a:moveTo>
                  <a:cubicBezTo>
                    <a:pt x="122980" y="18391"/>
                    <a:pt x="153250" y="48661"/>
                    <a:pt x="153250" y="86001"/>
                  </a:cubicBezTo>
                  <a:cubicBezTo>
                    <a:pt x="153249" y="123341"/>
                    <a:pt x="122978" y="153612"/>
                    <a:pt x="85638" y="153611"/>
                  </a:cubicBezTo>
                  <a:cubicBezTo>
                    <a:pt x="48298" y="153610"/>
                    <a:pt x="18028" y="123340"/>
                    <a:pt x="18029" y="86000"/>
                  </a:cubicBezTo>
                  <a:cubicBezTo>
                    <a:pt x="18029" y="85880"/>
                    <a:pt x="18029" y="85760"/>
                    <a:pt x="18029" y="85640"/>
                  </a:cubicBezTo>
                  <a:cubicBezTo>
                    <a:pt x="18079" y="48320"/>
                    <a:pt x="48320" y="18079"/>
                    <a:pt x="85640" y="18029"/>
                  </a:cubicBezTo>
                  <a:moveTo>
                    <a:pt x="85640" y="0"/>
                  </a:moveTo>
                  <a:cubicBezTo>
                    <a:pt x="38342" y="0"/>
                    <a:pt x="0" y="38342"/>
                    <a:pt x="0" y="85640"/>
                  </a:cubicBezTo>
                  <a:cubicBezTo>
                    <a:pt x="0" y="132938"/>
                    <a:pt x="38342" y="171280"/>
                    <a:pt x="85640" y="171280"/>
                  </a:cubicBezTo>
                  <a:cubicBezTo>
                    <a:pt x="132937" y="171280"/>
                    <a:pt x="171280" y="132938"/>
                    <a:pt x="171280" y="85640"/>
                  </a:cubicBezTo>
                  <a:cubicBezTo>
                    <a:pt x="171280" y="38342"/>
                    <a:pt x="132937" y="0"/>
                    <a:pt x="85640" y="0"/>
                  </a:cubicBezTo>
                  <a:close/>
                </a:path>
              </a:pathLst>
            </a:custGeom>
            <a:solidFill>
              <a:srgbClr val="000000"/>
            </a:solidFill>
            <a:ln w="8930" cap="flat">
              <a:noFill/>
              <a:prstDash val="solid"/>
              <a:miter/>
            </a:ln>
          </p:spPr>
          <p:txBody>
            <a:bodyPr rtlCol="0" anchor="ctr"/>
            <a:lstStyle/>
            <a:p>
              <a:endParaRPr lang="en-US" dirty="0"/>
            </a:p>
          </p:txBody>
        </p:sp>
      </p:grpSp>
      <p:sp>
        <p:nvSpPr>
          <p:cNvPr id="29" name="Footer Placeholder 1">
            <a:extLst>
              <a:ext uri="{FF2B5EF4-FFF2-40B4-BE49-F238E27FC236}">
                <a16:creationId xmlns:a16="http://schemas.microsoft.com/office/drawing/2014/main" id="{555CBFDB-9379-4BE1-99C4-39B91A5F9F3E}"/>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30" name="Slide Number Placeholder 2">
            <a:extLst>
              <a:ext uri="{FF2B5EF4-FFF2-40B4-BE49-F238E27FC236}">
                <a16:creationId xmlns:a16="http://schemas.microsoft.com/office/drawing/2014/main" id="{416FE468-2469-4139-9B28-2F944C7CCA84}"/>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45</a:t>
            </a:fld>
            <a:endParaRPr lang="en-US" sz="1050" dirty="0"/>
          </a:p>
        </p:txBody>
      </p:sp>
    </p:spTree>
    <p:extLst>
      <p:ext uri="{BB962C8B-B14F-4D97-AF65-F5344CB8AC3E}">
        <p14:creationId xmlns:p14="http://schemas.microsoft.com/office/powerpoint/2010/main" val="1926999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5238" y="164000"/>
            <a:ext cx="7729742" cy="1047483"/>
          </a:xfrm>
        </p:spPr>
        <p:txBody>
          <a:bodyPr/>
          <a:lstStyle/>
          <a:p>
            <a:r>
              <a:rPr lang="en-US" dirty="0">
                <a:solidFill>
                  <a:schemeClr val="bg1"/>
                </a:solidFill>
                <a:latin typeface="Arial" panose="020B0604020202020204" pitchFamily="34" charset="0"/>
                <a:cs typeface="Arial" panose="020B0604020202020204" pitchFamily="34" charset="0"/>
              </a:rPr>
              <a:t>Next Steps</a:t>
            </a:r>
          </a:p>
        </p:txBody>
      </p:sp>
      <p:sp>
        <p:nvSpPr>
          <p:cNvPr id="11" name="Content Placeholder 4">
            <a:extLst>
              <a:ext uri="{FF2B5EF4-FFF2-40B4-BE49-F238E27FC236}">
                <a16:creationId xmlns:a16="http://schemas.microsoft.com/office/drawing/2014/main" id="{C11E7330-14C9-43C0-AB31-615EA1FF1A6D}"/>
              </a:ext>
            </a:extLst>
          </p:cNvPr>
          <p:cNvSpPr>
            <a:spLocks noGrp="1"/>
          </p:cNvSpPr>
          <p:nvPr>
            <p:ph idx="1"/>
          </p:nvPr>
        </p:nvSpPr>
        <p:spPr>
          <a:xfrm>
            <a:off x="1384835" y="1118681"/>
            <a:ext cx="9769743" cy="5434519"/>
          </a:xfrm>
        </p:spPr>
        <p:txBody>
          <a:bodyPr lIns="91440" tIns="45720" rIns="91440" bIns="45720" anchor="t">
            <a:normAutofit/>
          </a:bodyPr>
          <a:lstStyle/>
          <a:p>
            <a:pPr marL="0" indent="0">
              <a:lnSpc>
                <a:spcPct val="110000"/>
              </a:lnSpc>
              <a:buNone/>
            </a:pPr>
            <a:r>
              <a:rPr lang="en-US" sz="2400" b="1" dirty="0">
                <a:latin typeface="Verdana Pro SemiBold"/>
                <a:ea typeface="Verdana"/>
              </a:rPr>
              <a:t>Phase 3: Develop and Implement</a:t>
            </a:r>
          </a:p>
          <a:p>
            <a:pPr marL="572770" indent="-287020">
              <a:lnSpc>
                <a:spcPct val="110000"/>
              </a:lnSpc>
            </a:pPr>
            <a:r>
              <a:rPr lang="en-US" sz="2200" dirty="0">
                <a:latin typeface="Verdana"/>
                <a:ea typeface="Verdana"/>
              </a:rPr>
              <a:t>Team Activity </a:t>
            </a:r>
            <a:r>
              <a:rPr lang="en-US" sz="2200" dirty="0"/>
              <a:t>([ENTER DAYS TO COMPLETE])</a:t>
            </a:r>
            <a:endParaRPr lang="en-US" sz="2200" dirty="0">
              <a:latin typeface="Verdana"/>
              <a:ea typeface="Verdana"/>
            </a:endParaRPr>
          </a:p>
          <a:p>
            <a:pPr marL="572770" lvl="1" indent="0" fontAlgn="base">
              <a:lnSpc>
                <a:spcPct val="110000"/>
              </a:lnSpc>
              <a:spcBef>
                <a:spcPts val="700"/>
              </a:spcBef>
              <a:buNone/>
            </a:pPr>
            <a:r>
              <a:rPr lang="en-US" sz="2000" dirty="0">
                <a:latin typeface="Verdana"/>
                <a:ea typeface="Verdana"/>
              </a:rPr>
              <a:t>Think about your SSLO and choose one of the following based on where you are in your development process:</a:t>
            </a:r>
          </a:p>
          <a:p>
            <a:pPr marL="1028700" lvl="1" indent="-342900">
              <a:lnSpc>
                <a:spcPct val="100000"/>
              </a:lnSpc>
              <a:spcAft>
                <a:spcPts val="500"/>
              </a:spcAft>
              <a:buClr>
                <a:srgbClr val="FFFFFF"/>
              </a:buClr>
              <a:buFont typeface="Verdana" panose="020B0604030504040204" pitchFamily="34" charset="0"/>
              <a:buChar char="−"/>
            </a:pPr>
            <a:r>
              <a:rPr lang="en-US" sz="2000" dirty="0"/>
              <a:t>If you already have an SSLO, use the SSLO rubric to evaluate the integrated learning objectives and identify opportunities to strengthen them. </a:t>
            </a:r>
          </a:p>
          <a:p>
            <a:pPr marL="1028700" lvl="1" indent="-342900">
              <a:lnSpc>
                <a:spcPct val="100000"/>
              </a:lnSpc>
              <a:spcAft>
                <a:spcPts val="500"/>
              </a:spcAft>
              <a:buClr>
                <a:srgbClr val="FFFFFF"/>
              </a:buClr>
              <a:buFont typeface="Verdana" panose="020B0604030504040204" pitchFamily="34" charset="0"/>
              <a:buChar char="−"/>
            </a:pPr>
            <a:r>
              <a:rPr lang="en-US" sz="2000" dirty="0"/>
              <a:t>If you’re in an earlier planning state, brainstorm one or two integrated learning objectives that might be part of your program’s SSLO, using either of the approaches discussed this week. Use the SSLO rubric to evaluate each objective and make necessary modifications.</a:t>
            </a:r>
          </a:p>
          <a:p>
            <a:pPr lvl="1" indent="0">
              <a:lnSpc>
                <a:spcPct val="100000"/>
              </a:lnSpc>
              <a:spcAft>
                <a:spcPts val="500"/>
              </a:spcAft>
              <a:buNone/>
            </a:pPr>
            <a:r>
              <a:rPr lang="en-US" sz="2000" dirty="0"/>
              <a:t>Be prepared to discuss your progress in the next cohort discussion</a:t>
            </a:r>
            <a:r>
              <a:rPr lang="en-US" sz="2000" dirty="0">
                <a:latin typeface="Verdana"/>
                <a:ea typeface="Verdana"/>
              </a:rPr>
              <a:t>.    </a:t>
            </a:r>
          </a:p>
          <a:p>
            <a:pPr marL="572770" indent="-287020">
              <a:lnSpc>
                <a:spcPct val="110000"/>
              </a:lnSpc>
            </a:pPr>
            <a:r>
              <a:rPr lang="en-US" sz="2200" dirty="0">
                <a:latin typeface="Verdana"/>
                <a:ea typeface="Verdana"/>
              </a:rPr>
              <a:t>Cohort Discussions – </a:t>
            </a:r>
            <a:r>
              <a:rPr lang="en-US" dirty="0"/>
              <a:t>[ENTER DATE AND TIME]</a:t>
            </a:r>
            <a:endParaRPr lang="en-US" sz="2200" dirty="0"/>
          </a:p>
        </p:txBody>
      </p:sp>
      <p:sp>
        <p:nvSpPr>
          <p:cNvPr id="7" name="Footer Placeholder 1">
            <a:extLst>
              <a:ext uri="{FF2B5EF4-FFF2-40B4-BE49-F238E27FC236}">
                <a16:creationId xmlns:a16="http://schemas.microsoft.com/office/drawing/2014/main" id="{2CB181A4-F899-43F5-97F7-6417B559747B}"/>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9" name="Slide Number Placeholder 2">
            <a:extLst>
              <a:ext uri="{FF2B5EF4-FFF2-40B4-BE49-F238E27FC236}">
                <a16:creationId xmlns:a16="http://schemas.microsoft.com/office/drawing/2014/main" id="{8DDFF725-129E-4E3C-A8A5-25195D18A668}"/>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46</a:t>
            </a:fld>
            <a:endParaRPr lang="en-US" sz="1050" dirty="0">
              <a:solidFill>
                <a:schemeClr val="bg1"/>
              </a:solidFill>
            </a:endParaRPr>
          </a:p>
        </p:txBody>
      </p:sp>
    </p:spTree>
    <p:extLst>
      <p:ext uri="{BB962C8B-B14F-4D97-AF65-F5344CB8AC3E}">
        <p14:creationId xmlns:p14="http://schemas.microsoft.com/office/powerpoint/2010/main" val="272795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924A8ED-413F-4B45-A7A0-29061E4976B5}"/>
              </a:ext>
            </a:extLst>
          </p:cNvPr>
          <p:cNvSpPr>
            <a:spLocks noGrp="1"/>
          </p:cNvSpPr>
          <p:nvPr>
            <p:ph type="title"/>
          </p:nvPr>
        </p:nvSpPr>
        <p:spPr>
          <a:xfrm>
            <a:off x="1245238" y="164000"/>
            <a:ext cx="7729742" cy="1047483"/>
          </a:xfrm>
        </p:spPr>
        <p:txBody>
          <a:bodyPr/>
          <a:lstStyle/>
          <a:p>
            <a:r>
              <a:rPr lang="en-US" dirty="0">
                <a:solidFill>
                  <a:schemeClr val="bg1"/>
                </a:solidFill>
                <a:latin typeface="Arial" panose="020B0604020202020204" pitchFamily="34" charset="0"/>
                <a:cs typeface="Arial" panose="020B0604020202020204" pitchFamily="34" charset="0"/>
              </a:rPr>
              <a:t>Next Steps </a:t>
            </a:r>
            <a:r>
              <a:rPr lang="en-US" sz="4000" dirty="0">
                <a:solidFill>
                  <a:schemeClr val="bg1"/>
                </a:solidFill>
                <a:latin typeface="Arial" panose="020B0604020202020204" pitchFamily="34" charset="0"/>
                <a:cs typeface="Arial" panose="020B0604020202020204" pitchFamily="34" charset="0"/>
              </a:rPr>
              <a:t>(cont.)</a:t>
            </a:r>
          </a:p>
        </p:txBody>
      </p:sp>
      <p:sp>
        <p:nvSpPr>
          <p:cNvPr id="11" name="Content Placeholder 4">
            <a:extLst>
              <a:ext uri="{FF2B5EF4-FFF2-40B4-BE49-F238E27FC236}">
                <a16:creationId xmlns:a16="http://schemas.microsoft.com/office/drawing/2014/main" id="{C11E7330-14C9-43C0-AB31-615EA1FF1A6D}"/>
              </a:ext>
            </a:extLst>
          </p:cNvPr>
          <p:cNvSpPr>
            <a:spLocks noGrp="1"/>
          </p:cNvSpPr>
          <p:nvPr>
            <p:ph idx="1"/>
          </p:nvPr>
        </p:nvSpPr>
        <p:spPr>
          <a:xfrm>
            <a:off x="1384835" y="1493367"/>
            <a:ext cx="9769743" cy="5191444"/>
          </a:xfrm>
        </p:spPr>
        <p:txBody>
          <a:bodyPr lIns="91440" tIns="45720" rIns="91440" bIns="45720" anchor="t">
            <a:normAutofit/>
          </a:bodyPr>
          <a:lstStyle/>
          <a:p>
            <a:pPr marL="0" indent="0">
              <a:lnSpc>
                <a:spcPct val="110000"/>
              </a:lnSpc>
              <a:buNone/>
            </a:pPr>
            <a:r>
              <a:rPr lang="en-US" sz="2400" b="1" dirty="0">
                <a:latin typeface="Verdana Pro SemiBold"/>
                <a:ea typeface="Verdana"/>
              </a:rPr>
              <a:t>Phase 4: Evaluate and Improve</a:t>
            </a:r>
          </a:p>
          <a:p>
            <a:pPr marL="572770" indent="-287020">
              <a:lnSpc>
                <a:spcPct val="110000"/>
              </a:lnSpc>
            </a:pPr>
            <a:r>
              <a:rPr lang="en-US" sz="2200" dirty="0">
                <a:latin typeface="Verdana"/>
                <a:ea typeface="Verdana"/>
              </a:rPr>
              <a:t>Individual Assignment </a:t>
            </a:r>
            <a:r>
              <a:rPr lang="en-US" sz="1800" dirty="0">
                <a:latin typeface="Verdana"/>
                <a:ea typeface="Verdana"/>
              </a:rPr>
              <a:t>(before next training session on [ENTER DATE AND TIME)</a:t>
            </a:r>
            <a:r>
              <a:rPr lang="en-US" sz="2200" dirty="0">
                <a:latin typeface="Verdana"/>
                <a:ea typeface="Verdana"/>
              </a:rPr>
              <a:t>:</a:t>
            </a:r>
            <a:r>
              <a:rPr lang="en-US" dirty="0">
                <a:latin typeface="Verdana"/>
                <a:ea typeface="Verdana"/>
              </a:rPr>
              <a:t> </a:t>
            </a:r>
            <a:endParaRPr lang="en-US" sz="2200" dirty="0"/>
          </a:p>
          <a:p>
            <a:pPr marL="1028700" lvl="1" indent="-342900">
              <a:lnSpc>
                <a:spcPts val="2600"/>
              </a:lnSpc>
              <a:spcBef>
                <a:spcPts val="600"/>
              </a:spcBef>
              <a:spcAft>
                <a:spcPts val="600"/>
              </a:spcAft>
              <a:buClr>
                <a:schemeClr val="bg1"/>
              </a:buClr>
            </a:pPr>
            <a:r>
              <a:rPr lang="en-US" sz="1800" dirty="0">
                <a:latin typeface="Verdana"/>
                <a:ea typeface="Verdana"/>
              </a:rPr>
              <a:t>Read </a:t>
            </a:r>
            <a:r>
              <a:rPr lang="en-US" sz="1800" b="1" dirty="0">
                <a:latin typeface="Verdana"/>
                <a:ea typeface="Verdana"/>
              </a:rPr>
              <a:t>Section 4.0 Evaluate and Improve</a:t>
            </a:r>
            <a:r>
              <a:rPr lang="en-US" sz="1800" dirty="0">
                <a:latin typeface="Verdana"/>
                <a:ea typeface="Verdana"/>
              </a:rPr>
              <a:t> in the IET Toolkit.</a:t>
            </a:r>
          </a:p>
          <a:p>
            <a:pPr marL="1028700" lvl="1" indent="-342900">
              <a:lnSpc>
                <a:spcPts val="2600"/>
              </a:lnSpc>
              <a:spcBef>
                <a:spcPts val="600"/>
              </a:spcBef>
              <a:spcAft>
                <a:spcPts val="600"/>
              </a:spcAft>
              <a:buClr>
                <a:schemeClr val="bg1"/>
              </a:buClr>
            </a:pPr>
            <a:r>
              <a:rPr lang="en-US" sz="1800" dirty="0">
                <a:latin typeface="Verdana"/>
                <a:ea typeface="Verdana"/>
              </a:rPr>
              <a:t>Review all desk aids for the section.</a:t>
            </a:r>
          </a:p>
          <a:p>
            <a:pPr marL="1028700" lvl="1" indent="-342900">
              <a:lnSpc>
                <a:spcPts val="2600"/>
              </a:lnSpc>
              <a:spcBef>
                <a:spcPts val="600"/>
              </a:spcBef>
              <a:spcAft>
                <a:spcPts val="600"/>
              </a:spcAft>
              <a:buClr>
                <a:schemeClr val="bg1"/>
              </a:buClr>
            </a:pPr>
            <a:r>
              <a:rPr lang="en-US" sz="1800" dirty="0">
                <a:latin typeface="Verdana"/>
                <a:ea typeface="Verdana"/>
              </a:rPr>
              <a:t>Take notes and write down your questions about the </a:t>
            </a:r>
            <a:r>
              <a:rPr lang="en-US" sz="1800" b="1" dirty="0">
                <a:latin typeface="Verdana"/>
                <a:ea typeface="Verdana"/>
              </a:rPr>
              <a:t>Evaluate and Improve Phase</a:t>
            </a:r>
            <a:r>
              <a:rPr lang="en-US" sz="1800" dirty="0">
                <a:latin typeface="Verdana"/>
                <a:ea typeface="Verdana"/>
              </a:rPr>
              <a:t> in your Participant Guide</a:t>
            </a:r>
            <a:r>
              <a:rPr lang="en-US" sz="1900" b="1" dirty="0">
                <a:latin typeface="Verdana"/>
                <a:ea typeface="Verdana"/>
              </a:rPr>
              <a:t>.</a:t>
            </a:r>
          </a:p>
          <a:p>
            <a:pPr marL="572770" indent="-287020">
              <a:lnSpc>
                <a:spcPct val="110000"/>
              </a:lnSpc>
              <a:buClr>
                <a:srgbClr val="FFFFFF"/>
              </a:buClr>
            </a:pPr>
            <a:r>
              <a:rPr lang="en-US" dirty="0"/>
              <a:t>Next Training Session – [ENTER DATE AND TIME]</a:t>
            </a:r>
          </a:p>
        </p:txBody>
      </p:sp>
      <p:sp>
        <p:nvSpPr>
          <p:cNvPr id="7" name="Footer Placeholder 1">
            <a:extLst>
              <a:ext uri="{FF2B5EF4-FFF2-40B4-BE49-F238E27FC236}">
                <a16:creationId xmlns:a16="http://schemas.microsoft.com/office/drawing/2014/main" id="{10311C4C-56C9-4C3D-B44E-AC8253EDBDFD}"/>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10" name="Slide Number Placeholder 2">
            <a:extLst>
              <a:ext uri="{FF2B5EF4-FFF2-40B4-BE49-F238E27FC236}">
                <a16:creationId xmlns:a16="http://schemas.microsoft.com/office/drawing/2014/main" id="{D236CDE0-7414-47E8-95F9-AE029EB9A3EB}"/>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47</a:t>
            </a:fld>
            <a:endParaRPr lang="en-US" sz="1050" dirty="0">
              <a:solidFill>
                <a:schemeClr val="bg1"/>
              </a:solidFill>
            </a:endParaRPr>
          </a:p>
        </p:txBody>
      </p:sp>
    </p:spTree>
    <p:extLst>
      <p:ext uri="{BB962C8B-B14F-4D97-AF65-F5344CB8AC3E}">
        <p14:creationId xmlns:p14="http://schemas.microsoft.com/office/powerpoint/2010/main" val="405022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0A180-9C16-47DA-8D46-108182823F1B}"/>
              </a:ext>
            </a:extLst>
          </p:cNvPr>
          <p:cNvSpPr>
            <a:spLocks noGrp="1"/>
          </p:cNvSpPr>
          <p:nvPr>
            <p:ph type="title" idx="4294967295"/>
          </p:nvPr>
        </p:nvSpPr>
        <p:spPr>
          <a:xfrm>
            <a:off x="838200" y="605281"/>
            <a:ext cx="10515600" cy="510855"/>
          </a:xfrm>
          <a:prstGeom prst="rect">
            <a:avLst/>
          </a:prstGeom>
        </p:spPr>
        <p:txBody>
          <a:bodyPr/>
          <a:lstStyle/>
          <a:p>
            <a:r>
              <a:rPr lang="en-US" dirty="0">
                <a:latin typeface="Arial" panose="020B0604020202020204" pitchFamily="34" charset="0"/>
                <a:ea typeface="Arial" panose="020B0604020202020204" pitchFamily="34" charset="0"/>
                <a:cs typeface="Arial" panose="020B0604020202020204" pitchFamily="34" charset="0"/>
              </a:rPr>
              <a:t>Poll: IET Components</a:t>
            </a:r>
          </a:p>
        </p:txBody>
      </p:sp>
      <p:sp>
        <p:nvSpPr>
          <p:cNvPr id="6" name="Text Placeholder 5">
            <a:extLst>
              <a:ext uri="{FF2B5EF4-FFF2-40B4-BE49-F238E27FC236}">
                <a16:creationId xmlns:a16="http://schemas.microsoft.com/office/drawing/2014/main" id="{ACF090FA-9208-4049-A1DE-7D4330BFD000}"/>
              </a:ext>
            </a:extLst>
          </p:cNvPr>
          <p:cNvSpPr>
            <a:spLocks noGrp="1"/>
          </p:cNvSpPr>
          <p:nvPr>
            <p:ph type="body" sz="quarter" idx="11"/>
          </p:nvPr>
        </p:nvSpPr>
        <p:spPr>
          <a:xfrm>
            <a:off x="882650" y="2060024"/>
            <a:ext cx="10132571" cy="956328"/>
          </a:xfrm>
        </p:spPr>
        <p:txBody>
          <a:bodyPr/>
          <a:lstStyle/>
          <a:p>
            <a:r>
              <a:rPr lang="en-US" sz="2400" dirty="0">
                <a:solidFill>
                  <a:srgbClr val="047C7C"/>
                </a:solidFill>
              </a:rPr>
              <a:t>Rate your confidence level with describing each of the three IET components.</a:t>
            </a:r>
          </a:p>
        </p:txBody>
      </p:sp>
      <p:sp>
        <p:nvSpPr>
          <p:cNvPr id="7" name="Text Placeholder 6">
            <a:extLst>
              <a:ext uri="{FF2B5EF4-FFF2-40B4-BE49-F238E27FC236}">
                <a16:creationId xmlns:a16="http://schemas.microsoft.com/office/drawing/2014/main" id="{113DAEE9-99FC-4526-AEA7-C829CF767091}"/>
              </a:ext>
            </a:extLst>
          </p:cNvPr>
          <p:cNvSpPr>
            <a:spLocks noGrp="1"/>
          </p:cNvSpPr>
          <p:nvPr>
            <p:ph type="body" sz="quarter" idx="12"/>
          </p:nvPr>
        </p:nvSpPr>
        <p:spPr>
          <a:xfrm>
            <a:off x="882650" y="3223966"/>
            <a:ext cx="10641693" cy="3076767"/>
          </a:xfrm>
        </p:spPr>
        <p:txBody>
          <a:bodyPr/>
          <a:lstStyle/>
          <a:p>
            <a:pPr>
              <a:spcAft>
                <a:spcPts val="1200"/>
              </a:spcAft>
              <a:tabLst>
                <a:tab pos="457200" algn="l"/>
              </a:tabLst>
            </a:pPr>
            <a:r>
              <a:rPr lang="en-US" sz="2800" b="0" dirty="0">
                <a:solidFill>
                  <a:schemeClr val="tx1"/>
                </a:solidFill>
              </a:rPr>
              <a:t>1 = I feel very confident I can describe all three.</a:t>
            </a:r>
          </a:p>
          <a:p>
            <a:pPr>
              <a:spcAft>
                <a:spcPts val="1200"/>
              </a:spcAft>
              <a:tabLst>
                <a:tab pos="457200" algn="l"/>
              </a:tabLst>
            </a:pPr>
            <a:r>
              <a:rPr lang="en-US" sz="2800" b="0" dirty="0">
                <a:solidFill>
                  <a:schemeClr val="tx1"/>
                </a:solidFill>
              </a:rPr>
              <a:t>2 = I feel somewhat confident I can describe all three.</a:t>
            </a:r>
          </a:p>
          <a:p>
            <a:pPr>
              <a:spcAft>
                <a:spcPts val="1200"/>
              </a:spcAft>
              <a:tabLst>
                <a:tab pos="457200" algn="l"/>
              </a:tabLst>
            </a:pPr>
            <a:r>
              <a:rPr lang="en-US" sz="2800" b="0" dirty="0">
                <a:solidFill>
                  <a:schemeClr val="tx1"/>
                </a:solidFill>
              </a:rPr>
              <a:t>3 = I am not very confident I can describe all three.</a:t>
            </a:r>
          </a:p>
          <a:p>
            <a:pPr>
              <a:spcAft>
                <a:spcPts val="1200"/>
              </a:spcAft>
              <a:tabLst>
                <a:tab pos="457200" algn="l"/>
              </a:tabLst>
            </a:pPr>
            <a:r>
              <a:rPr lang="en-US" sz="2800" b="0" dirty="0">
                <a:solidFill>
                  <a:schemeClr val="tx1"/>
                </a:solidFill>
              </a:rPr>
              <a:t>4 = I don’t remember what the three components are.</a:t>
            </a:r>
          </a:p>
        </p:txBody>
      </p:sp>
      <p:sp>
        <p:nvSpPr>
          <p:cNvPr id="8" name="Footer Placeholder 1">
            <a:extLst>
              <a:ext uri="{FF2B5EF4-FFF2-40B4-BE49-F238E27FC236}">
                <a16:creationId xmlns:a16="http://schemas.microsoft.com/office/drawing/2014/main" id="{44D0F65E-3F87-47DA-B590-50F439E53C5C}"/>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5" name="Slide Number Placeholder 2">
            <a:extLst>
              <a:ext uri="{FF2B5EF4-FFF2-40B4-BE49-F238E27FC236}">
                <a16:creationId xmlns:a16="http://schemas.microsoft.com/office/drawing/2014/main" id="{2D555A55-0AF1-4067-A3ED-9DFA57D9A250}"/>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5</a:t>
            </a:fld>
            <a:endParaRPr lang="en-US" sz="1050" dirty="0">
              <a:solidFill>
                <a:srgbClr val="315F9F"/>
              </a:solidFill>
            </a:endParaRPr>
          </a:p>
        </p:txBody>
      </p:sp>
    </p:spTree>
    <p:extLst>
      <p:ext uri="{BB962C8B-B14F-4D97-AF65-F5344CB8AC3E}">
        <p14:creationId xmlns:p14="http://schemas.microsoft.com/office/powerpoint/2010/main" val="152134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065338"/>
            <a:ext cx="2676525" cy="1516062"/>
          </a:xfrm>
          <a:prstGeom prst="rect">
            <a:avLst/>
          </a:prstGeom>
        </p:spPr>
        <p:txBody>
          <a:bodyPr>
            <a:normAutofit/>
          </a:bodyPr>
          <a:lstStyle/>
          <a:p>
            <a:r>
              <a:rPr lang="en-US" sz="4900" dirty="0">
                <a:solidFill>
                  <a:schemeClr val="bg1"/>
                </a:solidFill>
                <a:latin typeface="Arial" panose="020B0604020202020204" pitchFamily="34" charset="0"/>
                <a:cs typeface="Arial" panose="020B0604020202020204" pitchFamily="34" charset="0"/>
              </a:rPr>
              <a:t>Today’s Trainers</a:t>
            </a:r>
          </a:p>
        </p:txBody>
      </p:sp>
      <p:sp>
        <p:nvSpPr>
          <p:cNvPr id="6" name="Picture Placeholder 5">
            <a:extLst>
              <a:ext uri="{FF2B5EF4-FFF2-40B4-BE49-F238E27FC236}">
                <a16:creationId xmlns:a16="http://schemas.microsoft.com/office/drawing/2014/main" id="{E9105819-E675-4D3A-AB23-B52388167323}"/>
              </a:ext>
              <a:ext uri="{C183D7F6-B498-43B3-948B-1728B52AA6E4}">
                <adec:decorative xmlns:adec="http://schemas.microsoft.com/office/drawing/2017/decorative" val="1"/>
              </a:ext>
            </a:extLst>
          </p:cNvPr>
          <p:cNvSpPr>
            <a:spLocks noGrp="1"/>
          </p:cNvSpPr>
          <p:nvPr>
            <p:ph type="pic" sz="quarter" idx="11"/>
          </p:nvPr>
        </p:nvSpPr>
        <p:spPr/>
      </p:sp>
      <p:sp>
        <p:nvSpPr>
          <p:cNvPr id="10" name="Text Placeholder 9">
            <a:extLst>
              <a:ext uri="{FF2B5EF4-FFF2-40B4-BE49-F238E27FC236}">
                <a16:creationId xmlns:a16="http://schemas.microsoft.com/office/drawing/2014/main" id="{3000E4C9-AA3D-4D7E-9FA0-CB691976B37E}"/>
              </a:ext>
            </a:extLst>
          </p:cNvPr>
          <p:cNvSpPr>
            <a:spLocks noGrp="1"/>
          </p:cNvSpPr>
          <p:nvPr>
            <p:ph type="body" sz="quarter" idx="14"/>
          </p:nvPr>
        </p:nvSpPr>
        <p:spPr/>
        <p:txBody>
          <a:bodyPr/>
          <a:lstStyle/>
          <a:p>
            <a:endParaRPr lang="en-US" dirty="0"/>
          </a:p>
        </p:txBody>
      </p:sp>
      <p:sp>
        <p:nvSpPr>
          <p:cNvPr id="8" name="Picture Placeholder 7">
            <a:extLst>
              <a:ext uri="{FF2B5EF4-FFF2-40B4-BE49-F238E27FC236}">
                <a16:creationId xmlns:a16="http://schemas.microsoft.com/office/drawing/2014/main" id="{2733BE08-14BD-4057-95CE-63B5924EE86D}"/>
              </a:ext>
              <a:ext uri="{C183D7F6-B498-43B3-948B-1728B52AA6E4}">
                <adec:decorative xmlns:adec="http://schemas.microsoft.com/office/drawing/2017/decorative" val="1"/>
              </a:ext>
            </a:extLst>
          </p:cNvPr>
          <p:cNvSpPr>
            <a:spLocks noGrp="1"/>
          </p:cNvSpPr>
          <p:nvPr>
            <p:ph type="pic" sz="quarter" idx="12"/>
          </p:nvPr>
        </p:nvSpPr>
        <p:spPr/>
      </p:sp>
      <p:sp>
        <p:nvSpPr>
          <p:cNvPr id="12" name="Text Placeholder 11">
            <a:extLst>
              <a:ext uri="{FF2B5EF4-FFF2-40B4-BE49-F238E27FC236}">
                <a16:creationId xmlns:a16="http://schemas.microsoft.com/office/drawing/2014/main" id="{41911B55-2CFF-4B7D-BE83-39EC5ABE1CA1}"/>
              </a:ext>
            </a:extLst>
          </p:cNvPr>
          <p:cNvSpPr>
            <a:spLocks noGrp="1"/>
          </p:cNvSpPr>
          <p:nvPr>
            <p:ph type="body" sz="quarter" idx="15"/>
          </p:nvPr>
        </p:nvSpPr>
        <p:spPr/>
        <p:txBody>
          <a:bodyPr/>
          <a:lstStyle/>
          <a:p>
            <a:endParaRPr lang="en-US" dirty="0"/>
          </a:p>
        </p:txBody>
      </p:sp>
      <p:sp>
        <p:nvSpPr>
          <p:cNvPr id="9" name="Picture Placeholder 8">
            <a:extLst>
              <a:ext uri="{FF2B5EF4-FFF2-40B4-BE49-F238E27FC236}">
                <a16:creationId xmlns:a16="http://schemas.microsoft.com/office/drawing/2014/main" id="{111DB252-F3BD-4813-A3D3-9B110C540D19}"/>
              </a:ext>
              <a:ext uri="{C183D7F6-B498-43B3-948B-1728B52AA6E4}">
                <adec:decorative xmlns:adec="http://schemas.microsoft.com/office/drawing/2017/decorative" val="1"/>
              </a:ext>
            </a:extLst>
          </p:cNvPr>
          <p:cNvSpPr>
            <a:spLocks noGrp="1"/>
          </p:cNvSpPr>
          <p:nvPr>
            <p:ph type="pic" sz="quarter" idx="13"/>
          </p:nvPr>
        </p:nvSpPr>
        <p:spPr/>
      </p:sp>
      <p:sp>
        <p:nvSpPr>
          <p:cNvPr id="13" name="Text Placeholder 12">
            <a:extLst>
              <a:ext uri="{FF2B5EF4-FFF2-40B4-BE49-F238E27FC236}">
                <a16:creationId xmlns:a16="http://schemas.microsoft.com/office/drawing/2014/main" id="{215F4E98-41D7-4A83-9436-59A856E1DEDE}"/>
              </a:ext>
            </a:extLst>
          </p:cNvPr>
          <p:cNvSpPr>
            <a:spLocks noGrp="1"/>
          </p:cNvSpPr>
          <p:nvPr>
            <p:ph type="body" sz="quarter" idx="16"/>
          </p:nvPr>
        </p:nvSpPr>
        <p:spPr/>
        <p:txBody>
          <a:bodyPr/>
          <a:lstStyle/>
          <a:p>
            <a:endParaRPr lang="en-US" dirty="0"/>
          </a:p>
        </p:txBody>
      </p:sp>
      <p:sp>
        <p:nvSpPr>
          <p:cNvPr id="11" name="Footer Placeholder 1">
            <a:extLst>
              <a:ext uri="{FF2B5EF4-FFF2-40B4-BE49-F238E27FC236}">
                <a16:creationId xmlns:a16="http://schemas.microsoft.com/office/drawing/2014/main" id="{7F3D0001-C543-4CC3-B067-71FF67BA8529}"/>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Phase 3: Develop and Implement</a:t>
            </a:r>
          </a:p>
        </p:txBody>
      </p:sp>
      <p:sp>
        <p:nvSpPr>
          <p:cNvPr id="7" name="Slide Number Placeholder 2">
            <a:extLst>
              <a:ext uri="{FF2B5EF4-FFF2-40B4-BE49-F238E27FC236}">
                <a16:creationId xmlns:a16="http://schemas.microsoft.com/office/drawing/2014/main" id="{6DE109D8-DC8F-4F97-BD52-00B283CFB75D}"/>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solidFill>
                  <a:srgbClr val="315F9F"/>
                </a:solidFill>
              </a:rPr>
              <a:pPr algn="r"/>
              <a:t>6</a:t>
            </a:fld>
            <a:endParaRPr lang="en-US" sz="1050" dirty="0">
              <a:solidFill>
                <a:srgbClr val="315F9F"/>
              </a:solidFill>
            </a:endParaRPr>
          </a:p>
        </p:txBody>
      </p:sp>
    </p:spTree>
    <p:extLst>
      <p:ext uri="{BB962C8B-B14F-4D97-AF65-F5344CB8AC3E}">
        <p14:creationId xmlns:p14="http://schemas.microsoft.com/office/powerpoint/2010/main" val="249844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14C557-8EF0-45D6-A86D-90243B0CF7D3}"/>
              </a:ext>
              <a:ext uri="{C183D7F6-B498-43B3-948B-1728B52AA6E4}">
                <adec:decorative xmlns:adec="http://schemas.microsoft.com/office/drawing/2017/decorative" val="1"/>
              </a:ext>
            </a:extLst>
          </p:cNvPr>
          <p:cNvSpPr/>
          <p:nvPr/>
        </p:nvSpPr>
        <p:spPr>
          <a:xfrm>
            <a:off x="0" y="0"/>
            <a:ext cx="12192000" cy="172414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41EDBA0-A45E-4DAA-8AA0-B10024C00BD2}"/>
              </a:ext>
            </a:extLst>
          </p:cNvPr>
          <p:cNvSpPr>
            <a:spLocks noGrp="1"/>
          </p:cNvSpPr>
          <p:nvPr>
            <p:ph type="title"/>
          </p:nvPr>
        </p:nvSpPr>
        <p:spPr>
          <a:xfrm>
            <a:off x="3053050" y="427604"/>
            <a:ext cx="6085901" cy="868931"/>
          </a:xfrm>
        </p:spPr>
        <p:txBody>
          <a:bodyPr/>
          <a:lstStyle/>
          <a:p>
            <a:pPr algn="ctr"/>
            <a:r>
              <a:rPr lang="en-US" dirty="0">
                <a:solidFill>
                  <a:schemeClr val="bg1"/>
                </a:solidFill>
                <a:latin typeface="Arial" panose="020B0604020202020204" pitchFamily="34" charset="0"/>
                <a:cs typeface="Arial" panose="020B0604020202020204" pitchFamily="34" charset="0"/>
              </a:rPr>
              <a:t>IET Design Camp</a:t>
            </a:r>
          </a:p>
        </p:txBody>
      </p:sp>
      <p:cxnSp>
        <p:nvCxnSpPr>
          <p:cNvPr id="11" name="Straight Connector 10">
            <a:extLst>
              <a:ext uri="{FF2B5EF4-FFF2-40B4-BE49-F238E27FC236}">
                <a16:creationId xmlns:a16="http://schemas.microsoft.com/office/drawing/2014/main" id="{4CCD7651-ECD2-484A-8349-AE30366F5266}"/>
              </a:ext>
              <a:ext uri="{C183D7F6-B498-43B3-948B-1728B52AA6E4}">
                <adec:decorative xmlns:adec="http://schemas.microsoft.com/office/drawing/2017/decorative" val="1"/>
              </a:ext>
            </a:extLst>
          </p:cNvPr>
          <p:cNvCxnSpPr>
            <a:cxnSpLocks/>
          </p:cNvCxnSpPr>
          <p:nvPr/>
        </p:nvCxnSpPr>
        <p:spPr>
          <a:xfrm>
            <a:off x="3548349" y="1492786"/>
            <a:ext cx="50953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We are here in Weeks 6 and 7 for the training webinar on Tuesday. ">
            <a:extLst>
              <a:ext uri="{FF2B5EF4-FFF2-40B4-BE49-F238E27FC236}">
                <a16:creationId xmlns:a16="http://schemas.microsoft.com/office/drawing/2014/main" id="{2660EEEB-4759-491B-A203-B1A9BEAB27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4302" y="1792878"/>
            <a:ext cx="1679187" cy="748153"/>
          </a:xfrm>
          <a:prstGeom prst="rect">
            <a:avLst/>
          </a:prstGeom>
        </p:spPr>
      </p:pic>
      <p:graphicFrame>
        <p:nvGraphicFramePr>
          <p:cNvPr id="16" name="Table 15">
            <a:extLst>
              <a:ext uri="{FF2B5EF4-FFF2-40B4-BE49-F238E27FC236}">
                <a16:creationId xmlns:a16="http://schemas.microsoft.com/office/drawing/2014/main" id="{D343CAA5-F014-46B0-8162-19755A9EE87C}"/>
              </a:ext>
            </a:extLst>
          </p:cNvPr>
          <p:cNvGraphicFramePr>
            <a:graphicFrameLocks noGrp="1"/>
          </p:cNvGraphicFramePr>
          <p:nvPr>
            <p:extLst>
              <p:ext uri="{D42A27DB-BD31-4B8C-83A1-F6EECF244321}">
                <p14:modId xmlns:p14="http://schemas.microsoft.com/office/powerpoint/2010/main" val="3789157848"/>
              </p:ext>
            </p:extLst>
          </p:nvPr>
        </p:nvGraphicFramePr>
        <p:xfrm>
          <a:off x="369065" y="2594560"/>
          <a:ext cx="11407964" cy="3835836"/>
        </p:xfrm>
        <a:graphic>
          <a:graphicData uri="http://schemas.openxmlformats.org/drawingml/2006/table">
            <a:tbl>
              <a:tblPr firstRow="1" firstCol="1" bandRow="1"/>
              <a:tblGrid>
                <a:gridCol w="2262406">
                  <a:extLst>
                    <a:ext uri="{9D8B030D-6E8A-4147-A177-3AD203B41FA5}">
                      <a16:colId xmlns:a16="http://schemas.microsoft.com/office/drawing/2014/main" val="4240751162"/>
                    </a:ext>
                  </a:extLst>
                </a:gridCol>
                <a:gridCol w="2358340">
                  <a:extLst>
                    <a:ext uri="{9D8B030D-6E8A-4147-A177-3AD203B41FA5}">
                      <a16:colId xmlns:a16="http://schemas.microsoft.com/office/drawing/2014/main" val="2233773580"/>
                    </a:ext>
                  </a:extLst>
                </a:gridCol>
                <a:gridCol w="2262406">
                  <a:extLst>
                    <a:ext uri="{9D8B030D-6E8A-4147-A177-3AD203B41FA5}">
                      <a16:colId xmlns:a16="http://schemas.microsoft.com/office/drawing/2014/main" val="4055305331"/>
                    </a:ext>
                  </a:extLst>
                </a:gridCol>
                <a:gridCol w="2262406">
                  <a:extLst>
                    <a:ext uri="{9D8B030D-6E8A-4147-A177-3AD203B41FA5}">
                      <a16:colId xmlns:a16="http://schemas.microsoft.com/office/drawing/2014/main" val="2832953357"/>
                    </a:ext>
                  </a:extLst>
                </a:gridCol>
                <a:gridCol w="2262406">
                  <a:extLst>
                    <a:ext uri="{9D8B030D-6E8A-4147-A177-3AD203B41FA5}">
                      <a16:colId xmlns:a16="http://schemas.microsoft.com/office/drawing/2014/main" val="695778586"/>
                    </a:ext>
                  </a:extLst>
                </a:gridCol>
              </a:tblGrid>
              <a:tr h="299063">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 1</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2 &amp; 3</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4 &amp; 5</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6 &amp; 7</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8 &amp; 9</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9623970"/>
                  </a:ext>
                </a:extLst>
              </a:tr>
              <a:tr h="738489">
                <a:tc>
                  <a:txBody>
                    <a:bodyPr/>
                    <a:lstStyle/>
                    <a:p>
                      <a:pPr marL="0" marR="0" algn="ctr" fontAlgn="ctr">
                        <a:lnSpc>
                          <a:spcPct val="115000"/>
                        </a:lnSpc>
                        <a:spcBef>
                          <a:spcPts val="400"/>
                        </a:spcBef>
                        <a:spcAft>
                          <a:spcPts val="400"/>
                        </a:spcAft>
                      </a:pPr>
                      <a:r>
                        <a:rPr lang="en-US" sz="1500" b="1" i="0" u="none" strike="noStrike" dirty="0">
                          <a:solidFill>
                            <a:srgbClr val="FFFFFF"/>
                          </a:solidFill>
                          <a:effectLst/>
                          <a:latin typeface="Arial"/>
                          <a:ea typeface="Yu Gothic Light"/>
                        </a:rPr>
                        <a:t>Orientation</a:t>
                      </a:r>
                      <a:endParaRPr lang="en-US" sz="2100" b="0" i="0" u="none" strike="noStrike"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A6C88"/>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1: Research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Assess</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E5710"/>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2: Design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Plan</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E51A1"/>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3: Develop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Implement</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7C7C"/>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4: Evaluate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Improve</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15F9F"/>
                    </a:solidFill>
                  </a:tcPr>
                </a:tc>
                <a:extLst>
                  <a:ext uri="{0D108BD9-81ED-4DB2-BD59-A6C34878D82A}">
                    <a16:rowId xmlns:a16="http://schemas.microsoft.com/office/drawing/2014/main" val="3724037544"/>
                  </a:ext>
                </a:extLst>
              </a:tr>
              <a:tr h="688554">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978864387"/>
                  </a:ext>
                </a:extLst>
              </a:tr>
              <a:tr h="699571">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1955557957"/>
                  </a:ext>
                </a:extLst>
              </a:tr>
              <a:tr h="716097">
                <a:tc>
                  <a:txBody>
                    <a:bodyPr/>
                    <a:lstStyle/>
                    <a:p>
                      <a:pPr marL="0" marR="0" algn="ctr" fontAlgn="t">
                        <a:lnSpc>
                          <a:spcPct val="115000"/>
                        </a:lnSpc>
                        <a:spcBef>
                          <a:spcPts val="600"/>
                        </a:spcBef>
                        <a:spcAft>
                          <a:spcPts val="600"/>
                        </a:spcAft>
                      </a:pPr>
                      <a:endParaRPr lang="en-US" sz="2100" b="0" i="0" u="none" strike="noStrike" dirty="0">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MON</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panose="020B0604020202020204" pitchFamily="34" charset="0"/>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772319496"/>
                  </a:ext>
                </a:extLst>
              </a:tr>
              <a:tr h="694062">
                <a:tc>
                  <a:txBody>
                    <a:bodyPr/>
                    <a:lstStyle/>
                    <a:p>
                      <a:pPr marL="0" marR="0" algn="ctr" fontAlgn="t">
                        <a:lnSpc>
                          <a:spcPct val="115000"/>
                        </a:lnSpc>
                        <a:spcBef>
                          <a:spcPts val="600"/>
                        </a:spcBef>
                        <a:spcAft>
                          <a:spcPts val="600"/>
                        </a:spcAft>
                      </a:pPr>
                      <a:endParaRPr lang="en-US" sz="2100" b="0" i="0" u="none" strike="noStrike" dirty="0">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Closing Session</a:t>
                      </a: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768493506"/>
                  </a:ext>
                </a:extLst>
              </a:tr>
            </a:tbl>
          </a:graphicData>
        </a:graphic>
      </p:graphicFrame>
      <p:pic>
        <p:nvPicPr>
          <p:cNvPr id="19" name="Graphic 18">
            <a:extLst>
              <a:ext uri="{FF2B5EF4-FFF2-40B4-BE49-F238E27FC236}">
                <a16:creationId xmlns:a16="http://schemas.microsoft.com/office/drawing/2014/main" id="{B2EE6989-9ED8-4E44-BF73-A112FBAAC70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82965">
            <a:off x="4466153" y="3042666"/>
            <a:ext cx="430371" cy="430371"/>
          </a:xfrm>
          <a:prstGeom prst="rect">
            <a:avLst/>
          </a:prstGeom>
        </p:spPr>
      </p:pic>
      <p:pic>
        <p:nvPicPr>
          <p:cNvPr id="20" name="Graphic 19">
            <a:extLst>
              <a:ext uri="{FF2B5EF4-FFF2-40B4-BE49-F238E27FC236}">
                <a16:creationId xmlns:a16="http://schemas.microsoft.com/office/drawing/2014/main" id="{B43FE6E4-D07C-4412-944D-F04604A1970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9852" y="3070688"/>
            <a:ext cx="421133" cy="421133"/>
          </a:xfrm>
          <a:prstGeom prst="rect">
            <a:avLst/>
          </a:prstGeom>
        </p:spPr>
      </p:pic>
      <p:pic>
        <p:nvPicPr>
          <p:cNvPr id="21" name="Graphic 20">
            <a:extLst>
              <a:ext uri="{FF2B5EF4-FFF2-40B4-BE49-F238E27FC236}">
                <a16:creationId xmlns:a16="http://schemas.microsoft.com/office/drawing/2014/main" id="{C8AFE46B-469D-4BF5-844A-5165C5AC686B}"/>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51669" y="3043322"/>
            <a:ext cx="475864" cy="475864"/>
          </a:xfrm>
          <a:prstGeom prst="rect">
            <a:avLst/>
          </a:prstGeom>
        </p:spPr>
      </p:pic>
      <p:pic>
        <p:nvPicPr>
          <p:cNvPr id="22" name="Graphic 21">
            <a:extLst>
              <a:ext uri="{FF2B5EF4-FFF2-40B4-BE49-F238E27FC236}">
                <a16:creationId xmlns:a16="http://schemas.microsoft.com/office/drawing/2014/main" id="{14A7D567-731D-4D7D-9E17-CD2FE9CF347C}"/>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195333" y="3011751"/>
            <a:ext cx="539006" cy="539006"/>
          </a:xfrm>
          <a:prstGeom prst="rect">
            <a:avLst/>
          </a:prstGeom>
        </p:spPr>
      </p:pic>
      <p:sp>
        <p:nvSpPr>
          <p:cNvPr id="17" name="Oval 16">
            <a:extLst>
              <a:ext uri="{FF2B5EF4-FFF2-40B4-BE49-F238E27FC236}">
                <a16:creationId xmlns:a16="http://schemas.microsoft.com/office/drawing/2014/main" id="{F1973BCF-1C8C-4590-986E-CF694E720049}"/>
              </a:ext>
              <a:ext uri="{C183D7F6-B498-43B3-948B-1728B52AA6E4}">
                <adec:decorative xmlns:adec="http://schemas.microsoft.com/office/drawing/2017/decorative" val="1"/>
              </a:ext>
            </a:extLst>
          </p:cNvPr>
          <p:cNvSpPr/>
          <p:nvPr/>
        </p:nvSpPr>
        <p:spPr>
          <a:xfrm>
            <a:off x="7423593" y="4269837"/>
            <a:ext cx="1960606" cy="7078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1">
            <a:extLst>
              <a:ext uri="{FF2B5EF4-FFF2-40B4-BE49-F238E27FC236}">
                <a16:creationId xmlns:a16="http://schemas.microsoft.com/office/drawing/2014/main" id="{C08DB186-4352-4F38-BF85-02D590F5658B}"/>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24" name="Slide Number Placeholder 2">
            <a:extLst>
              <a:ext uri="{FF2B5EF4-FFF2-40B4-BE49-F238E27FC236}">
                <a16:creationId xmlns:a16="http://schemas.microsoft.com/office/drawing/2014/main" id="{2D1A049C-913F-4F0A-BF6D-5F2DB270E540}"/>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7</a:t>
            </a:fld>
            <a:endParaRPr lang="en-US" sz="1050" dirty="0">
              <a:solidFill>
                <a:srgbClr val="315F9F"/>
              </a:solidFill>
            </a:endParaRPr>
          </a:p>
        </p:txBody>
      </p:sp>
    </p:spTree>
    <p:extLst>
      <p:ext uri="{BB962C8B-B14F-4D97-AF65-F5344CB8AC3E}">
        <p14:creationId xmlns:p14="http://schemas.microsoft.com/office/powerpoint/2010/main" val="28158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5">
            <a:extLst>
              <a:ext uri="{FF2B5EF4-FFF2-40B4-BE49-F238E27FC236}">
                <a16:creationId xmlns:a16="http://schemas.microsoft.com/office/drawing/2014/main" id="{55360641-0256-45C8-A325-8DF9E0A32BF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4068" y="342031"/>
            <a:ext cx="1171572" cy="1171572"/>
          </a:xfrm>
          <a:prstGeom prst="rect">
            <a:avLst/>
          </a:prstGeom>
        </p:spPr>
      </p:pic>
      <p:sp>
        <p:nvSpPr>
          <p:cNvPr id="4" name="Title 3">
            <a:extLst>
              <a:ext uri="{FF2B5EF4-FFF2-40B4-BE49-F238E27FC236}">
                <a16:creationId xmlns:a16="http://schemas.microsoft.com/office/drawing/2014/main" id="{E41C719F-6105-487F-B6F3-14E4428E9957}"/>
              </a:ext>
            </a:extLst>
          </p:cNvPr>
          <p:cNvSpPr>
            <a:spLocks noGrp="1"/>
          </p:cNvSpPr>
          <p:nvPr>
            <p:ph type="title"/>
          </p:nvPr>
        </p:nvSpPr>
        <p:spPr>
          <a:xfrm>
            <a:off x="1405640" y="606352"/>
            <a:ext cx="10358437" cy="642930"/>
          </a:xfrm>
        </p:spPr>
        <p:txBody>
          <a:bodyPr/>
          <a:lstStyle/>
          <a:p>
            <a:r>
              <a:rPr lang="en-US" dirty="0"/>
              <a:t>Review of Phase 2: Design and Plan</a:t>
            </a:r>
          </a:p>
        </p:txBody>
      </p:sp>
      <p:grpSp>
        <p:nvGrpSpPr>
          <p:cNvPr id="20" name="Group 19">
            <a:extLst>
              <a:ext uri="{FF2B5EF4-FFF2-40B4-BE49-F238E27FC236}">
                <a16:creationId xmlns:a16="http://schemas.microsoft.com/office/drawing/2014/main" id="{97795488-37FA-4883-9B54-8CB866AFD952}"/>
              </a:ext>
              <a:ext uri="{C183D7F6-B498-43B3-948B-1728B52AA6E4}">
                <adec:decorative xmlns:adec="http://schemas.microsoft.com/office/drawing/2017/decorative" val="1"/>
              </a:ext>
            </a:extLst>
          </p:cNvPr>
          <p:cNvGrpSpPr/>
          <p:nvPr/>
        </p:nvGrpSpPr>
        <p:grpSpPr>
          <a:xfrm>
            <a:off x="461461" y="2449288"/>
            <a:ext cx="2714597" cy="3900957"/>
            <a:chOff x="1690488" y="2048696"/>
            <a:chExt cx="2714597" cy="3536332"/>
          </a:xfrm>
        </p:grpSpPr>
        <p:sp>
          <p:nvSpPr>
            <p:cNvPr id="21" name="Rectangle: Rounded Corners 20">
              <a:extLst>
                <a:ext uri="{FF2B5EF4-FFF2-40B4-BE49-F238E27FC236}">
                  <a16:creationId xmlns:a16="http://schemas.microsoft.com/office/drawing/2014/main" id="{0B592CC9-FFDD-4494-9B8A-B73404C1B4A5}"/>
                </a:ext>
              </a:extLst>
            </p:cNvPr>
            <p:cNvSpPr/>
            <p:nvPr/>
          </p:nvSpPr>
          <p:spPr>
            <a:xfrm>
              <a:off x="1690488" y="2070463"/>
              <a:ext cx="2601686" cy="3501371"/>
            </a:xfrm>
            <a:prstGeom prst="roundRect">
              <a:avLst>
                <a:gd name="adj" fmla="val 10017"/>
              </a:avLst>
            </a:prstGeom>
            <a:solidFill>
              <a:schemeClr val="bg1"/>
            </a:solidFill>
            <a:ln w="31750" cap="rnd">
              <a:solidFill>
                <a:srgbClr val="19537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Top Corners Rounded 21">
              <a:extLst>
                <a:ext uri="{FF2B5EF4-FFF2-40B4-BE49-F238E27FC236}">
                  <a16:creationId xmlns:a16="http://schemas.microsoft.com/office/drawing/2014/main" id="{9654879E-3D3D-464B-B66C-0A6631946864}"/>
                </a:ext>
              </a:extLst>
            </p:cNvPr>
            <p:cNvSpPr/>
            <p:nvPr/>
          </p:nvSpPr>
          <p:spPr>
            <a:xfrm rot="5400000">
              <a:off x="1959977" y="3139919"/>
              <a:ext cx="3536332" cy="1353885"/>
            </a:xfrm>
            <a:prstGeom prst="round2SameRect">
              <a:avLst>
                <a:gd name="adj1" fmla="val 19726"/>
                <a:gd name="adj2" fmla="val 0"/>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48965A01-9240-4BE9-9B25-D24B687CEC51}"/>
                </a:ext>
              </a:extLst>
            </p:cNvPr>
            <p:cNvSpPr/>
            <p:nvPr/>
          </p:nvSpPr>
          <p:spPr>
            <a:xfrm>
              <a:off x="1837445" y="2206534"/>
              <a:ext cx="2416627" cy="3251632"/>
            </a:xfrm>
            <a:prstGeom prst="roundRect">
              <a:avLst>
                <a:gd name="adj" fmla="val 10017"/>
              </a:avLst>
            </a:prstGeom>
            <a:solidFill>
              <a:schemeClr val="bg1"/>
            </a:solidFill>
            <a:ln w="31750" cap="rnd">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Oval 24">
            <a:extLst>
              <a:ext uri="{FF2B5EF4-FFF2-40B4-BE49-F238E27FC236}">
                <a16:creationId xmlns:a16="http://schemas.microsoft.com/office/drawing/2014/main" id="{09604759-1FB1-43B2-B936-B165B17400F7}"/>
              </a:ext>
              <a:ext uri="{C183D7F6-B498-43B3-948B-1728B52AA6E4}">
                <adec:decorative xmlns:adec="http://schemas.microsoft.com/office/drawing/2017/decorative" val="1"/>
              </a:ext>
            </a:extLst>
          </p:cNvPr>
          <p:cNvSpPr/>
          <p:nvPr/>
        </p:nvSpPr>
        <p:spPr>
          <a:xfrm>
            <a:off x="1286052" y="1889595"/>
            <a:ext cx="1072243" cy="1072243"/>
          </a:xfrm>
          <a:prstGeom prst="ellipse">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15D18222-7A77-466B-9126-89FF4D55BD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12628" y="2023173"/>
            <a:ext cx="819091" cy="819091"/>
          </a:xfrm>
          <a:prstGeom prst="rect">
            <a:avLst/>
          </a:prstGeom>
        </p:spPr>
      </p:pic>
      <p:grpSp>
        <p:nvGrpSpPr>
          <p:cNvPr id="11" name="Group 10">
            <a:extLst>
              <a:ext uri="{FF2B5EF4-FFF2-40B4-BE49-F238E27FC236}">
                <a16:creationId xmlns:a16="http://schemas.microsoft.com/office/drawing/2014/main" id="{3E2D039E-D508-472D-A37C-43512C4B3132}"/>
              </a:ext>
              <a:ext uri="{C183D7F6-B498-43B3-948B-1728B52AA6E4}">
                <adec:decorative xmlns:adec="http://schemas.microsoft.com/office/drawing/2017/decorative" val="1"/>
              </a:ext>
            </a:extLst>
          </p:cNvPr>
          <p:cNvGrpSpPr/>
          <p:nvPr/>
        </p:nvGrpSpPr>
        <p:grpSpPr>
          <a:xfrm>
            <a:off x="3328903" y="2449288"/>
            <a:ext cx="2714597" cy="3900957"/>
            <a:chOff x="1690488" y="2048696"/>
            <a:chExt cx="2714597" cy="3536332"/>
          </a:xfrm>
        </p:grpSpPr>
        <p:sp>
          <p:nvSpPr>
            <p:cNvPr id="13" name="Rectangle: Rounded Corners 12">
              <a:extLst>
                <a:ext uri="{FF2B5EF4-FFF2-40B4-BE49-F238E27FC236}">
                  <a16:creationId xmlns:a16="http://schemas.microsoft.com/office/drawing/2014/main" id="{AE288DAC-C867-4CE6-9C02-85ECB7213889}"/>
                </a:ext>
              </a:extLst>
            </p:cNvPr>
            <p:cNvSpPr/>
            <p:nvPr/>
          </p:nvSpPr>
          <p:spPr>
            <a:xfrm>
              <a:off x="1690488" y="2070463"/>
              <a:ext cx="2601686" cy="3501371"/>
            </a:xfrm>
            <a:prstGeom prst="roundRect">
              <a:avLst>
                <a:gd name="adj" fmla="val 10017"/>
              </a:avLst>
            </a:prstGeom>
            <a:solidFill>
              <a:schemeClr val="bg1"/>
            </a:solidFill>
            <a:ln w="31750" cap="rnd">
              <a:solidFill>
                <a:srgbClr val="19537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Top Corners Rounded 14">
              <a:extLst>
                <a:ext uri="{FF2B5EF4-FFF2-40B4-BE49-F238E27FC236}">
                  <a16:creationId xmlns:a16="http://schemas.microsoft.com/office/drawing/2014/main" id="{E30BBFFD-2E71-4DB6-A0BA-26C274A75BA7}"/>
                </a:ext>
              </a:extLst>
            </p:cNvPr>
            <p:cNvSpPr/>
            <p:nvPr/>
          </p:nvSpPr>
          <p:spPr>
            <a:xfrm rot="5400000">
              <a:off x="1959977" y="3139919"/>
              <a:ext cx="3536332" cy="1353885"/>
            </a:xfrm>
            <a:prstGeom prst="round2SameRect">
              <a:avLst>
                <a:gd name="adj1" fmla="val 19726"/>
                <a:gd name="adj2" fmla="val 0"/>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A32264DF-7573-4EEC-A10C-F46DFFDB37EC}"/>
                </a:ext>
              </a:extLst>
            </p:cNvPr>
            <p:cNvSpPr/>
            <p:nvPr/>
          </p:nvSpPr>
          <p:spPr>
            <a:xfrm>
              <a:off x="1837445" y="2206534"/>
              <a:ext cx="2416627" cy="3251632"/>
            </a:xfrm>
            <a:prstGeom prst="roundRect">
              <a:avLst>
                <a:gd name="adj" fmla="val 10017"/>
              </a:avLst>
            </a:prstGeom>
            <a:solidFill>
              <a:schemeClr val="bg1"/>
            </a:solidFill>
            <a:ln w="31750" cap="rnd">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1EF7BC8C-A2F8-4953-8495-D892BF5EAEAE}"/>
              </a:ext>
              <a:ext uri="{C183D7F6-B498-43B3-948B-1728B52AA6E4}">
                <adec:decorative xmlns:adec="http://schemas.microsoft.com/office/drawing/2017/decorative" val="1"/>
              </a:ext>
            </a:extLst>
          </p:cNvPr>
          <p:cNvSpPr/>
          <p:nvPr/>
        </p:nvSpPr>
        <p:spPr>
          <a:xfrm>
            <a:off x="4153494" y="1889595"/>
            <a:ext cx="1072243" cy="1072243"/>
          </a:xfrm>
          <a:prstGeom prst="ellipse">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7D363241-B6A6-4C8A-8DD6-88F5BC4316E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71090" y="2032131"/>
            <a:ext cx="782519" cy="782519"/>
          </a:xfrm>
          <a:prstGeom prst="rect">
            <a:avLst/>
          </a:prstGeom>
        </p:spPr>
      </p:pic>
      <p:grpSp>
        <p:nvGrpSpPr>
          <p:cNvPr id="34" name="Group 33">
            <a:extLst>
              <a:ext uri="{FF2B5EF4-FFF2-40B4-BE49-F238E27FC236}">
                <a16:creationId xmlns:a16="http://schemas.microsoft.com/office/drawing/2014/main" id="{BA4CF64D-747C-442F-8600-63B56CF8BDDC}"/>
              </a:ext>
              <a:ext uri="{C183D7F6-B498-43B3-948B-1728B52AA6E4}">
                <adec:decorative xmlns:adec="http://schemas.microsoft.com/office/drawing/2017/decorative" val="1"/>
              </a:ext>
            </a:extLst>
          </p:cNvPr>
          <p:cNvGrpSpPr/>
          <p:nvPr/>
        </p:nvGrpSpPr>
        <p:grpSpPr>
          <a:xfrm>
            <a:off x="6192790" y="2449288"/>
            <a:ext cx="2714597" cy="3900957"/>
            <a:chOff x="1690488" y="2048696"/>
            <a:chExt cx="2714597" cy="3536332"/>
          </a:xfrm>
        </p:grpSpPr>
        <p:sp>
          <p:nvSpPr>
            <p:cNvPr id="35" name="Rectangle: Rounded Corners 34">
              <a:extLst>
                <a:ext uri="{FF2B5EF4-FFF2-40B4-BE49-F238E27FC236}">
                  <a16:creationId xmlns:a16="http://schemas.microsoft.com/office/drawing/2014/main" id="{AF297421-FCE1-45D6-9970-BB9EF4CC2CC5}"/>
                </a:ext>
              </a:extLst>
            </p:cNvPr>
            <p:cNvSpPr/>
            <p:nvPr/>
          </p:nvSpPr>
          <p:spPr>
            <a:xfrm>
              <a:off x="1690488" y="2070463"/>
              <a:ext cx="2601686" cy="3501371"/>
            </a:xfrm>
            <a:prstGeom prst="roundRect">
              <a:avLst>
                <a:gd name="adj" fmla="val 10017"/>
              </a:avLst>
            </a:prstGeom>
            <a:solidFill>
              <a:schemeClr val="bg1"/>
            </a:solidFill>
            <a:ln w="31750" cap="rnd">
              <a:solidFill>
                <a:srgbClr val="19537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Top Corners Rounded 35">
              <a:extLst>
                <a:ext uri="{FF2B5EF4-FFF2-40B4-BE49-F238E27FC236}">
                  <a16:creationId xmlns:a16="http://schemas.microsoft.com/office/drawing/2014/main" id="{D24B6326-58D2-48C0-99B5-64569ADB1A25}"/>
                </a:ext>
              </a:extLst>
            </p:cNvPr>
            <p:cNvSpPr/>
            <p:nvPr/>
          </p:nvSpPr>
          <p:spPr>
            <a:xfrm rot="5400000">
              <a:off x="1959977" y="3139919"/>
              <a:ext cx="3536332" cy="1353885"/>
            </a:xfrm>
            <a:prstGeom prst="round2SameRect">
              <a:avLst>
                <a:gd name="adj1" fmla="val 19726"/>
                <a:gd name="adj2" fmla="val 0"/>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46FDFB35-5A0A-4111-B271-A9BE5CBAC076}"/>
                </a:ext>
              </a:extLst>
            </p:cNvPr>
            <p:cNvSpPr/>
            <p:nvPr/>
          </p:nvSpPr>
          <p:spPr>
            <a:xfrm>
              <a:off x="1837445" y="2206534"/>
              <a:ext cx="2416627" cy="3251632"/>
            </a:xfrm>
            <a:prstGeom prst="roundRect">
              <a:avLst>
                <a:gd name="adj" fmla="val 10017"/>
              </a:avLst>
            </a:prstGeom>
            <a:solidFill>
              <a:schemeClr val="bg1"/>
            </a:solidFill>
            <a:ln w="31750" cap="rnd">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Oval 37">
            <a:extLst>
              <a:ext uri="{FF2B5EF4-FFF2-40B4-BE49-F238E27FC236}">
                <a16:creationId xmlns:a16="http://schemas.microsoft.com/office/drawing/2014/main" id="{6394FC25-D425-4162-886A-D0D0806DFB6D}"/>
              </a:ext>
              <a:ext uri="{C183D7F6-B498-43B3-948B-1728B52AA6E4}">
                <adec:decorative xmlns:adec="http://schemas.microsoft.com/office/drawing/2017/decorative" val="1"/>
              </a:ext>
            </a:extLst>
          </p:cNvPr>
          <p:cNvSpPr/>
          <p:nvPr/>
        </p:nvSpPr>
        <p:spPr>
          <a:xfrm>
            <a:off x="7017381" y="1889595"/>
            <a:ext cx="1072243" cy="1072243"/>
          </a:xfrm>
          <a:prstGeom prst="ellipse">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8EFCD018-7AA7-43A2-85B0-08BC3F7CD33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44345" y="1976286"/>
            <a:ext cx="802234" cy="802234"/>
          </a:xfrm>
          <a:prstGeom prst="rect">
            <a:avLst/>
          </a:prstGeom>
        </p:spPr>
      </p:pic>
      <p:grpSp>
        <p:nvGrpSpPr>
          <p:cNvPr id="27" name="Group 26">
            <a:extLst>
              <a:ext uri="{FF2B5EF4-FFF2-40B4-BE49-F238E27FC236}">
                <a16:creationId xmlns:a16="http://schemas.microsoft.com/office/drawing/2014/main" id="{62EA5EF1-7A28-4725-A4DB-604FD5C765E3}"/>
              </a:ext>
              <a:ext uri="{C183D7F6-B498-43B3-948B-1728B52AA6E4}">
                <adec:decorative xmlns:adec="http://schemas.microsoft.com/office/drawing/2017/decorative" val="1"/>
              </a:ext>
            </a:extLst>
          </p:cNvPr>
          <p:cNvGrpSpPr/>
          <p:nvPr/>
        </p:nvGrpSpPr>
        <p:grpSpPr>
          <a:xfrm>
            <a:off x="9060232" y="2449288"/>
            <a:ext cx="2714597" cy="3900957"/>
            <a:chOff x="1690488" y="2048696"/>
            <a:chExt cx="2714597" cy="3536332"/>
          </a:xfrm>
        </p:grpSpPr>
        <p:sp>
          <p:nvSpPr>
            <p:cNvPr id="28" name="Rectangle: Rounded Corners 27">
              <a:extLst>
                <a:ext uri="{FF2B5EF4-FFF2-40B4-BE49-F238E27FC236}">
                  <a16:creationId xmlns:a16="http://schemas.microsoft.com/office/drawing/2014/main" id="{1AB29726-1F2E-4622-8710-4193AF0BFF1C}"/>
                </a:ext>
              </a:extLst>
            </p:cNvPr>
            <p:cNvSpPr/>
            <p:nvPr/>
          </p:nvSpPr>
          <p:spPr>
            <a:xfrm>
              <a:off x="1690488" y="2070463"/>
              <a:ext cx="2601686" cy="3501371"/>
            </a:xfrm>
            <a:prstGeom prst="roundRect">
              <a:avLst>
                <a:gd name="adj" fmla="val 10017"/>
              </a:avLst>
            </a:prstGeom>
            <a:solidFill>
              <a:schemeClr val="bg1"/>
            </a:solidFill>
            <a:ln w="31750" cap="rnd">
              <a:solidFill>
                <a:srgbClr val="19537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Top Corners Rounded 28">
              <a:extLst>
                <a:ext uri="{FF2B5EF4-FFF2-40B4-BE49-F238E27FC236}">
                  <a16:creationId xmlns:a16="http://schemas.microsoft.com/office/drawing/2014/main" id="{FBB91B31-375F-4E99-A121-C92CBEE82E35}"/>
                </a:ext>
              </a:extLst>
            </p:cNvPr>
            <p:cNvSpPr/>
            <p:nvPr/>
          </p:nvSpPr>
          <p:spPr>
            <a:xfrm rot="5400000">
              <a:off x="1959977" y="3139919"/>
              <a:ext cx="3536332" cy="1353885"/>
            </a:xfrm>
            <a:prstGeom prst="round2SameRect">
              <a:avLst>
                <a:gd name="adj1" fmla="val 19726"/>
                <a:gd name="adj2" fmla="val 0"/>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EFD788B9-97A9-4F8B-821C-977374460BC1}"/>
                </a:ext>
              </a:extLst>
            </p:cNvPr>
            <p:cNvSpPr/>
            <p:nvPr/>
          </p:nvSpPr>
          <p:spPr>
            <a:xfrm>
              <a:off x="1837445" y="2206534"/>
              <a:ext cx="2416627" cy="3251632"/>
            </a:xfrm>
            <a:prstGeom prst="roundRect">
              <a:avLst>
                <a:gd name="adj" fmla="val 10017"/>
              </a:avLst>
            </a:prstGeom>
            <a:solidFill>
              <a:schemeClr val="bg1"/>
            </a:solidFill>
            <a:ln w="31750" cap="rnd">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1">
            <a:extLst>
              <a:ext uri="{FF2B5EF4-FFF2-40B4-BE49-F238E27FC236}">
                <a16:creationId xmlns:a16="http://schemas.microsoft.com/office/drawing/2014/main" id="{9AD002C3-BBD3-4FD5-8A68-830A983E7407}"/>
              </a:ext>
              <a:ext uri="{C183D7F6-B498-43B3-948B-1728B52AA6E4}">
                <adec:decorative xmlns:adec="http://schemas.microsoft.com/office/drawing/2017/decorative" val="1"/>
              </a:ext>
            </a:extLst>
          </p:cNvPr>
          <p:cNvSpPr/>
          <p:nvPr/>
        </p:nvSpPr>
        <p:spPr>
          <a:xfrm>
            <a:off x="9884823" y="1889595"/>
            <a:ext cx="1072243" cy="1072243"/>
          </a:xfrm>
          <a:prstGeom prst="ellipse">
            <a:avLst/>
          </a:prstGeom>
          <a:solidFill>
            <a:srgbClr val="047C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a:extLst>
              <a:ext uri="{FF2B5EF4-FFF2-40B4-BE49-F238E27FC236}">
                <a16:creationId xmlns:a16="http://schemas.microsoft.com/office/drawing/2014/main" id="{01749155-DF4C-4333-BC58-BBBADD7B9A4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047749" y="2032131"/>
            <a:ext cx="746389" cy="746389"/>
          </a:xfrm>
          <a:prstGeom prst="rect">
            <a:avLst/>
          </a:prstGeom>
        </p:spPr>
      </p:pic>
      <p:sp>
        <p:nvSpPr>
          <p:cNvPr id="5" name="Text Placeholder 4">
            <a:extLst>
              <a:ext uri="{FF2B5EF4-FFF2-40B4-BE49-F238E27FC236}">
                <a16:creationId xmlns:a16="http://schemas.microsoft.com/office/drawing/2014/main" id="{25E7869B-A414-4BF4-AD6E-5DB679E7675B}"/>
              </a:ext>
            </a:extLst>
          </p:cNvPr>
          <p:cNvSpPr>
            <a:spLocks noGrp="1"/>
          </p:cNvSpPr>
          <p:nvPr>
            <p:ph type="body" sz="quarter" idx="10"/>
          </p:nvPr>
        </p:nvSpPr>
        <p:spPr>
          <a:xfrm>
            <a:off x="627144" y="2976322"/>
            <a:ext cx="2375187" cy="2732314"/>
          </a:xfrm>
        </p:spPr>
        <p:txBody>
          <a:bodyPr/>
          <a:lstStyle/>
          <a:p>
            <a:pPr marL="0" lvl="1" indent="0" fontAlgn="base">
              <a:spcBef>
                <a:spcPts val="1200"/>
              </a:spcBef>
              <a:buNone/>
            </a:pPr>
            <a:r>
              <a:rPr lang="en-US"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A strong design team positions the IET program to meet business and learner needs.</a:t>
            </a:r>
          </a:p>
        </p:txBody>
      </p:sp>
      <p:sp>
        <p:nvSpPr>
          <p:cNvPr id="19" name="Text Placeholder 4">
            <a:extLst>
              <a:ext uri="{FF2B5EF4-FFF2-40B4-BE49-F238E27FC236}">
                <a16:creationId xmlns:a16="http://schemas.microsoft.com/office/drawing/2014/main" id="{8A049011-E7B1-4341-8EB0-999F9B53F2D1}"/>
              </a:ext>
            </a:extLst>
          </p:cNvPr>
          <p:cNvSpPr txBox="1">
            <a:spLocks/>
          </p:cNvSpPr>
          <p:nvPr/>
        </p:nvSpPr>
        <p:spPr>
          <a:xfrm>
            <a:off x="3606488" y="2979852"/>
            <a:ext cx="2285999" cy="3181464"/>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spcBef>
                <a:spcPts val="1200"/>
              </a:spcBef>
              <a:buNone/>
            </a:pPr>
            <a:r>
              <a:rPr lang="en-US" sz="2000" dirty="0">
                <a:solidFill>
                  <a:schemeClr val="tx1"/>
                </a:solidFill>
              </a:rPr>
              <a:t>Considering the learner experience is an important step in designing an IET program that support learners</a:t>
            </a:r>
            <a:r>
              <a:rPr lang="en-US"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a:t>
            </a:r>
          </a:p>
        </p:txBody>
      </p:sp>
      <p:sp>
        <p:nvSpPr>
          <p:cNvPr id="39" name="Text Placeholder 4">
            <a:extLst>
              <a:ext uri="{FF2B5EF4-FFF2-40B4-BE49-F238E27FC236}">
                <a16:creationId xmlns:a16="http://schemas.microsoft.com/office/drawing/2014/main" id="{879A2097-9A41-48C1-BF9C-A44B539E525B}"/>
              </a:ext>
            </a:extLst>
          </p:cNvPr>
          <p:cNvSpPr txBox="1">
            <a:spLocks/>
          </p:cNvSpPr>
          <p:nvPr/>
        </p:nvSpPr>
        <p:spPr>
          <a:xfrm>
            <a:off x="6358473" y="2976322"/>
            <a:ext cx="2375187" cy="2732314"/>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spcBef>
                <a:spcPts val="1200"/>
              </a:spcBef>
              <a:buFont typeface="Wingdings" panose="05000000000000000000" pitchFamily="2" charset="2"/>
              <a:buNone/>
            </a:pPr>
            <a:r>
              <a:rPr lang="en-US" sz="2000" dirty="0">
                <a:solidFill>
                  <a:schemeClr val="tx1"/>
                </a:solidFill>
              </a:rPr>
              <a:t>The IET program structure should be flexible in adapting to changes in funding, staffing, and business and learner needs</a:t>
            </a:r>
            <a:r>
              <a:rPr lang="en-US"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a:t>
            </a:r>
          </a:p>
        </p:txBody>
      </p:sp>
      <p:sp>
        <p:nvSpPr>
          <p:cNvPr id="31" name="Text Placeholder 4">
            <a:extLst>
              <a:ext uri="{FF2B5EF4-FFF2-40B4-BE49-F238E27FC236}">
                <a16:creationId xmlns:a16="http://schemas.microsoft.com/office/drawing/2014/main" id="{67BC150D-6DD2-43D6-ABEA-046162995A40}"/>
              </a:ext>
            </a:extLst>
          </p:cNvPr>
          <p:cNvSpPr txBox="1">
            <a:spLocks/>
          </p:cNvSpPr>
          <p:nvPr/>
        </p:nvSpPr>
        <p:spPr>
          <a:xfrm>
            <a:off x="9337817" y="2979852"/>
            <a:ext cx="2285999" cy="3181464"/>
          </a:xfrm>
          <a:prstGeom prst="rect">
            <a:avLst/>
          </a:prstGeom>
        </p:spPr>
        <p:txBody>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100000"/>
              </a:lnSpc>
              <a:spcBef>
                <a:spcPts val="600"/>
              </a:spcBef>
              <a:spcAft>
                <a:spcPts val="600"/>
              </a:spcAft>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100000"/>
              </a:lnSpc>
              <a:spcBef>
                <a:spcPts val="600"/>
              </a:spcBef>
              <a:spcAft>
                <a:spcPts val="600"/>
              </a:spcAft>
              <a:buClr>
                <a:srgbClr val="248A8C"/>
              </a:buClr>
              <a:buFont typeface="Verdana" panose="020B0604030504040204" pitchFamily="34" charset="0"/>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spcBef>
                <a:spcPts val="1200"/>
              </a:spcBef>
              <a:buNone/>
            </a:pPr>
            <a:r>
              <a:rPr lang="en-US"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An evaluation plan lays out how you will monitor your program’s progress and your program’s continuous improvement process.</a:t>
            </a:r>
          </a:p>
        </p:txBody>
      </p:sp>
      <p:sp>
        <p:nvSpPr>
          <p:cNvPr id="9" name="Footer Placeholder 1">
            <a:extLst>
              <a:ext uri="{FF2B5EF4-FFF2-40B4-BE49-F238E27FC236}">
                <a16:creationId xmlns:a16="http://schemas.microsoft.com/office/drawing/2014/main" id="{0214C1B5-99EF-41BC-82DB-75AE7DEB557F}"/>
              </a:ext>
            </a:extLst>
          </p:cNvPr>
          <p:cNvSpPr txBox="1">
            <a:spLocks/>
          </p:cNvSpPr>
          <p:nvPr/>
        </p:nvSpPr>
        <p:spPr>
          <a:xfrm>
            <a:off x="0" y="6553200"/>
            <a:ext cx="4114800" cy="281601"/>
          </a:xfrm>
          <a:prstGeom prst="rect">
            <a:avLst/>
          </a:prstGeom>
        </p:spPr>
        <p:txBody>
          <a:bodyPr anchor="b"/>
          <a:lstStyle>
            <a:defPPr>
              <a:defRPr lang="en-US"/>
            </a:defPPr>
            <a:lvl1pPr>
              <a:defRPr sz="1050">
                <a:solidFill>
                  <a:srgbClr val="315F9F"/>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Phase 3: Develop and Implement</a:t>
            </a:r>
          </a:p>
        </p:txBody>
      </p:sp>
      <p:sp>
        <p:nvSpPr>
          <p:cNvPr id="7" name="Slide Number Placeholder 2">
            <a:extLst>
              <a:ext uri="{FF2B5EF4-FFF2-40B4-BE49-F238E27FC236}">
                <a16:creationId xmlns:a16="http://schemas.microsoft.com/office/drawing/2014/main" id="{3E496929-6264-494F-B673-DAAA3583BE96}"/>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8</a:t>
            </a:fld>
            <a:endParaRPr lang="en-US" sz="1050" dirty="0"/>
          </a:p>
        </p:txBody>
      </p:sp>
    </p:spTree>
    <p:extLst>
      <p:ext uri="{BB962C8B-B14F-4D97-AF65-F5344CB8AC3E}">
        <p14:creationId xmlns:p14="http://schemas.microsoft.com/office/powerpoint/2010/main" val="115087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726" y="1380717"/>
            <a:ext cx="2759511" cy="1595438"/>
          </a:xfrm>
          <a:prstGeom prst="rect">
            <a:avLst/>
          </a:prstGeom>
        </p:spPr>
        <p:txBody>
          <a:bodyPr>
            <a:normAutofit fontScale="90000"/>
          </a:bodyPr>
          <a:lstStyle/>
          <a:p>
            <a:r>
              <a:rPr lang="en-US" sz="3200" spc="-100" dirty="0">
                <a:solidFill>
                  <a:schemeClr val="bg1"/>
                </a:solidFill>
                <a:latin typeface="Arial" panose="020B0604020202020204" pitchFamily="34" charset="0"/>
                <a:cs typeface="Arial" panose="020B0604020202020204" pitchFamily="34" charset="0"/>
              </a:rPr>
              <a:t>Key Tasks for </a:t>
            </a:r>
            <a:r>
              <a:rPr lang="en-US" sz="4400" dirty="0">
                <a:solidFill>
                  <a:schemeClr val="bg1"/>
                </a:solidFill>
                <a:latin typeface="Arial" panose="020B0604020202020204" pitchFamily="34" charset="0"/>
                <a:cs typeface="Arial" panose="020B0604020202020204" pitchFamily="34" charset="0"/>
              </a:rPr>
              <a:t>Develop &amp; Implement Phase</a:t>
            </a:r>
            <a:endParaRPr lang="en-US" sz="4900" dirty="0">
              <a:solidFill>
                <a:schemeClr val="bg1"/>
              </a:solidFill>
              <a:latin typeface="Arial" panose="020B0604020202020204" pitchFamily="34" charset="0"/>
              <a:cs typeface="Arial" panose="020B0604020202020204" pitchFamily="34" charset="0"/>
            </a:endParaRPr>
          </a:p>
        </p:txBody>
      </p:sp>
      <p:pic>
        <p:nvPicPr>
          <p:cNvPr id="180" name="Graphic 179">
            <a:extLst>
              <a:ext uri="{FF2B5EF4-FFF2-40B4-BE49-F238E27FC236}">
                <a16:creationId xmlns:a16="http://schemas.microsoft.com/office/drawing/2014/main" id="{6F17B472-2F49-4850-82DC-E4F143BD3F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427" y="3862538"/>
            <a:ext cx="1644081" cy="1644081"/>
          </a:xfrm>
          <a:prstGeom prst="rect">
            <a:avLst/>
          </a:prstGeom>
        </p:spPr>
      </p:pic>
      <p:pic>
        <p:nvPicPr>
          <p:cNvPr id="3" name="Picture 2" descr="The following four iterative phases describe the Integrated Education and Training (IET) program design process:&#10;1. Research and Assess--identify an IET opportunity that meets community needs. &#10;2. Design and Plan--identify program goals, create an evaluation plan, and design a learner experience. &#10;3. Develop and Implement--develop learning objectives, build instructional and training materials, and launch the IET program, including orienting staff and stakeholders and providing professional development; developing the I E T curricula with a single set of learning objectives; developing tools, procedures, and other program materials; and implementing the I E T program and collecting data.&#10;4. Evaluate and improve--observe IET program implementation, analyze data gathered to determine the effectiveness, and make improvements as needed.&#10;Review and revise is part of each phase. ">
            <a:extLst>
              <a:ext uri="{FF2B5EF4-FFF2-40B4-BE49-F238E27FC236}">
                <a16:creationId xmlns:a16="http://schemas.microsoft.com/office/drawing/2014/main" id="{ED0C337D-7A3D-4A7D-9405-844EB33587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63134" y="543446"/>
            <a:ext cx="8564170" cy="6020640"/>
          </a:xfrm>
          <a:prstGeom prst="rect">
            <a:avLst/>
          </a:prstGeom>
        </p:spPr>
      </p:pic>
      <p:sp>
        <p:nvSpPr>
          <p:cNvPr id="53" name="Footer Placeholder 1">
            <a:extLst>
              <a:ext uri="{FF2B5EF4-FFF2-40B4-BE49-F238E27FC236}">
                <a16:creationId xmlns:a16="http://schemas.microsoft.com/office/drawing/2014/main" id="{B350FE72-B206-48F2-A4F8-EB1BBC2A9C25}"/>
              </a:ext>
            </a:extLst>
          </p:cNvPr>
          <p:cNvSpPr>
            <a:spLocks noGrp="1"/>
          </p:cNvSpPr>
          <p:nvPr>
            <p:ph type="ftr" sz="quarter" idx="4294967295"/>
          </p:nvPr>
        </p:nvSpPr>
        <p:spPr>
          <a:xfrm>
            <a:off x="0" y="6553200"/>
            <a:ext cx="2738462" cy="281601"/>
          </a:xfrm>
          <a:prstGeom prst="rect">
            <a:avLst/>
          </a:prstGeom>
        </p:spPr>
        <p:txBody>
          <a:bodyPr anchor="b"/>
          <a:lstStyle/>
          <a:p>
            <a:r>
              <a:rPr lang="en-US" sz="1050" dirty="0">
                <a:solidFill>
                  <a:schemeClr val="bg1"/>
                </a:solidFill>
              </a:rPr>
              <a:t>Phase 3: Develop and Implement</a:t>
            </a:r>
          </a:p>
        </p:txBody>
      </p:sp>
      <p:sp>
        <p:nvSpPr>
          <p:cNvPr id="56" name="Slide Number Placeholder 2">
            <a:extLst>
              <a:ext uri="{FF2B5EF4-FFF2-40B4-BE49-F238E27FC236}">
                <a16:creationId xmlns:a16="http://schemas.microsoft.com/office/drawing/2014/main" id="{C4BD5AD4-0D44-4780-86EC-29CAB203A946}"/>
              </a:ext>
            </a:extLst>
          </p:cNvPr>
          <p:cNvSpPr>
            <a:spLocks noGrp="1"/>
          </p:cNvSpPr>
          <p:nvPr>
            <p:ph type="sldNum" sz="quarter" idx="4294967295"/>
          </p:nvPr>
        </p:nvSpPr>
        <p:spPr>
          <a:xfrm>
            <a:off x="9448800" y="6564086"/>
            <a:ext cx="2743200" cy="281601"/>
          </a:xfrm>
          <a:prstGeom prst="rect">
            <a:avLst/>
          </a:prstGeom>
        </p:spPr>
        <p:txBody>
          <a:bodyPr anchor="b"/>
          <a:lstStyle/>
          <a:p>
            <a:pPr algn="r"/>
            <a:fld id="{46BF826B-1E70-4759-AAB5-894E58C379C3}" type="slidenum">
              <a:rPr lang="en-US" sz="1050" smtClean="0">
                <a:solidFill>
                  <a:srgbClr val="315F9F"/>
                </a:solidFill>
              </a:rPr>
              <a:pPr algn="r"/>
              <a:t>9</a:t>
            </a:fld>
            <a:endParaRPr lang="en-US" sz="1050" dirty="0">
              <a:solidFill>
                <a:srgbClr val="315F9F"/>
              </a:solidFill>
            </a:endParaRPr>
          </a:p>
        </p:txBody>
      </p:sp>
    </p:spTree>
    <p:extLst>
      <p:ext uri="{BB962C8B-B14F-4D97-AF65-F5344CB8AC3E}">
        <p14:creationId xmlns:p14="http://schemas.microsoft.com/office/powerpoint/2010/main" val="2794600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pdftag="H1" isBookmarkSet="no"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Order="_x0031_" artifact="_x0030_" validate="yes" Lang=""/>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pdftag="Figure" isBookmarkSet="no" bookmark="no" formula="no" inline="no" Order="_x0031_" artifact="_x0030_" validate="yes" Lang=""/>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isBookmarkSet="no" bookmark="no" formula="no" inline="no" Lang="" pdftag="Figure" artifact="_x0030_" validate="no" Order="_x0031_"/>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isBookmarkSet="no" bookmark="no" formula="no" inline="no" Lang="" Order="_x0031_" artifact="_x0031_" pdftag="_x005B_Artifact_x005D_" validate="no"/>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Order="_x0035_" artifact="_x0030_" validate="yes" Lang=""/>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Order="_x0034_" artifact="_x0030_" validate="yes" Lang=""/>
  <Shape xmlns="" ID="XQIdGOooi1cuj1zapgoC8oqfvnk=" pdftag="Figure" isBookmarkSet="no" bookmark="no" formula="no" inline="no" Order="_x0036_" artifact="_x0030_" validate="yes" Lang=""/>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HyperLink xmlns="" ID="Qfg7D6P1f4B83DrFD75CI3cp2lU=770954439325.8009_290.1793" plainAltText="IETDesignCampInfo_x0040_impaqint.com" language="" Lang=""/>
  <Shape xmlns="" ID="fAtRwU25gXIO28ck3+V+5bTCLls=" isBookmarkSet="no" pdftag="H1" artifact="_x0030_" bookmark="yes" Order="_x0031_"/>
  <Shape xmlns="" ID="jutJ1Z2F+BFmbwCRBmUTRgUnngs=" isBookmarkSet="no" Order="_x0032_" formula="no" inline="no" bookmark="no" artifact="_x0031_" pdftag="_x005B_Artifact_x005D_" validate="no"/>
  <Shape xmlns="" ID="BJPwG21/DaTRdyY8AtuABphZnK8=" pdftag="H2" isBookmarkSet="no" bookmark="yes" Order="_x0032_"/>
  <Shape xmlns="" ID="9ctHXINxDYj5mH2mfetqWZ9IwWY=" isBookmarkSet="no" bookmark="no" artifact="_x0030_" pdftag="P" Order="_x0033_"/>
  <Shape xmlns="" ID="Wv64bMgrDtnnwPpQ8sKXT7paJZo=" isBookmarkSet="no" Order="_x0039_" formula="no" inline="no" artifact="_x0031_" pdftag="_x005B_Artifact_x005D_" bookmark="no" Lang="" validate="no"/>
  <Shape xmlns="" ID="S7/BUsPOT/hVX4fI7AjQsLICJzg=" isBookmarkSet="no" Order="_x0037_" formula="no" inline="no" artifact="_x0031_" pdftag="_x005B_Artifact_x005D_" bookmark="no" Lang="" validate="no"/>
  <Shape xmlns="" ID="mssPQN+OkuarJKEltHaLnewx27c=" isBookmarkSet="no" Order="_x0038_" formula="no" inline="no" artifact="_x0031_" pdftag="_x005B_Artifact_x005D_" bookmark="no" validate="no"/>
  <Shape xmlns="" ID="6BqavDMlJEdq9tdR2HFmhenjNxA=" isBookmarkSet="no" Order="_x0035_" formula="no" inline="no" artifact="_x0031_" pdftag="_x005B_Artifact_x005D_" bookmark="no" Lang="" validate="no"/>
  <Shape xmlns="" ID="leaee3bhbvLxA0G6WFjJgLe0LVw=" isBookmarkSet="no" Order="_x0036_" formula="no" inline="no" artifact="_x0031_" pdftag="_x005B_Artifact_x005D_" bookmark="no" Lang="" validate="no"/>
  <Shape xmlns="" ID="cU7O/oMmSuz7YUxSUjZMFBGld2s=" isBookmarkSet="no" pdftag="H2" artifact="_x0030_" bookmark="yes" Order="_x0032_"/>
  <Shape xmlns="" ID="MatWTql407mfVfOs+TJlCxQiScE=" isBookmarkSet="yes" bookmark="no" pdftag="H2" artifact="_x0030_" Order="_x0033_"/>
  <Shape xmlns="" ID="SdY1k7tCvTJygNWzXPidAFVGd2U=" isBookmarkSet="no" bookmark="no" formula="no" inline="no" pdftag="Figure" artifact="_x0030_" Lang="" validate="yes" Order="_x0034_"/>
  <Shape xmlns="" ID="LDmzS1w40/55asPAOpaN8ehohj4=" isBookmarkSet="no" bookmark="no" formula="no" inline="no" Lang="" pdftag="Figure" artifact="_x0030_" validate="no" Order="_x0031_"/>
  <Shape xmlns="" ID="Es91qPCSYYxsNt6yEoARmjc6/48=" pdftag="Figure" isBookmarkSet="no" bookmark="no" formula="no" inline="no" artifact="_x0030_" Lang="" validate="yes" Order="_x0035_"/>
  <Shape xmlns="" ID="hW7hPQg04vI3r4CwIOVxq2Iufdc=" pdftag="Figure" isBookmarkSet="no" bookmark="no" formula="no" inline="no" artifact="_x0030_" Lang="" validate="yes" Order="_x0036_"/>
  <Shape xmlns="" ID="X9Ls/TZWHhubuM2ZGfGcOhQOeJ8=" pdftag="H2" isBookmarkSet="no" bookmark="yes" Order="_x0031_"/>
  <Shape xmlns="" ID="VNfYpM1T2wM0egtaOuPMr7E2w8E=" Order="_x0034_" pdftag="_x005B_Artifact_x005D_" isBookmarkSet="no" bookmark="no"/>
  <Shape xmlns="" ID="12lVChm/6rBXhdR3/SMs7EVQBFQ=" isBookmarkSet="no" bookmark="no" Order="_x0031_" formula="no" inline="no" artifact="_x0031_" pdftag="_x005B_Artifact_x005D_" validate="no"/>
  <Shape xmlns="" ID="hS7j3jde7ukEoGgEZ9FohfTc8qU=" pdftag="P" isBookmarkSet="no" bookmark="no" Order="_x0032_"/>
  <Shape xmlns="" ID="YibGLaZIB28IhQWFJ0SKpWIWpWg=" Order="_x0032_" pdftag="_x005B_Artifact_x005D_" isBookmarkSet="no" bookmark="no"/>
  <Shape xmlns="" ID="4ScMoV1fq6c3+DF5fdaKzXSRqnA=" isBookmarkSet="no" formula="no" inline="no" pdftag="Figure" artifact="_x0030_" bookmark="no" Lang="" validate="no" Order="_x0031_"/>
  <Shape xmlns="" ID="vjVKvX/79SqoGd3VaqGBKk0GEPU=" pdftag="H2" isBookmarkSet="no" bookmark="yes" Order="_x0031_"/>
  <Shape xmlns="" ID="JghclX4daUxkTqqFbTK5rFebZqM=" Order="_x0037_" pdftag="_x005B_Artifact_x005D_" isBookmarkSet="no" bookmark="no"/>
  <Shape xmlns="" ID="6C5pZwzBfbc+Lcn7AeR/eYm8/jY=" isBookmarkSet="no" formula="no" inline="no" bookmark="no" pdftag="Figure" Lang="" artifact="_x0031_" Order="_x0033_" validate="no"/>
  <Shape xmlns="" ID="f/dU+BbSK/hEmq4xSAPwzmR7dvE=" isBookmarkSet="no" formula="no" inline="no" bookmark="no" pdftag="Figure" Lang="" artifact="_x0031_" Order="_x0035_" validate="no"/>
  <Shape xmlns="" ID="K8gBTvAaLFe/WpYogBc7Nd+H1CI=" pdftag="Figure" isBookmarkSet="no" artifact="_x0031_" formula="no" inline="no" bookmark="no" Lang="" Order="_x0036_" validate="no"/>
  <Shape xmlns="" ID="EJVfiwMir6Jh2TBFUQDdWZELn7E=" pdftag="Figure" isBookmarkSet="no" artifact="_x0031_" formula="no" inline="no" bookmark="no" Lang="" Order="_x0032_" validate="no"/>
  <Shape xmlns="" ID="feabcLVv0YScui2G/zadOKevtYM=" pdftag="Figure" isBookmarkSet="no" artifact="_x0031_" formula="no" inline="no" bookmark="no" Lang="" Order="_x0034_" validate="no"/>
  <Shape xmlns="" ID="bYyDigRjj0ycECstNbSljxosjhs=" pdftag="H2" isBookmarkSet="no" bookmark="yes" Order="_x0031_"/>
  <Shape xmlns="" ID="U77uM+fw63DXh+LwosI/+aOGpVI=" isBookmarkSet="no" formula="no" inline="no" bookmark="no" Lang="" Order="_x0032_" pdftag="_x005B_Artifact_x005D_" artifact="_x0031_" validate="no"/>
  <Shape xmlns="" ID="Ux/or4r5ZkUpjYsOCc7JQpo2bX4=" isBookmarkSet="no" formula="no" inline="no" bookmark="no" Order="_x0039_" pdftag="_x005B_Artifact_x005D_" artifact="_x0031_" validate="no"/>
  <Shape xmlns="" ID="TEToiF+ifWQ8JMvUXnn0KHkz5bo=" isBookmarkSet="no" formula="no" inline="no" bookmark="no" Order="_x0031_0" pdftag="_x005B_Artifact_x005D_" artifact="_x0031_" validate="no"/>
  <Shape xmlns="" ID="w4rE+/I562H2KudkIT19E1RC5ac=" pdftag="P" isBookmarkSet="no" bookmark="no" Order="_x0033_"/>
  <Shape xmlns="" ID="3Vh7+bcaFsUIsEYA7p6fM3N13kc=" pdftag="P" isBookmarkSet="no" bookmark="no" Order="_x0036_"/>
  <Shape xmlns="" ID="VQZX/EvnQ/y3VYlOnuU47YNs0Bo=" pdftag="P" isBookmarkSet="no" bookmark="no" Order="_x0039_"/>
  <Shape xmlns="" ID="BxO2jntR7huI3CY3bBxJKb3LG+8=" pdftag="P" isBookmarkSet="no" bookmark="no" Order="_x0032_"/>
  <Shape xmlns="" ID="7V/HvpTzWSZDh4WBJVKsAm/Wzww=" pdftag="P" isBookmarkSet="no" bookmark="no" Order="_x0035_"/>
  <Shape xmlns="" ID="FGZeIgDYwvvcC0i1D8o3URJOiS8=" pdftag="P" isBookmarkSet="no" bookmark="no" Order="_x0038_"/>
  <Shape xmlns="" ID="QLPvL0d5uuNy0B7EY4FeziKxgp8=" isBookmarkSet="no" formula="no" inline="no" pdftag="Figure" artifact="_x0030_" Lang="" bookmark="no" validate="no" Order="_x0034_"/>
  <Shape xmlns="" ID="BwUUBxA+wzH3k+aoAadtKeqB5qc=" pdftag="Figure" isBookmarkSet="no" formula="no" inline="no" artifact="_x0030_" Lang="" bookmark="no" validate="no" Order="_x0037_"/>
  <Shape xmlns="" ID="jvoIf/QMEA7w0948/kk9ZuOCp0Y=" pdftag="Figure" isBookmarkSet="no" formula="no" inline="no" artifact="_x0030_" Lang="" bookmark="no" validate="no" Order="_x0031_0"/>
  <Shape xmlns="" ID="7Acx/uo16gKUVi7k+lwnE/ANUCM=" pdftag="Figure" isBookmarkSet="no" formula="no" inline="no" artifact="_x0030_" Lang="" bookmark="no" validate="no" Order="_x0031_1"/>
  <Shape xmlns="" ID="WhxSmEgI1ZREFetiDR+CJ9tL4Os=" pdftag="H2" isBookmarkSet="no" Order="_x0032_" bookmark="yes"/>
  <Shape xmlns="" ID="DQbufbGnDthV/xyYbujkyy6tOTI=" pdftag="P" isBookmarkSet="no" bookmark="no" Order="_x0034_"/>
  <Shape xmlns="" ID="ti7rMQxeXm9gyRFfqC6l0rfcjYI=" pdftag="P" isBookmarkSet="no" bookmark="no" Order="_x0036_"/>
  <Shape xmlns="" ID="/JAHDxVcmMNcwi5pQdRp4biRWHQ=" pdftag="P" isBookmarkSet="no" bookmark="no" Order="_x0035_"/>
  <Shape xmlns="" ID="rtExPPgttTdB+/fM5/Is2VeHrjM=" pdftag="P" isBookmarkSet="no" bookmark="no" Order="_x0037_"/>
  <Shape xmlns="" ID="k3Le1oyL4mjt5XJ61ZUlTFBxI/g=" isBookmarkSet="no" Order="_x0031_2" formula="no" inline="no" artifact="_x0031_" pdftag="_x005B_Artifact_x005D_" bookmark="no" validate="no"/>
  <Shape xmlns="" ID="4Yh7t36Bvg5CFQaN5F60Zv97Ldk=" isBookmarkSet="no" formula="no" inline="no" Order="_x0031_0" bookmark="no" pdftag="_x005B_Artifact_x005D_" artifact="_x0031_" validate="no"/>
  <Shape xmlns="" ID="9cD/9tOV3ARAOI2XS5Sh/p6nLyI=" isBookmarkSet="no" formula="no" inline="no" Order="_x0035_" bookmark="no" pdftag="_x005B_Artifact_x005D_" artifact="_x0031_" validate="no"/>
  <Shape xmlns="" ID="MAMvNgibTFZVtoMPNU/EjNxyYqA=" isBookmarkSet="no" formula="no" inline="no" Order="_x0037_" bookmark="no" pdftag="_x005B_Artifact_x005D_" artifact="_x0031_" validate="no"/>
  <Shape xmlns="" ID="7SYp+x49g4cYqQff8zZsjxhodUU=" isBookmarkSet="no" formula="no" inline="no" pdftag="Figure" artifact="_x0030_" Lang="" bookmark="no" validate="yes" Order="_x0031_"/>
  <Shape xmlns="" ID="zDrqcE1Ui1V0kCjlN+H/zAOeWa8=" pdftag="P" isBookmarkSet="no" bookmark="no" Order="_x0033_"/>
  <Shape xmlns="" ID="ukzs2Kq3j+V2cj2lcpirEYheiuw=" pdftag="H2" isBookmarkSet="no" Order="_x0033_" bookmark="yes"/>
  <Shape xmlns="" ID="J07u5l3Gvj0JNvTzbYMncO0P83s=" pdftag="P" isBookmarkSet="no" bookmark="no" Order="_x0032_"/>
  <Shape xmlns="" ID="CRRLCSHdSdFjTKZZwj0lOU2wTTg=" pdftag="H2" isBookmarkSet="no" bookmark="yes" Order="_x0031_"/>
  <Shape xmlns="" ID="ct8keg1MaOXeyxCQP4RxezemXX0=" isBookmarkSet="no" Order="_x0033_" formula="no" inline="no" artifact="_x0031_" pdftag="_x005B_Artifact_x005D_" bookmark="no" validate="no"/>
  <Shape xmlns="" ID="fVgV7WlM1fOPMa4vyslpd3WW180=" isBookmarkSet="no" formula="no" inline="no" Order="_x0033_" artifact="_x0031_" pdftag="_x005B_Artifact_x005D_" Lang="" bookmark="no" validate="no"/>
  <Shape xmlns="" ID="hMN6ptwJYAABZv85EKbBmZVbHQw=" isBookmarkSet="no" Order="_x0032_" formula="no" inline="no" artifact="_x0031_" pdftag="_x005B_Artifact_x005D_" bookmark="no" validate="no"/>
  <Shape xmlns="" ID="c1W2LCZHf6zAI7dUMfWVBCJktAs=" pdftag="P" isBookmarkSet="no" bookmark="no" Order="_x0032_"/>
  <Shape xmlns="" ID="zWjjk2huizX6jWvBBdm1mdVqWFY=" pdftag="H2" isBookmarkSet="no" bookmark="yes" Order="_x0031_"/>
  <Shape xmlns="" ID="rL/7jXCEzeMvwjTgYbhs7neWxHE=" pdftag="H2" isBookmarkSet="no" bookmark="yes" Order="_x0031_"/>
  <Shape xmlns="" ID="fqpaTTExksq8YHFYps4FPnnMIJw=" Order="_x0034_" pdftag="_x005B_Artifact_x005D_" isBookmarkSet="no" bookmark="no"/>
  <Shape xmlns="" ID="jJlQXbBiKFj6H3dw2s/r2puk94o=" Order="_x0035_" pdftag="_x005B_Artifact_x005D_" isBookmarkSet="no" bookmark="no"/>
  <Shape xmlns="" ID="11a/PNus1AxxhSwrIHjnRx1gemY=" pdftag="P" isBookmarkSet="no" bookmark="no" Order="_x0032_"/>
  <Shape xmlns="" ID="pIyqiUHh3pA4RRNjFKZvijWoxI4=" isBookmarkSet="no" formula="no" inline="no" pdftag="Figure" artifact="_x0030_" Lang="" bookmark="no" validate="no" Order="_x0033_"/>
  <Shape xmlns="" ID="cFMTkfozUngMvsCq10J/FBRw6Ek=" isBookmarkSet="no" formula="no" inline="no" Order="_x0034_" artifact="_x0031_" pdftag="_x005B_Artifact_x005D_" bookmark="no" validate="no"/>
  <Shape xmlns="" ID="6sccLScaQ4iJBQv0O33kUuJsw6s=" Order="_x0035_" pdftag="_x005B_Artifact_x005D_" isBookmarkSet="no" bookmark="no"/>
  <Shape xmlns="" ID="EkisopCqzGxlXO99QsvMp1pvfkg=" isBookmarkSet="no" formula="no" inline="no" pdftag="Figure" artifact="_x0030_" Lang="" bookmark="no" validate="no" Order="_x0033_"/>
  <Shape xmlns="" ID="RG4AGCCOD3tv6IoxhjMYbbbFsXA=" pdftag="P" isBookmarkSet="no" bookmark="no" Order="_x0032_"/>
  <Shape xmlns="" ID="/CAj1nUeqFecBIh8eWV8tPJxiP0=" pdftag="H2" isBookmarkSet="no" bookmark="yes" Order="_x0031_"/>
  <Shape xmlns="" ID="LiEjocSUutxLVq7krnuZYud7rG4=" pdftag="P" isBookmarkSet="no" bookmark="no" Order="_x0031_1"/>
  <Shape xmlns="" ID="oLCpIbQs7IbDZourgsZEyEyE5sQ=" isBookmarkSet="no" Order="_x0031_5" formula="no" inline="no" artifact="_x0031_" pdftag="_x005B_Artifact_x005D_" bookmark="no" validate="no"/>
  <Shape xmlns="" ID="8KeoAgbhMBb8yy4Qr7X//thgqCY=" pdftag="H2" isBookmarkSet="no" bookmark="yes" Order="_x0031_"/>
  <Shape xmlns="" ID="fSkRmt8r2aqqMqlt2gel7y17+lw=" isBookmarkSet="no" formula="no" inline="no" Order="_x0039_" bookmark="no" pdftag="_x005B_Artifact_x005D_" artifact="_x0031_" validate="no"/>
  <Shape xmlns="" ID="73FopnfuiqzkRzN+Dfa4JvqYz2I=" pdftag="P" isBookmarkSet="no" bookmark="no" Order="_x0033_"/>
  <Shape xmlns="" ID="IXpL5xfnFFdlmtbowadHaZMReR0=" pdftag="P" isBookmarkSet="no" bookmark="no" Order="_x0039_"/>
  <Shape xmlns="" ID="9cPkgcb4dljH7MPsp3IzUdPmGlM=" isBookmarkSet="no" formula="no" inline="no" pdftag="Figure" artifact="_x0030_" Lang="" bookmark="no" validate="no" Order="_x0032_"/>
  <Shape xmlns="" ID="66z8ZpDA7NJvimygP2GDB8b94JE=" isBookmarkSet="no" Order="_x0031_3" formula="no" inline="no" artifact="_x0031_" pdftag="_x005B_Artifact_x005D_" bookmark="no" validate="no"/>
  <Shape xmlns="" ID="+SsmfOqIfbIXdpcjoJEC/qIw0AI=" isBookmarkSet="no" formula="no" inline="no" pdftag="Figure" artifact="_x0030_" Lang="" bookmark="no" validate="no" Order="_x0038_"/>
  <Shape xmlns="" ID="XOSjFGalcjugByAzkk/AD2rvDNc=" isBookmarkSet="no" Order="_x0032_" formula="no" inline="no" artifact="_x0031_" pdftag="_x005B_Artifact_x005D_" bookmark="no" validate="no"/>
  <Shape xmlns="" ID="0GingG+w5cucaG1ASZNxlhzqtNA=" isBookmarkSet="no" formula="no" inline="no" Order="_x0038_" bookmark="no" pdftag="_x005B_Artifact_x005D_" artifact="_x0031_" validate="no"/>
  <Shape xmlns="" ID="+bR+NR8OFV5sXydtnq7AyGKDf4Y=" pdftag="P" isBookmarkSet="no" bookmark="no" Order="_x0035_"/>
  <Shape xmlns="" ID="G6fZTljNWX3SdMc6BXg/1zH6Xos=" pdftag="P" isBookmarkSet="no" bookmark="no" Order="_x0037_"/>
  <Shape xmlns="" ID="FkrOJWqbPsFhMavrZPijAJc8ol0=" isBookmarkSet="no" formula="no" inline="no" pdftag="Figure" artifact="_x0030_" Lang="" bookmark="no" validate="no" Order="_x0036_"/>
  <Shape xmlns="" ID="+QJ9QrFqQyoRxv4El4GLkwpXcuQ=" isBookmarkSet="no" formula="no" inline="no" pdftag="Figure" artifact="_x0030_" Lang="" bookmark="no" validate="no" Order="_x0034_"/>
  <Shape xmlns="" ID="isbgnRcVkUZkiS+i6yn+Yu0/RdI=" pdftag="Figure" isBookmarkSet="no" formula="no" inline="no" artifact="_x0030_" Lang="" bookmark="no" validate="no" Order="_x0031_0"/>
  <Shape xmlns="" ID="lbt1bOcjsRHHX2MwgfUgJpvyPA0=" isBookmarkSet="no" Order="_x0031_1" formula="no" inline="no" artifact="_x0031_" pdftag="_x005B_Artifact_x005D_" bookmark="no" validate="no"/>
  <Shape xmlns="" ID="7NaNUshop+ywtrRg9/WND7Szdag=" isBookmarkSet="no" formula="no" inline="no" pdftag="Figure" artifact="_x0030_" Lang="" bookmark="no" validate="no" Order="_x0031_2"/>
  <Shape xmlns="" ID="jeFCmTOIJqen55KyLylMI7LXEZ8=" pdftag="P" isBookmarkSet="no" bookmark="no" Order="_x0031_3"/>
  <Shape xmlns="" ID="T9irP/N5nPx/Xoboz0reum3nnvM=" isBookmarkSet="no" Order="_x0033_" formula="no" inline="no" artifact="_x0031_" pdftag="_x005B_Artifact_x005D_" bookmark="no" validate="no"/>
  <Shape xmlns="" ID="J4MX0JjgiapD5F7fYl4HJ6ylMB8=" isBookmarkSet="no" formula="no" inline="no" Order="_x0033_" bookmark="no" pdftag="_x005B_Artifact_x005D_" artifact="_x0031_" validate="no"/>
  <Shape xmlns="" ID="QoGGOJqKT4zQhlKNJmlN04l3EUg=" isBookmarkSet="no" formula="no" inline="no" pdftag="Figure" artifact="_x0030_" Lang="" bookmark="no" validate="no" Order="_x0032_"/>
  <Shape xmlns="" ID="oJwJLh6zntdTVYoqfGyPtAa1O8o=" pdftag="H2" isBookmarkSet="no" bookmark="yes" Order="_x0032_"/>
  <Shape xmlns="" ID="FS/UYYj280MG4eI/tDQYfbP3/eQ=" pdftag="P" isBookmarkSet="no" bookmark="no" Order="_x0033_"/>
  <Shape xmlns="" ID="v+TWpuBUT8eBd/5zlS76kwK5qrA=" pdftag="Figure" isBookmarkSet="no" formula="no" inline="no" artifact="_x0030_" Lang="" bookmark="no" validate="no" Order="_x0031_"/>
  <Shape xmlns="" ID="wj0xaujI/8qYFKHwLsDg2dU4Xcc=" Order="_x0033_" pdftag="_x005B_Artifact_x005D_" isBookmarkSet="no" bookmark="no"/>
  <Shape xmlns="" ID="TR6J7W/p2hKG5y44mRVu/5La4E0=" pdftag="P" isBookmarkSet="no" bookmark="no" Order="_x0032_"/>
  <Shape xmlns="" ID="enVl0wg8o834U348I+sNiI8Sz/w=" pdftag="H2" isBookmarkSet="no" bookmark="yes" Order="_x0031_"/>
  <Shape xmlns="" ID="w0iO5xedr+cipmUhj/k6ynGlouY=" isBookmarkSet="no" Order="_x0032_" formula="no" inline="no" artifact="_x0031_" pdftag="_x005B_Artifact_x005D_" bookmark="no" validate="no"/>
  <Shape xmlns="" ID="AM5v2Mg+vNmFEbnvflHcdZmb19g=" pdftag="P" isBookmarkSet="no" bookmark="no" Order="_x0032_"/>
  <Shape xmlns="" ID="RXy4q+zJzLu33ga01dhbVy61x28=" pdftag="H2" isBookmarkSet="no" bookmark="yes" Order="_x0031_"/>
  <Shape xmlns="" ID="zcoVbEH/xUfkF4SxVgRMoLZ+3Dk=" pdftag="P" isBookmarkSet="no" bookmark="no" Order="_x0033_"/>
  <Shape xmlns="" ID="jDlge4SplPYgDFN3tN10WHvwFlQ=" isBookmarkSet="no" Order="_x0035_" formula="no" inline="no" artifact="_x0031_" pdftag="_x005B_Artifact_x005D_" bookmark="no" validate="no"/>
  <Shape xmlns="" ID="d8SSFklLbNPkUA4ykuqlWpJo9E0=" pdftag="H2" isBookmarkSet="no" bookmark="yes" Order="_x0031_"/>
  <Shape xmlns="" ID="KcUxG8IJ2aqtQJqEIk1skVamdPE=" pdftag="P" isBookmarkSet="no" bookmark="no" Order="_x0033_"/>
  <Shape xmlns="" ID="q5NHBg6okO/p1QzdBjS5cukNV/A=" isBookmarkSet="no" formula="no" inline="no" pdftag="Figure" artifact="_x0030_" Lang="" bookmark="no" validate="no" Order="_x0033_"/>
  <Shape xmlns="" ID="JlNdL8qYawpIRp6i1KhFifw9RsM=" pdftag="P" isBookmarkSet="no" bookmark="no" Order="_x0032_"/>
  <Shape xmlns="" ID="jJAB8JZm9NFxd0UU8hrUIvhQ7TM=" pdftag="P" isBookmarkSet="no" bookmark="no" Order="_x0032_"/>
  <Shape xmlns="" ID="kCGtI6T6PmtWp4E/OaHATTR1eG8=" pdftag="H2" isBookmarkSet="no" bookmark="yes" Order="_x0031_"/>
  <Shape xmlns="" ID="WzS6oJ4J8tvN8xZDzx7cBaIFm8g=" isBookmarkSet="no" Order="_x0032_" formula="no" inline="no" artifact="_x0031_" pdftag="_x005B_Artifact_x005D_" Lang="" bookmark="no" validate="no"/>
  <Shape xmlns="" ID="ZKTrgWZZYswaV9HAJJf8Pn6aTDo=" isBookmarkSet="no" Order="_x0034_" formula="no" inline="no" artifact="_x0031_" pdftag="_x005B_Artifact_x005D_" bookmark="no" validate="no"/>
  <Shape xmlns="" ID="svdAToLu3Ic04LLnHldnnZSnONs=" pdftag="P" isBookmarkSet="no" bookmark="no" Order="_x0033_"/>
  <Shape xmlns="" ID="ouIADAsQ4zrijzFKmCdcpe/WIz8=" isBookmarkSet="no" pdftag="H2" artifact="_x0030_" bookmark="yes" Order="_x0031_"/>
  <Shape xmlns="" ID="Kq7hD6PejlbhoBxqoT44jenhK04=" isBookmarkSet="no" pdftag="H3" artifact="_x0030_" bookmark="yes" Order="_x0032_"/>
  <Shape xmlns="" ID="73fU075yvXN583QnJwNxBmuGpuc=" pdftag="P" isBookmarkSet="no" bookmark="no" Order="_x0034_"/>
  <Shape xmlns="" ID="tweMehQZGcXblxVH8qadh0+SGV0=" pdftag="H2" isBookmarkSet="no" bookmark="yes" Order="_x0031_"/>
  <Shape xmlns="" ID="fBXxV32oBGIokfcgPTbI4Aysx1Y=" Order="_x0031_4" pdftag="_x005B_Artifact_x005D_" isBookmarkSet="no" bookmark="no"/>
  <Shape xmlns="" ID="lScB388X2Ah4ZUrwZlRVFbCgTzI=" pdftag="P" isBookmarkSet="no" bookmark="no" Order="_x0032_"/>
  <Shape xmlns="" ID="S7mA4HI5ta3vGDrIHRA4zMaF/jI=" pdftag="P" isBookmarkSet="no" bookmark="no" Order="_x0035_"/>
  <Shape xmlns="" ID="yhrXNQ9ziQL4l6rubYWlT+bHRY4=" pdftag="P" isBookmarkSet="no" bookmark="no" Order="_x0038_"/>
  <Shape xmlns="" ID="5ge1Hgtn0l7dRF4CtFDpxG/bDzs=" pdftag="P" isBookmarkSet="no" bookmark="no" Order="_x0031_1"/>
  <Shape xmlns="" ID="xnmTw25Oxw0r7epo9VHpQUPolgk=" pdftag="P" isBookmarkSet="no" bookmark="no" Order="_x0033_"/>
  <Shape xmlns="" ID="5ohKakAWsLOR/wbDxcxi6XRFEPA=" pdftag="P" isBookmarkSet="no" Order="_x0035_"/>
  <Shape xmlns="" ID="JW1lm+tp3uH2NnL08PsMntDh4Jk=" pdftag="P" isBookmarkSet="no" Order="_x0038_"/>
  <Shape xmlns="" ID="AXaHfcKNwzPXgdNDGFJ6BLKovz8=" pdftag="P" isBookmarkSet="no" bookmark="no" Order="_x0031_2"/>
  <Shape xmlns="" ID="RPZrh69vs3r0ieGoWwJ8colNswQ=" isBookmarkSet="no" formula="no" inline="no" pdftag="Figure" artifact="_x0030_" Lang="" bookmark="no" validate="no" Order="_x0037_"/>
  <Shape xmlns="" ID="7jVvb0g+UdUt6HxdcdjkNCfdjKc=" pdftag="Figure" isBookmarkSet="no" artifact="_x0030_" formula="no" inline="no" Lang="" bookmark="no" validate="no" Order="_x0031_0"/>
  <Shape xmlns="" ID="xXzInlmBzNmiMNn4tGfGvSWPaUY=" pdftag="Figure" isBookmarkSet="no" artifact="_x0030_" formula="no" inline="no" Lang="" bookmark="no" validate="no" Order="_x0031_3"/>
  <Shape xmlns="" ID="0RqgCCr6p8aTbdapY4IBOdCRdVQ=" pdftag="P" isBookmarkSet="no" bookmark="no" Order="_x0034_"/>
  <Shape xmlns="" ID="MisKV3J3OYMVwk+3x7J9HoWrrmU=" pdftag="H2" isBookmarkSet="no" bookmark="yes" Order="_x0031_"/>
  <Shape xmlns="" ID="p/ulqDWa2RKX/DMpGUS6q/UCp6U=" isBookmarkSet="no" formula="no" inline="no" pdftag="Figure" artifact="_x0030_" Lang="" bookmark="no" validate="no" Order="_x0033_"/>
  <Shape xmlns="" ID="0HjiM/7InO4GbDrhVLrBFa2J99c=" isBookmarkSet="no" pdftag="H3" artifact="_x0030_" bookmark="yes" Order="_x0032_"/>
  <Shape xmlns="" ID="K8M45EPEohT9/dJJKwE5amz6184=" isBookmarkSet="no" Order="_x0034_" formula="no" inline="no" artifact="_x0031_" pdftag="_x005B_Artifact_x005D_" Lang="" bookmark="no" validate="no"/>
  <Shape xmlns="" ID="fWUYA0C9zw5aIltfcsZfDImVoQk=" isBookmarkSet="no" formula="no" inline="no" Lang="" Order="_x0034_" bookmark="no" pdftag="_x005B_Artifact_x005D_" artifact="_x0031_" validate="no"/>
  <Shape xmlns="" ID="f3Wf23YGImmwb/FvAGIf2zL4JrE=" isBookmarkSet="no" formula="no" inline="no" Lang="" Order="_x0035_" bookmark="no" pdftag="_x005B_Artifact_x005D_" artifact="_x0031_" validate="no"/>
  <Shape xmlns="" ID="HkjmRvgcvyg33far2oRaqR5OhZU=" isBookmarkSet="no" formula="no" inline="no" Order="_x0036_" artifact="_x0031_" pdftag="_x005B_Artifact_x005D_" Lang="" bookmark="no" validate="no"/>
  <Shape xmlns="" ID="RAPgLoM3Ibpz7r+y2InBVQ3Gdgc=" pdftag="H2" isBookmarkSet="no" bookmark="yes" Order="_x0031_"/>
  <Shape xmlns="" ID="QQ5wQPWO7+4VMtGyiIdmzLLowjw=" isBookmarkSet="no" formula="no" inline="no" bookmark="no" pdftag="Figure" Lang="" artifact="_x0030_" validate="no" Order="_x0033_"/>
  <Shape xmlns="" ID="pyb3VTZnk9+OJ84VkCzUAaeeih4=" isBookmarkSet="no" formula="no" inline="no" bookmark="no" Lang="" pdftag="Figure" artifact="_x0030_" validate="no" Order="_x0034_"/>
  <Shape xmlns="" ID="tpSAcbEm7QA3i4fkn4vPCVL06Q0=" isBookmarkSet="no" formula="no" inline="no" Order="_x0035_" artifact="_x0031_" pdftag="_x005B_Artifact_x005D_" Lang="" bookmark="no" validate="no"/>
  <Shape xmlns="" ID="5VMTdY0apC1e6Rhumir26Oaj5J4=" isBookmarkSet="no" formula="no" inline="no" Lang="" Order="_x0035_" bookmark="no" pdftag="_x005B_Artifact_x005D_" artifact="_x0031_" validate="no"/>
  <Shape xmlns="" ID="pLvF10GnXao70r5lUGLlKHlkYBM=" isBookmarkSet="no" formula="no" inline="no" bookmark="no" Lang="" pdftag="Figure" artifact="_x0030_" validate="no" Order="_x0032_"/>
  <Shape xmlns="" ID="hmg+kaEPuZW75VfDsa8RHgbGK7E=" pdftag="H2" isBookmarkSet="no" bookmark="yes" Order="_x0031_"/>
  <Shape xmlns="" ID="HmalKn7KW5fwvHHmz5BErBLItoM=" pdftag="P" isBookmarkSet="no" bookmark="no" Order="_x0032_"/>
  <Shape xmlns="" ID="PM5StW7CglSMqjPQz7mh0pJRx+Y=" isBookmarkSet="no" formula="no" inline="no" Order="_x0031_" artifact="_x0031_" pdftag="_x005B_Artifact_x005D_" Lang="" bookmark="no" validate="no"/>
  <Shape xmlns="" ID="S1u3RWgOPf7n5wFknXHjxyvkGY4=" pdftag="H2" isBookmarkSet="no" bookmark="yes" Order="_x0031_"/>
  <Shape xmlns="" ID="vdv91cpfPEx5Z0q2UHVYD/vjjFs=" pdftag="P" isBookmarkSet="no" bookmark="no" Order="_x0032_"/>
  <Shape xmlns="" ID="YikXY6gQyL8HUCB2GBtlkkJ9tHk=" isBookmarkSet="no" Order="_x0033_" formula="no" inline="no" artifact="_x0031_" pdftag="_x005B_Artifact_x005D_" bookmark="no" validate="no"/>
  <Shape xmlns="" ID="CXWz4h2gc4aJlmnoWTy95oJL3Q4=" isBookmarkSet="no" Order="_x0034_" formula="no" inline="no" artifact="_x0031_" pdftag="_x005B_Artifact_x005D_" Lang="" bookmark="no" validate="no"/>
  <Shape xmlns="" ID="PA1bh/fhBl8pNh3zRUBHQgicDKE=" isBookmarkSet="no" formula="no" inline="no" Order="_x0032_" bookmark="no" pdftag="_x005B_Artifact_x005D_" artifact="_x0031_" validate="no"/>
  <Shape xmlns="" ID="SawWFCTBg+N2Y10WjAdVRC49m9A=" pdftag="H2" isBookmarkSet="no" bookmark="yes" Order="_x0031_"/>
  <Shape xmlns="" ID="7MmHIhOozYLyp2R1VirSqPkkn2U=" isBookmarkSet="no" formula="no" inline="no" Lang="" Order="_x0033_" bookmark="no" pdftag="_x005B_Artifact_x005D_" artifact="_x0031_" validate="no"/>
  <Shape xmlns="" ID="WEGMEgBTq/vjNWRVyO7tB4iKA7Q=" isBookmarkSet="no" formula="no" inline="no" Order="_x0035_" bookmark="no" pdftag="_x005B_Artifact_x005D_" artifact="_x0031_" validate="no"/>
  <Shape xmlns="" ID="SP7yf3COaeYUkbnOnhpwxRkD8ak=" pdftag="P" isBookmarkSet="no" bookmark="no" Order="_x0032_"/>
  <Shape xmlns="" ID="XMQlGYBvN8WPxz3HpnvxpXJpPRA=" pdftag="P" isBookmarkSet="no" bookmark="no" Order="_x0033_"/>
  <Shape xmlns="" ID="wKyrPXpInvKg/E7K1Af/h/zLl8s=" isBookmarkSet="no" formula="no" inline="no" Lang="" Order="_x0037_" bookmark="no" pdftag="_x005B_Artifact_x005D_" artifact="_x0031_" validate="no"/>
  <Shape xmlns="" ID="ayO8cNq4lww02MVN2gRqlG95ziE=" isBookmarkSet="no" formula="no" inline="no" Lang="" Order="_x0038_" bookmark="no" pdftag="_x005B_Artifact_x005D_" artifact="_x0031_" validate="no"/>
  <Shape xmlns="" ID="ihkoNDkcPIP0J7YfGsn++cYFFMM=" isBookmarkSet="no" formula="no" inline="no" Lang="" Order="_x0039_" bookmark="no" pdftag="_x005B_Artifact_x005D_" artifact="_x0031_" validate="no"/>
  <Shape xmlns="" ID="DNOeCyOS4oDGs5hC0kmWQpfcRk0=" isBookmarkSet="no" formula="no" inline="no" Lang="" Order="_x0031_0" bookmark="no" pdftag="_x005B_Artifact_x005D_" artifact="_x0031_" validate="no"/>
  <Shape xmlns="" ID="Brt0YOcUhG8rjfgi5YwveHL/euI=" pdftag="H2" isBookmarkSet="no" bookmark="yes" Order="_x0031_"/>
  <Shape xmlns="" ID="vmLWRZYGdORprCJBgBDJqCn4u5Q=" isBookmarkSet="no" formula="no" inline="no" Lang="" bookmark="no" pdftag="Figure" validate="no" artifact="_x0030_" Order="_x0032_"/>
  <Shape xmlns="" ID="gYdQczl3DlQm1el7i2IoMvINreI=" isBookmarkSet="no" formula="no" inline="no" pdftag="Figure" Lang="" bookmark="no" validate="no" artifact="_x0030_" Order="_x0033_"/>
  <Shape xmlns="" ID="dRTdThJ04K1E2XoJofdzPCBBX+g=" isBookmarkSet="no" formula="no" pdftag="Figure" inline="no" Lang="" bookmark="no" validate="no" artifact="_x0030_" Order="_x0034_"/>
  <Shape xmlns="" ID="gsnFd9C7ICG1PQoozr7fxDgculI=" pdftag="H2" isBookmarkSet="no" bookmark="yes" Order="_x0031_"/>
  <Shape xmlns="" ID="faJoo/lNxPRYMf4PEQvc7NP0DDc=" pdftag="Figure" isBookmarkSet="no" formula="no" inline="no" artifact="_x0030_" Lang="" bookmark="no" validate="no" Order="_x0032_"/>
  <Shape xmlns="" ID="sZQTpMbNsEpYeEUw+rgCK/vXofc=" isBookmarkSet="no" Order="_x0032_" formula="no" inline="no" artifact="_x0031_" pdftag="_x005B_Artifact_x005D_" bookmark="no" validate="no"/>
  <Shape xmlns="" ID="VVI9rgprGVSXFnFDxy4TLjQ90cs=" Order="_x0033_" pdftag="_x005B_Artifact_x005D_" isBookmarkSet="no" bookmark="no"/>
  <Shape xmlns="" ID="2QqzxvoM30qe2YHmHl4JothWReU=" pdftag="P" isBookmarkSet="no" bookmark="no" Order="_x0032_"/>
  <Shape xmlns="" ID="HWVXevqq4Eh2myGBxdFR6+1myLA=" pdftag="H2" isBookmarkSet="no" bookmark="yes" Order="_x0031_"/>
  <Shape xmlns="" ID="oQRo9SD0AFL4U3LJFpE7ywe/dw8=" pdftag="H2" isBookmarkSet="no" bookmark="yes" Order="_x0031_"/>
  <Shape xmlns="" ID="+1F1xt7wH76VcTQJ1k2lLe6z3Vo=" Order="_x0031_4" pdftag="_x005B_Artifact_x005D_" isBookmarkSet="no" bookmark="no"/>
  <Shape xmlns="" ID="cLdHIBhiCXBLhbJZmgsYe2Jkqzs=" isBookmarkSet="no" Order="_x0031_0" formula="no" inline="no" artifact="_x0031_" pdftag="_x005B_Artifact_x005D_" bookmark="no" validate="no"/>
  <Shape xmlns="" ID="EUFxuVb58rbbJr8GT/8SrURfIwA=" isBookmarkSet="no" Order="_x0035_" formula="no" inline="no" artifact="_x0031_" pdftag="_x005B_Artifact_x005D_" bookmark="no" validate="no"/>
  <Shape xmlns="" ID="s/O/HnVHGbHS0JOgSyTqWrpbXu8=" pdftag="P" isBookmarkSet="no" bookmark="no" Order="_x0033_"/>
  <Shape xmlns="" ID="/IY4QahVrJiJN7Ygw3aJX+n9bk4=" pdftag="P" isBookmarkSet="no" bookmark="no" Order="_x0032_"/>
  <Shape xmlns="" ID="v1uSiNf0RmV7eaLyt7CmlUg/e1U=" pdftag="P" isBookmarkSet="no" bookmark="no" Order="_x0034_"/>
  <Shape xmlns="" ID="OEvMp75PPvnsk3HOKq96vCpZpfs=" isBookmarkSet="no" Order="_x0034_" formula="no" inline="no" artifact="_x0031_" pdftag="_x005B_Artifact_x005D_" bookmark="no" validate="no"/>
  <Shape xmlns="" ID="hpPS0c86nkRiNcFxa8QdbZf64FU=" isBookmarkSet="no" formula="no" inline="no" Order="_x0036_" bookmark="no" pdftag="_x005B_Artifact_x005D_" artifact="_x0031_" validate="no"/>
  <Shape xmlns="" ID="1ofvqUJX6Z+6bIWkvVvPpWn0V74=" isBookmarkSet="no" formula="no" inline="no" Lang="" Order="_x0037_" bookmark="no" pdftag="_x005B_Artifact_x005D_" artifact="_x0031_" validate="no"/>
  <Shape xmlns="" ID="TWGmuM9cVwWs8b2rFV8XnlDPy3c=" isBookmarkSet="no" formula="no" inline="no" Lang="" Order="_x0038_" bookmark="no" pdftag="_x005B_Artifact_x005D_" artifact="_x0031_" validate="no"/>
  <Shape xmlns="" ID="QjgUKxmc81ZfLZ/pDs51qPCuHh0=" pdftag="P" isBookmarkSet="no" bookmark="no" Order="_x0035_"/>
  <Shape xmlns="" ID="mvFlyO9Y91WZSrIxUo+g6uPQI8w=" isBookmarkSet="no" Order="_x0039_" formula="no" inline="no" artifact="_x0031_" pdftag="_x005B_Artifact_x005D_" bookmark="no" validate="no"/>
  <Shape xmlns="" ID="7P3uOoXVEV/rKFkW/K7VnDhT3Jk=" Order="_x0031_3" pdftag="_x005B_Artifact_x005D_" isBookmarkSet="no" bookmark="no"/>
  <Shape xmlns="" ID="iZapRJX63pIMDYMbttIZvKsisWs=" pdftag="Figure" isBookmarkSet="no" artifact="_x0031_" formula="no" inline="no" Lang="" Order="_x0033_" validate="no"/>
  <Shape xmlns="" ID="avIyob/okZaJqgwatrVWuF8Jkm4=" pdftag="Figure" isBookmarkSet="no" artifact="_x0031_" formula="no" inline="no" Lang="" Order="_x0034_" validate="no"/>
  <Shape xmlns="" ID="s1DF3oziLP2iQDGRaYS68sUoVFY=" pdftag="Figure" isBookmarkSet="no" artifact="_x0031_" formula="no" inline="no" Lang="" Order="_x0035_" validate="no"/>
  <Shape xmlns="" ID="bN3+S4RF9Tf/gdhjfPY3HBEaadM=" pdftag="Figure" isBookmarkSet="no" artifact="_x0031_" formula="no" inline="no" Lang="" Order="_x0032_" validate="no"/>
  <Shape xmlns="" ID="Z7fnBsl7FL583HhHjKEx/9hjQ18=" pdftag="H2" isBookmarkSet="no" bookmark="yes" Order="_x0031_"/>
  <Shape xmlns="" ID="W8+7ltumZkAQxdhiGjJ8pHYLi/o=" pdftag="H2" isBookmarkSet="no" bookmark="yes" Order="_x0031_"/>
  <Shape xmlns="" ID="9t6VAou94kJcIAhzFy+piwkXV7s=" pdftag="Figure" isBookmarkSet="no" artifact="_x0031_" formula="no" inline="no" Lang="" Order="_x0033_" validate="no"/>
  <Shape xmlns="" ID="YcR/xeavoMnuI97ajf/v/ZU70+Y=" pdftag="Figure" isBookmarkSet="no" artifact="_x0031_" formula="no" inline="no" Lang="" Order="_x0034_" validate="no"/>
  <Shape xmlns="" ID="m4Iqbn31al6RGYDEtEtvQY0yUIE=" pdftag="Figure" isBookmarkSet="no" artifact="_x0031_" formula="no" inline="no" Lang="" Order="_x0035_" validate="no"/>
  <Shape xmlns="" ID="ChGBqWbJepLv0/NXWKblufK0PMY=" pdftag="Figure" isBookmarkSet="no" artifact="_x0031_" formula="no" inline="no" Lang="" Order="_x0032_" validate="no"/>
  <Shape xmlns="" ID="4IRIGywp7dtrkLGi+IcsKh5h538=" pdftag="P" isBookmarkSet="no" bookmark="no" Order="_x0033_"/>
  <Shape xmlns="" ID="5NJ+9ng3E/Tl9xCbFlXhFi/kJx4=" isBookmarkSet="no" pdftag="H2" artifact="_x0030_" bookmark="yes" Order="_x0031_"/>
  <Shape xmlns="" ID="2986a6s3V8czvxa+IpB5whkahpY=" isBookmarkSet="no" pdftag="H3" artifact="_x0030_" bookmark="yes" Order="_x0032_"/>
  <Shape xmlns="" ID="qGOBg19zR+SyxM43LC7iQibR9AQ=" pdftag="P" isBookmarkSet="no" bookmark="no" Order="_x0034_"/>
  <Shape xmlns="" ID="eynByPIn9z8HCPNbN28ZTMc9CBQ=" isBookmarkSet="no" Order="_x0031_" formula="no" inline="no" artifact="_x0031_" pdftag="_x005B_Artifact_x005D_" Lang="" bookmark="no" validate="no"/>
  <Shape xmlns="" ID="0gLfn0wrQDMSEXR5ikVC3tBQIao=" pdftag="H2" isBookmarkSet="no" bookmark="yes" Order="_x0032_"/>
  <Shape xmlns="" ID="XGV13fTDjKFGweo1mvYbTNcA9XU=" pdftag="P" isBookmarkSet="no" bookmark="no" Order="_x0033_"/>
  <Shape xmlns="" ID="piGTpFGSXSJpXvzv/O35dQeJSQs=" isBookmarkSet="no" formula="no" inline="no" pdftag="Figure" artifact="_x0030_" Lang="" bookmark="no" validate="no" Order="_x0031_"/>
  <Shape xmlns="" ID="mRfDseFaZ5isPziUxbk/fKe4TG8=" pdftag="H2" isBookmarkSet="no" bookmark="yes" Order="_x0031_"/>
  <Shape xmlns="" ID="U6Dnt19yitAk5YsogvTDoWY723I=" pdftag="Figure" isBookmarkSet="no" formula="no" inline="no" artifact="_x0030_" Lang="" bookmark="no" validate="no" Order="_x0033_"/>
  <Shape xmlns="" ID="kMQPYXMldp7DlPJAu7j5wMj+nds=" isBookmarkSet="no" pdftag="H3" artifact="_x0030_" bookmark="yes" Order="_x0032_"/>
  <Shape xmlns="" ID="8+NSux4Pt0bxZGzbnzt01iE0POw=" pdftag="Figure" isBookmarkSet="no" formula="no" inline="no" artifact="_x0030_" Lang="" bookmark="no" validate="no" Order="_x0033_"/>
  <Shape xmlns="" ID="jBv/mpOgefB0WQrCetWgGcZHuWg=" pdftag="H2" isBookmarkSet="no" bookmark="yes" Order="_x0031_"/>
  <Shape xmlns="" ID="wCvK2qkyYnw8fLo5aHp4dEJdR7c=" isBookmarkSet="no" pdftag="H3" artifact="_x0030_" bookmark="yes" Order="_x0032_"/>
  <Shape xmlns="" ID="Cqdc1LQZ5EZ8zdU5HevOnt/1iyE=" pdftag="H2" isBookmarkSet="no" bookmark="yes" Order="_x0031_"/>
  <Shape xmlns="" ID="kOU2cjw/IsQ+NST+ibYJqWvoQao=" isBookmarkSet="no" pdftag="H3" artifact="_x0030_" bookmark="yes" Order="_x0032_"/>
  <Shape xmlns="" ID="cxpEfwB5zaIMCCD0B9OZnFN+N5w=" isBookmarkSet="no" formula="no" inline="no" Lang="" bookmark="no" pdftag="Figure" artifact="_x0030_" validate="no" Order="_x0033_"/>
  <Shape xmlns="" ID="5Vt3Y7paHCNyVaTENJrJ2ArO9ik=" isBookmarkSet="no" Order="_x0034_" formula="no" inline="no" artifact="_x0031_" pdftag="_x005B_Artifact_x005D_" bookmark="no" validate="no"/>
  <Shape xmlns="" ID="8VoBHW4EulwpRo+UGtxwXyma6+s=" pdftag="P" isBookmarkSet="no" bookmark="no" Order="_x0033_"/>
  <Shape xmlns="" ID="g6zj0MPJnlTJES8JRbZJda0rUis=" isBookmarkSet="no" pdftag="H2" artifact="_x0030_" bookmark="yes" Order="_x0031_"/>
  <Shape xmlns="" ID="gas1+VdkHxxwQlbKvnNhaI/hL9c=" isBookmarkSet="no" pdftag="H3" artifact="_x0030_" bookmark="yes" Order="_x0032_"/>
  <Shape xmlns="" ID="oxxKEvoUZGVDKMVc6X7k8NN3H3g=" pdftag="P" isBookmarkSet="no" bookmark="no" Order="_x0034_"/>
  <Shape xmlns="" ID="tonERzuVVAKQlRbkWJizOrvqhJA=" pdftag="P" isBookmarkSet="no" bookmark="no" Order="_x0035_"/>
  <Shape xmlns="" ID="pLhWEYiehrW9xkOOhHgC2IRk2bI=" pdftag="P" isBookmarkSet="no" bookmark="no" Order="_x0036_"/>
  <Shape xmlns="" ID="isNIXY0V1V1SbPegULtUovuCfRs=" pdftag="P" isBookmarkSet="no" bookmark="no" Order="_x0037_"/>
  <Shape xmlns="" ID="D0CkdIVfFJ3mRUsrLHEQaMf2Oic=" pdftag="P" isBookmarkSet="no" bookmark="no" Order="_x0034_"/>
  <Shape xmlns="" ID="erv3+VX1qpsmf6nowOwsOjQuTfU=" pdftag="P" isBookmarkSet="no" bookmark="no" Order="_x0031_"/>
  <Shape xmlns="" ID="TOwMI0zkMiokKIDKINWTb7aHJVY=" pdftag="H2" isBookmarkSet="no" bookmark="yes" Order="_x0032_"/>
  <Shape xmlns="" ID="m7iT9T/qvZmtcxTRIwdxGxSC4UI=" isBookmarkSet="no" Order="_x0032_" formula="no" inline="no" Lang="" bookmark="no" validate="no" artifact="_x0031_" pdftag="_x005B_Artifact_x005D_"/>
  <Shape xmlns="" ID="vxkQFp27SW8asPyiHLLIAgVs+JY=" isBookmarkSet="no" formula="no" inline="no" Order="_x0037_" bookmark="no" pdftag="_x005B_Artifact_x005D_" artifact="_x0031_" validate="no"/>
  <Shape xmlns="" ID="jZ2ek7T0eCoB2O/D7woyhIzcSgk=" isBookmarkSet="no" formula="no" inline="no" Lang="" Order="_x0036_" bookmark="no" pdftag="_x005B_Artifact_x005D_" artifact="_x0031_" validate="no"/>
  <Shape xmlns="" ID="ru5Gc6BAvZh6SAeTbsU0WDv9uN4=" isBookmarkSet="no" formula="no" inline="no" Order="_x0034_" bookmark="no" pdftag="_x005B_Artifact_x005D_" artifact="_x0031_" validate="no"/>
  <Shape xmlns="" ID="xZy4WQ7XjUvpBc4TFx4ATPCr3e0=" isBookmarkSet="no" formula="no" inline="no" Lang="" Order="_x0033_" bookmark="no" pdftag="_x005B_Artifact_x005D_" artifact="_x0031_" validate="no"/>
  <Shape xmlns="" ID="3BsSK8nFeZLwqhB7CgoUXJl8bso=" pdftag="P" isBookmarkSet="no" bookmark="no" Order="_x0033_"/>
  <Shape xmlns="" ID="u82jfeEmRkdtx5Wha4mHD2rl4x0=" isBookmarkSet="no" formula="no" inline="no" Order="_x0039_" bookmark="no" pdftag="_x005B_Artifact_x005D_" artifact="_x0031_" validate="no"/>
  <Shape xmlns="" ID="L3+V3OmOQKM9uUZeZE6brdOE8Yw=" isBookmarkSet="no" formula="no" inline="no" Lang="" Order="_x0039_" artifact="_x0031_" pdftag="_x005B_Artifact_x005D_" bookmark="no" validate="no"/>
  <Shape xmlns="" ID="XEMEgPXd5kHG/sU6ZVdruojI8XM=" isBookmarkSet="no" formula="no" inline="no" Order="_x0031_2" bookmark="no" pdftag="_x005B_Artifact_x005D_" artifact="_x0031_" validate="no"/>
  <Shape xmlns="" ID="uyc6qJ/f7DbLl02sN71uU2GnJjI=" isBookmarkSet="no" formula="no" inline="no" Lang="" Order="_x0031_1" bookmark="no" pdftag="_x005B_Artifact_x005D_" artifact="_x0031_" validate="no"/>
  <Shape xmlns="" ID="aqyLYj8O4BFMd9EeKpvqKNApYuM=" isBookmarkSet="no" formula="no" inline="no" Order="_x0031_5" bookmark="no" pdftag="_x005B_Artifact_x005D_" artifact="_x0031_" validate="no"/>
  <Shape xmlns="" ID="8k/Lh6NRip7D8M5kgTojbuzSoJ4=" isBookmarkSet="no" formula="no" inline="no" Lang="" Order="_x0031_4" bookmark="no" pdftag="_x005B_Artifact_x005D_" artifact="_x0031_" validate="no"/>
  <Shape xmlns="" ID="/yw8L0QTvQinU7w48eGilnkKgRA=" pdftag="H2" isBookmarkSet="no" bookmark="yes" Order="_x0031_"/>
  <Shape xmlns="" ID="vcieIr7eD2wro4W3H3jwP22uZ0o=" pdftag="P" isBookmarkSet="no" bookmark="no" Order="_x0032_"/>
  <Shape xmlns="" ID="tZ6ZPFXsKQoNp5x5//qShE96CsI=" pdftag="P" isBookmarkSet="no" bookmark="no" Order="_x0032_"/>
  <Shape xmlns="" ID="S8bSkbVawc3p8ln6pWMOPf1IYk0=" pdftag="H2" isBookmarkSet="no" bookmark="yes" Order="_x0031_"/>
  <Shape xmlns="" ID="EV6aWEErEalTarzrfkFhVDgaSBE=" isBookmarkSet="no" Order="_x0032_" formula="no" inline="no" artifact="_x0031_" pdftag="_x005B_Artifact_x005D_" Lang="" bookmark="no" validate="no"/>
  <Shape xmlns="" ID="vPxfAVUX9xMgZ0YQc+7L3u1rPAA=" pdftag="H2" isBookmarkSet="no" bookmark="yes" Order="_x0031_"/>
  <Shape xmlns="" ID="2TSmj1UPOLukuWMEuHLsWf5DoBY=" isBookmarkSet="no" formula="no" inline="no" Order="_x0036_" bookmark="no" pdftag="_x005B_Artifact_x005D_" artifact="_x0031_" validate="no"/>
  <Shape xmlns="" ID="T2jctX6O4HyChzL98ogcDi3V/J0=" isBookmarkSet="no" formula="no" inline="no" Order="_x0035_" bookmark="no" pdftag="_x005B_Artifact_x005D_" artifact="_x0031_" validate="no"/>
  <Shape xmlns="" ID="Qfg7D6P1f4B83DrFD75CI3cp2lU=" pdftag="P" isBookmarkSet="no" bookmark="no" Order="_x0032_"/>
  <Shape xmlns="" ID="+4xPe+5PKrEBmnNZ+QRC+zj5dhk=" isBookmarkSet="no" formula="no" inline="no" Order="_x0034_" bookmark="no" pdftag="_x005B_Artifact_x005D_" artifact="_x0031_" validate="no"/>
  <Shape xmlns="" ID="it88qD8RpGG0AP5vpxBlheLsx1E=" isBookmarkSet="no" formula="no" inline="no" Lang="" Order="_x0033_" bookmark="no" pdftag="_x005B_Artifact_x005D_" artifact="_x0031_" validate="no"/>
  <SubText xmlns="" ID="jutJ1Z2F+BFmbwCRBmUTRgUnngs=" ActualText=""/>
  <SubText xmlns="" ID="Wv64bMgrDtnnwPpQ8sKXT7paJZo=" ActualText=""/>
  <SubText xmlns="" ID="S7/BUsPOT/hVX4fI7AjQsLICJzg=" ActualText=""/>
  <SubText xmlns="" ID="mssPQN+OkuarJKEltHaLnewx27c=" ActualText=""/>
  <SubText xmlns="" ID="6BqavDMlJEdq9tdR2HFmhenjNxA=" ActualText=""/>
  <SubText xmlns="" ID="leaee3bhbvLxA0G6WFjJgLe0LVw=" ActualText=""/>
  <SubText xmlns="" ID="SdY1k7tCvTJygNWzXPidAFVGd2U=" ActualText=""/>
  <SubText xmlns="" ID="LDmzS1w40/55asPAOpaN8ehohj4=" ActualText=""/>
  <SubText xmlns="" ID="Es91qPCSYYxsNt6yEoARmjc6/48=" ActualText=""/>
  <SubText xmlns="" ID="hW7hPQg04vI3r4CwIOVxq2Iufdc=" ActualText=""/>
  <SubText xmlns="" ID="12lVChm/6rBXhdR3/SMs7EVQBFQ=" ActualText=""/>
  <SubText xmlns="" ID="4ScMoV1fq6c3+DF5fdaKzXSRqnA=" ActualText=""/>
  <SubText xmlns="" ID="6C5pZwzBfbc+Lcn7AeR/eYm8/jY=" ActualText=""/>
  <SubText xmlns="" ID="QLPvL0d5uuNy0B7EY4FeziKxgp8=" ActualText=""/>
  <SubText xmlns="" ID="BwUUBxA+wzH3k+aoAadtKeqB5qc=" ActualText=""/>
  <SubText xmlns="" ID="jvoIf/QMEA7w0948/kk9ZuOCp0Y=" ActualText=""/>
  <SubText xmlns="" ID="7Acx/uo16gKUVi7k+lwnE/ANUCM=" ActualText=""/>
  <SubText xmlns="" ID="k3Le1oyL4mjt5XJ61ZUlTFBxI/g=" ActualText=""/>
  <SubText xmlns="" ID="7SYp+x49g4cYqQff8zZsjxhodUU=" ActualText=""/>
  <SubText xmlns="" ID="ct8keg1MaOXeyxCQP4RxezemXX0=" ActualText=""/>
  <SubText xmlns="" ID="fVgV7WlM1fOPMa4vyslpd3WW180=" ActualText=""/>
  <SubText xmlns="" ID="hMN6ptwJYAABZv85EKbBmZVbHQw=" ActualText=""/>
  <SubText xmlns="" ID="pIyqiUHh3pA4RRNjFKZvijWoxI4=" ActualText=""/>
  <SubText xmlns="" ID="cFMTkfozUngMvsCq10J/FBRw6Ek=" ActualText=""/>
  <SubText xmlns="" ID="EkisopCqzGxlXO99QsvMp1pvfkg=" ActualText=""/>
  <SubText xmlns="" ID="oLCpIbQs7IbDZourgsZEyEyE5sQ=" ActualText=""/>
  <SubText xmlns="" ID="9cPkgcb4dljH7MPsp3IzUdPmGlM=" ActualText=""/>
  <SubText xmlns="" ID="66z8ZpDA7NJvimygP2GDB8b94JE=" ActualText=""/>
  <SubText xmlns="" ID="+SsmfOqIfbIXdpcjoJEC/qIw0AI=" ActualText=""/>
  <SubText xmlns="" ID="XOSjFGalcjugByAzkk/AD2rvDNc=" ActualText=""/>
  <SubText xmlns="" ID="FkrOJWqbPsFhMavrZPijAJc8ol0=" ActualText=""/>
  <SubText xmlns="" ID="+QJ9QrFqQyoRxv4El4GLkwpXcuQ=" ActualText=""/>
  <SubText xmlns="" ID="isbgnRcVkUZkiS+i6yn+Yu0/RdI=" ActualText=""/>
  <SubText xmlns="" ID="lbt1bOcjsRHHX2MwgfUgJpvyPA0=" ActualText=""/>
  <SubText xmlns="" ID="7NaNUshop+ywtrRg9/WND7Szdag=" ActualText=""/>
  <SubText xmlns="" ID="T9irP/N5nPx/Xoboz0reum3nnvM=" ActualText=""/>
  <SubText xmlns="" ID="QoGGOJqKT4zQhlKNJmlN04l3EUg=" ActualText=""/>
  <SubText xmlns="" ID="v+TWpuBUT8eBd/5zlS76kwK5qrA=" ActualText=""/>
  <SubText xmlns="" ID="w0iO5xedr+cipmUhj/k6ynGlouY=" ActualText=""/>
  <SubText xmlns="" ID="jDlge4SplPYgDFN3tN10WHvwFlQ=" ActualText=""/>
  <SubText xmlns="" ID="q5NHBg6okO/p1QzdBjS5cukNV/A=" ActualText=""/>
  <SubText xmlns="" ID="WzS6oJ4J8tvN8xZDzx7cBaIFm8g=" ActualText=""/>
  <SubText xmlns="" ID="ZKTrgWZZYswaV9HAJJf8Pn6aTDo=" ActualText=""/>
  <SubText xmlns="" ID="RPZrh69vs3r0ieGoWwJ8colNswQ=" ActualText=""/>
  <SubText xmlns="" ID="7jVvb0g+UdUt6HxdcdjkNCfdjKc=" ActualText=""/>
  <SubText xmlns="" ID="xXzInlmBzNmiMNn4tGfGvSWPaUY=" ActualText=""/>
  <SubText xmlns="" ID="p/ulqDWa2RKX/DMpGUS6q/UCp6U=" ActualText=""/>
  <SubText xmlns="" ID="K8M45EPEohT9/dJJKwE5amz6184=" ActualText=""/>
  <SubText xmlns="" ID="PM5StW7CglSMqjPQz7mh0pJRx+Y=" ActualText=""/>
  <SubText xmlns="" ID="YikXY6gQyL8HUCB2GBtlkkJ9tHk=" ActualText=""/>
  <SubText xmlns="" ID="CXWz4h2gc4aJlmnoWTy95oJL3Q4=" ActualText=""/>
  <SubText xmlns="" ID="vmLWRZYGdORprCJBgBDJqCn4u5Q=" ActualText=""/>
  <SubText xmlns="" ID="gYdQczl3DlQm1el7i2IoMvINreI=" ActualText=""/>
  <SubText xmlns="" ID="dRTdThJ04K1E2XoJofdzPCBBX+g=" ActualText=""/>
  <SubText xmlns="" ID="faJoo/lNxPRYMf4PEQvc7NP0DDc=" ActualText=""/>
  <SubText xmlns="" ID="sZQTpMbNsEpYeEUw+rgCK/vXofc=" ActualText=""/>
  <SubText xmlns="" ID="cLdHIBhiCXBLhbJZmgsYe2Jkqzs=" ActualText=""/>
  <SubText xmlns="" ID="EUFxuVb58rbbJr8GT/8SrURfIwA=" ActualText=""/>
  <SubText xmlns="" ID="OEvMp75PPvnsk3HOKq96vCpZpfs=" ActualText=""/>
  <SubText xmlns="" ID="mvFlyO9Y91WZSrIxUo+g6uPQI8w=" ActualText=""/>
  <SubText xmlns="" ID="eynByPIn9z8HCPNbN28ZTMc9CBQ=" ActualText=""/>
  <SubText xmlns="" ID="piGTpFGSXSJpXvzv/O35dQeJSQs=" ActualText=""/>
  <SubText xmlns="" ID="U6Dnt19yitAk5YsogvTDoWY723I=" ActualText=""/>
  <SubText xmlns="" ID="8+NSux4Pt0bxZGzbnzt01iE0POw=" ActualText=""/>
  <SubText xmlns="" ID="cxpEfwB5zaIMCCD0B9OZnFN+N5w=" ActualText=""/>
  <SubText xmlns="" ID="5Vt3Y7paHCNyVaTENJrJ2ArO9ik=" ActualText=""/>
  <SubText xmlns="" ID="m7iT9T/qvZmtcxTRIwdxGxSC4UI=" ActualText=""/>
  <SubText xmlns="" ID="EV6aWEErEalTarzrfkFhVDgaSBE=" ActualText=""/>
  <table xmlns="" ID="XMQlGYBvN8WPxz3HpnvxpXJpPRA=" Caption="no" Exclude="no" SpeakText="no" type="_x0031_" HRows="_x0032_" HCols="_x0030_" Summary="Weekly_x0020_schedule_x0020_for_x0020_weeks_x0020_1_x0020_through_x0020_9." TableLinerizing="H" Header="yes" Scope="Column" LinkedHeaders=""/>
  <table xmlns="" ID="WscKHYtQptINA/2GojKJpQfNivI=" Caption="no" Exclude="no" Header="yes" Scope="Column" LinkedHeaders=""/>
  <table xmlns="" ID="AqBMrM9AltnvX0ZUQ+rP/1mX7e8=" Caption="no" Exclude="no" Header="yes" Scope="Column" LinkedHeaders=""/>
  <table xmlns="" ID="OB+Oe6nUwwAAi9NcOzqK6GODfr8=" Caption="no" Exclude="no" Header="yes" Scope="Column" LinkedHeaders=""/>
  <table xmlns="" ID="w0Fr41u+FrxqbjIBzNucISTFUoY=" Caption="no" Exclude="no" Header="yes" Scope="Column" LinkedHeaders=""/>
  <table xmlns="" ID="QzfCZ1Q3/+jAU3mvq5Zu1snG+No=" Caption="no" Exclude="no" Header="yes" Scope="Column" LinkedHeaders="_x0031__1_XMQlGYBvN8WPxz3HpnvxpXJpPRA_x003D_"/>
  <table xmlns="" ID="fTXB1HK7mv1HImAyMpOGonMps2s=" Caption="no" Exclude="no" Header="yes" Scope="Column" LinkedHeaders="_x0031__2_XMQlGYBvN8WPxz3HpnvxpXJpPRA_x003D_"/>
  <table xmlns="" ID="AVQDsHLETG91/FrNOZWRv9MoYpg=" Caption="no" Exclude="no" Header="yes" Scope="Column" LinkedHeaders="_x0031__3_XMQlGYBvN8WPxz3HpnvxpXJpPRA_x003D_"/>
  <table xmlns="" ID="fg8k2+iJejr2atTqNCAKSuTGsk8=" Caption="no" Exclude="no" Header="yes" Scope="Column" LinkedHeaders="_x0031__4_XMQlGYBvN8WPxz3HpnvxpXJpPRA_x003D_"/>
  <table xmlns="" ID="VCTpidXEqKHXem+p5PC+tOvx57A=" Caption="no" Exclude="no" Header="yes" Scope="Column" LinkedHeaders="_x0031__5_XMQlGYBvN8WPxz3HpnvxpXJpPRA_x003D_"/>
  <table xmlns="" ID="KVtlCL/LQk9olrsXBvPxP85Mzfk=" Caption="no" Exclude="no" Scope="" Header="no" LinkedHeaders="_x0032__1_XMQlGYBvN8WPxz3HpnvxpXJpPRA_x003D_"/>
  <table xmlns="" ID="ZztMtU+DiL2N/d6aNHIlmQolIwA=" Caption="no" Exclude="no" Scope="" Header="no" LinkedHeaders="_x0032__2_XMQlGYBvN8WPxz3HpnvxpXJpPRA_x003D_"/>
  <table xmlns="" ID="VLlMLykPRNHFAdcYLj5OHH3rcqY=" Caption="no" Exclude="no" Scope="" Header="no" LinkedHeaders="_x0032__3_XMQlGYBvN8WPxz3HpnvxpXJpPRA_x003D_"/>
  <table xmlns="" ID="4KlIeAyW/wZOGYQtve7AVlRQzOs=" Caption="no" Exclude="no" Scope="" Header="no" LinkedHeaders="_x0032__4_XMQlGYBvN8WPxz3HpnvxpXJpPRA_x003D_"/>
  <table xmlns="" ID="z2aKs9v4n/QhRoeS2X0nPd1UGPU=" Caption="no" Exclude="no" Scope="" Header="no" LinkedHeaders="_x0032__5_XMQlGYBvN8WPxz3HpnvxpXJpPRA_x003D_"/>
  <table xmlns="" ID="IEfcCOY3Rqyr15xOXHJaCkgK6Ko=" Caption="no" Exclude="no" Scope="" Header="no" LinkedHeaders="_x0032__1_XMQlGYBvN8WPxz3HpnvxpXJpPRA_x003D_"/>
  <table xmlns="" ID="vqIx8gkRxtWL/HRMi4V3jkNW+ZQ=" Caption="no" Exclude="no" Scope="" Header="no" LinkedHeaders="_x0032__2_XMQlGYBvN8WPxz3HpnvxpXJpPRA_x003D_"/>
  <table xmlns="" ID="qt39VgJsOQn7ALxNRnhztIhdA/k=" Caption="no" Exclude="no" Scope="" Header="no" LinkedHeaders="_x0032__3_XMQlGYBvN8WPxz3HpnvxpXJpPRA_x003D_"/>
  <table xmlns="" ID="a/6LKMW0tYgAhn3ANc5jEiMg4S0=" Caption="no" Exclude="no" Scope="" Header="no" LinkedHeaders="_x0032__4_XMQlGYBvN8WPxz3HpnvxpXJpPRA_x003D_"/>
  <table xmlns="" ID="KMdDeC39dG6AdYkWejNcOrdN+Co=" Caption="no" Exclude="no" Scope="" Header="no" LinkedHeaders="_x0032__5_XMQlGYBvN8WPxz3HpnvxpXJpPRA_x003D_"/>
  <table xmlns="" ID="2NWJxG0edM6b35sN2mbbK5UcurE=" Caption="no" Exclude="no" Scope="" Header="no" LinkedHeaders="_x0032__1_XMQlGYBvN8WPxz3HpnvxpXJpPRA_x003D_"/>
  <table xmlns="" ID="hKs8tqDKD4WCtwXADKeoESXM6Dw=" Caption="no" Exclude="no" Scope="" Header="no" LinkedHeaders="_x0032__2_XMQlGYBvN8WPxz3HpnvxpXJpPRA_x003D_"/>
  <table xmlns="" ID="E3620v8gKDzKW2Q8pNyGPJHoCEw=" Caption="no" Exclude="no" Scope="" Header="no" LinkedHeaders="_x0032__3_XMQlGYBvN8WPxz3HpnvxpXJpPRA_x003D_"/>
  <table xmlns="" ID="IdI5FUakmJ1kAyGXy4sS2wVeFg8=" Caption="no" Exclude="no" Scope="" Header="no" LinkedHeaders="_x0032__4_XMQlGYBvN8WPxz3HpnvxpXJpPRA_x003D_"/>
  <table xmlns="" ID="svXUNdHHnjz5x4xoVbLx9d3m5Ws=" Caption="no" Exclude="no" Scope="" Header="no" LinkedHeaders="_x0032__5_XMQlGYBvN8WPxz3HpnvxpXJpPRA_x003D_"/>
  <table xmlns="" ID="F82dlValOlt1IvPQaJrBQEOqKis=" Caption="no" Exclude="no" Scope="" Header="no" LinkedHeaders="_x0032__1_XMQlGYBvN8WPxz3HpnvxpXJpPRA_x003D_"/>
  <table xmlns="" ID="NFsiQ3SbjGMu4XMprdp1i1Jf1JQ=" Caption="no" Exclude="no" Scope="" Header="no" LinkedHeaders="_x0032__2_XMQlGYBvN8WPxz3HpnvxpXJpPRA_x003D_"/>
  <table xmlns="" ID="rf2H+uvhSZMWxGRVybCf9shH9oA=" Caption="no" Exclude="no" Scope="" Header="no" LinkedHeaders="_x0032__3_XMQlGYBvN8WPxz3HpnvxpXJpPRA_x003D_"/>
  <table xmlns="" ID="vmpvo5YKpyYdn3cl5xrerPXvVLk=" Caption="no" Exclude="no" Scope="" Header="no" LinkedHeaders="_x0032__4_XMQlGYBvN8WPxz3HpnvxpXJpPRA_x003D_"/>
  <table xmlns="" ID="DtC20x57ifvLm8XaPetttzLLDzQ=" Caption="no" Exclude="no" Scope="" Header="no" LinkedHeaders="_x0032__5_XMQlGYBvN8WPxz3HpnvxpXJpPRA_x003D_"/>
  <Shape xmlns="" ID="qw5wr+Gz6WRQfgSun9JewexsxzI=" pdftag="P" isBookmarkSet="no" bookmark="no" Order="_x0036_"/>
  <Shape xmlns="" ID="njRIkLBphM3OuROIoqLCjFC4nSI=" pdftag="P" isBookmarkSet="no" bookmark="no" Order="_x0039_"/>
  <SubText xmlns="" ID="f/dU+BbSK/hEmq4xSAPwzmR7dvE=" ActualText=""/>
  <SubText xmlns="" ID="pyb3VTZnk9+OJ84VkCzUAaeeih4=" ActualText=""/>
  <SubText xmlns="" ID="HkjmRvgcvyg33far2oRaqR5OhZU=" ActualText=""/>
  <SubText xmlns="" ID="QQ5wQPWO7+4VMtGyiIdmzLLowjw=" ActualText=""/>
  <SubText xmlns="" ID="tpSAcbEm7QA3i4fkn4vPCVL06Q0=" ActualText=""/>
  <SubText xmlns="" ID="pLvF10GnXao70r5lUGLlKHlkYBM=" ActualText=""/>
  <SubText xmlns="" ID="L3+V3OmOQKM9uUZeZE6brdOE8Yw=" ActualText=""/>
  <Shape xmlns="" ID="eise/Uv0jRz5diM2FZ6ExMDo+c0=" pdftag="Figure" isBookmarkSet="no" formula="no" artifact="_x0030_" inline="no" bookmark="no" validate="no" Order="_x0036_" Lang=""/>
  <Shape xmlns="" ID="JpqzdtAX2+i4cGNCtO/P1NLdw1Y=" isBookmarkSet="no" formula="no" inline="no" pdftag="Figure" artifact="_x0030_" bookmark="no" validate="no" Order="_x0034_" Lang=""/>
  <Shape xmlns="" ID="bTtvQqXalJ+9KIaw6A/5H9721JY=" isBookmarkSet="no" formula="no" inline="no" pdftag="Figure" artifact="_x0030_" bookmark="no" validate="no" Order="_x0035_" Lang=""/>
  <SubText xmlns="" ID="eise/Uv0jRz5diM2FZ6ExMDo+c0=" ActualText=""/>
  <SubText xmlns="" ID="JpqzdtAX2+i4cGNCtO/P1NLdw1Y=" ActualText=""/>
  <SubText xmlns="" ID="bTtvQqXalJ+9KIaw6A/5H9721JY=" ActualText=""/>
  <Shape xmlns="" ID="B8oHSJHuXDLW0hRP07rsbNmSy5w=" Order="_x0031_0" isBookmarkSet="no" bookmark="no" pdftag="_x005B_Artifact_x005D_" artifact="_x0031_" validate="no"/>
  <Shape xmlns="" ID="cDAwt5iT6q8aOzw0HFgM8zKgz5s=" Order="_x0038_" isBookmarkSet="no" bookmark="no" pdftag="_x005B_Artifact_x005D_" artifact="_x0031_" validate="no"/>
  <Shape xmlns="" ID="F6dPxZt7Cpv/XfMZYfgTdJu+cNc=" Order="_x0036_" isBookmarkSet="no" bookmark="no" pdftag="_x005B_Artifact_x005D_" artifact="_x0031_" validate="no"/>
  <Shape xmlns="" ID="FfcNcuU9aVU4M79HB3VKUouABX4=" Order="_x0034_" isBookmarkSet="no" bookmark="no" pdftag="_x005B_Artifact_x005D_" artifact="_x0031_" validate="no"/>
  <Shape xmlns="" ID="mBSPZb7IUqfOlYg1W5TQf3BvnHE=" Order="_x0032_" isBookmarkSet="no" bookmark="no" pdftag="_x005B_Artifact_x005D_" artifact="_x0031_" validate="no"/>
  <Shape xmlns="" ID="OAknXyBiXwazjqNZ6tmAwLSvfKY=" pdftag="P" isBookmarkSet="no" bookmark="no" Order="_x0032_"/>
  <Shape xmlns="" ID="4hHT2MJgIjfnT2QZ2KudBTgBOMw=" pdftag="P" isBookmarkSet="no" bookmark="no" Order="_x0035_"/>
  <Shape xmlns="" ID="qWn56/iC4u6GM34Tg+lQW5J9cmU=" pdftag="P" isBookmarkSet="no" bookmark="no" Order="_x0036_"/>
  <Shape xmlns="" ID="VMiBIt9KF0CPv99XlPHfIbAqXl0=" pdftag="P" isBookmarkSet="no" bookmark="no" Order="_x0033_"/>
  <Shape xmlns="" ID="6xn6Ql3O/iaONtcCBSuhaavSGvE=" pdftag="P" isBookmarkSet="no" bookmark="no" Order="_x0034_"/>
  <Shape xmlns="" ID="goMEyOdGqYCth7nUaCjx5Dt7UFg=" isBookmarkSet="no" Order="_x0032_" bookmark="no" pdftag="_x005B_Artifact_x005D_" artifact="_x0031_" validate="no"/>
  <Shape xmlns="" ID="KFIugsG7yAdeM7jHZsti5bzONxk=" isBookmarkSet="no" Order="_x0034_" bookmark="no" pdftag="_x005B_Artifact_x005D_" artifact="_x0031_" validate="no"/>
  <Shape xmlns="" ID="bpjOg2cwEtrQIkn0c88G3Z+daXs=" pdftag="P" isBookmarkSet="no" bookmark="no" Order="_x0033_"/>
  <Shape xmlns="" ID="F2jn0EyZeH9afWLzFs9uHB2PrIY=" isBookmarkSet="no" Order="_x0036_" bookmark="no" pdftag="_x005B_Artifact_x005D_" artifact="_x0031_" validate="no"/>
  <Shape xmlns="" ID="VUI494A3Rz4XVkjKclEuJ0+T5K8=" pdftag="P" isBookmarkSet="no" bookmark="no" Order="_x0034_"/>
  <Shape xmlns="" ID="7qcryifCyMX/PIiNP/vLnPksiWE=" isBookmarkSet="no" Order="_x0038_" bookmark="no" pdftag="_x005B_Artifact_x005D_" artifact="_x0031_" validate="no"/>
  <Shape xmlns="" ID="+73y3fox7z4zNy0lQ2FyO7459KU=" pdftag="P" isBookmarkSet="no" bookmark="no" Order="_x0035_"/>
  <Shape xmlns="" ID="yd48F+nsjIu/2EWBn3IVVtlSKyY=" pdftag="P" isBookmarkSet="no" bookmark="no" Order="_x0032_"/>
  <Shape xmlns="" ID="0qnfYTDgCPeE1AfSEhAYzRs25VE=" isBookmarkSet="no" Order="_x0035_" bookmark="no" pdftag="_x005B_Artifact_x005D_" artifact="_x0031_" validate="no"/>
  <Shape xmlns="" ID="mwhW0nP8kuzuXQpPGyEDNUV+E44=" pdftag="P" isBookmarkSet="no" Order="_x0033_" bookmark="no"/>
  <Shape xmlns="" ID="CeDdV8rI3NrUh/0fTAxgPZ70SLo=" isBookmarkSet="no" Order="_x0037_" bookmark="no" pdftag="_x005B_Artifact_x005D_" artifact="_x0031_" validate="no"/>
  <Shape xmlns="" ID="TcW4dutBJk0o8HffLarPy0N5Yg8=" pdftag="P" isBookmarkSet="no" Order="_x0034_" bookmark="no"/>
  <Shape xmlns="" ID="cxd4+HSFCsRZwLGn+QU0RaF9i9g=" isBookmarkSet="no" Order="_x0039_" bookmark="no" pdftag="_x005B_Artifact_x005D_" artifact="_x0031_" validate="no"/>
  <Shape xmlns="" ID="DczDGzKMGzQzGmxtLv+LK1ZCovw=" pdftag="P" isBookmarkSet="no" Order="_x0035_" bookmark="no"/>
  <Shape xmlns="" ID="9cgKCxd7ZQrsZ0UncjSRsqIR5bM=" isBookmarkSet="no" Order="_x0032_" bookmark="no" pdftag="_x005B_Artifact_x005D_" artifact="_x0031_" validate="no"/>
  <Shape xmlns="" ID="RRLkv94nDFDP2G9g4XCR9bjNJMQ=" pdftag="P" isBookmarkSet="no" Order="_x0032_" bookmark="no"/>
  <Shape xmlns="" ID="+a2+0ZGzvdpFm0hljWYcuTAHW1E=" isBookmarkSet="no" Order="_x0033_" bookmark="no" pdftag="_x005B_Artifact_x005D_" artifact="_x0031_" validate="no" formula="no" Lang=""/>
  <Shape xmlns="" ID="xHZjBy9M0KPdsUEl1GqKTHk7sx0=" pdftag="H2" isBookmarkSet="no" bookmark="yes" Order="_x0031_"/>
  <Shape xmlns="" ID="52WeErCxLlxZL8tI7N5BSax/OB0=" isBookmarkSet="no" pdftag="H3" artifact="_x0030_" bookmark="yes" Order="_x0032_"/>
  <SubText xmlns="" ID="+a2+0ZGzvdpFm0hljWYcuTAHW1E=" ActualText=""/>
  <Shape xmlns="" ID="sJmOKiDCwo7Z0a6sEjY2V0zwdMM=" pdftag="P" isBookmarkSet="no" Order="_x0034_" bookmark="no"/>
</PAW>
</file>

<file path=customXml/item3.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C2B2C-2E80-4B69-A9F7-3ED4C727E589}">
  <ds:schemaRefs>
    <ds:schemaRef ds:uri="http://purl.org/dc/terms/"/>
    <ds:schemaRef ds:uri="http://schemas.microsoft.com/office/2006/documentManagement/types"/>
    <ds:schemaRef ds:uri="1a1bc6a2-7eb4-4680-982f-f4b48024185a"/>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8788f4e6-566e-4d58-b7dd-a3bd94214486"/>
    <ds:schemaRef ds:uri="http://www.w3.org/XML/1998/namespace"/>
    <ds:schemaRef ds:uri="http://purl.org/dc/dcmitype/"/>
  </ds:schemaRefs>
</ds:datastoreItem>
</file>

<file path=customXml/itemProps2.xml><?xml version="1.0" encoding="utf-8"?>
<ds:datastoreItem xmlns:ds="http://schemas.openxmlformats.org/officeDocument/2006/customXml" ds:itemID="{433B6E9C-6890-4052-B737-3ED39EDFBF7A}">
  <ds:schemaRefs>
    <ds:schemaRef ds:uri=""/>
    <ds:schemaRef ds:uri="http://www.net-centric.com/PAWPP"/>
  </ds:schemaRefs>
</ds:datastoreItem>
</file>

<file path=customXml/itemProps3.xml><?xml version="1.0" encoding="utf-8"?>
<ds:datastoreItem xmlns:ds="http://schemas.openxmlformats.org/officeDocument/2006/customXml" ds:itemID="{46196DCB-CFCD-4B32-BEAF-5DCAD80E5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95608E1-C0A7-4685-B831-78D4B5C7E6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74768</TotalTime>
  <Words>4302</Words>
  <Application>Microsoft Office PowerPoint</Application>
  <PresentationFormat>Widescreen</PresentationFormat>
  <Paragraphs>568</Paragraphs>
  <Slides>47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 Narrow</vt:lpstr>
      <vt:lpstr>Calibri</vt:lpstr>
      <vt:lpstr>Lato Semibold</vt:lpstr>
      <vt:lpstr>Verdana</vt:lpstr>
      <vt:lpstr>Verdana Pro</vt:lpstr>
      <vt:lpstr>Verdana Pro SemiBold</vt:lpstr>
      <vt:lpstr>Office Theme</vt:lpstr>
      <vt:lpstr>IET Design Camp </vt:lpstr>
      <vt:lpstr>Meeting Recording Notice</vt:lpstr>
      <vt:lpstr>Virtual Classroom Reminders</vt:lpstr>
      <vt:lpstr>Agenda</vt:lpstr>
      <vt:lpstr>Poll: IET Components</vt:lpstr>
      <vt:lpstr>Today’s Trainers</vt:lpstr>
      <vt:lpstr>IET Design Camp</vt:lpstr>
      <vt:lpstr>Review of Phase 2: Design and Plan</vt:lpstr>
      <vt:lpstr>Key Tasks for Develop &amp; Implement Phase</vt:lpstr>
      <vt:lpstr>Group Discussion: Reflect on Your Reading</vt:lpstr>
      <vt:lpstr>Develop the IET Curricula</vt:lpstr>
      <vt:lpstr>Creating Integrated Learning Objectives to Form a Single Set of Learning Objectives (SSLO)</vt:lpstr>
      <vt:lpstr>SSLO Template</vt:lpstr>
      <vt:lpstr>The Function of the SSLO: Approach #1</vt:lpstr>
      <vt:lpstr>Steps to Developing Standards-Based IET Curricula with a Single Set of Learning Objectives: Approach #1</vt:lpstr>
      <vt:lpstr>Revisit the program-level goals identified in the Research and Assess phase</vt:lpstr>
      <vt:lpstr>Identify workforce training skills and competencies. </vt:lpstr>
      <vt:lpstr>Identify adult education standards and align adult education literacy skills and competencies </vt:lpstr>
      <vt:lpstr>Identify workforce preparation skills and competencies </vt:lpstr>
      <vt:lpstr>Identify workforce preparation skills and competencies</vt:lpstr>
      <vt:lpstr>Develop integrated learning objectives for the SSLO and confirm alignment with goals</vt:lpstr>
      <vt:lpstr>Develop integrated learning objectives for the SSLO and confirm alignment with goals (cont.)</vt:lpstr>
      <vt:lpstr>Develop integrated learning objectives for the SSLO and confirm alignment with goals (cont. 2)</vt:lpstr>
      <vt:lpstr>Develop integrated learning objectives for the SSLO and confirm alignment with goals (cont. 3)</vt:lpstr>
      <vt:lpstr>Develop integrated learning objectives for the SSLO and confirm alignment with goals (cont. 4)</vt:lpstr>
      <vt:lpstr>Build out the units, lessons, and activities</vt:lpstr>
      <vt:lpstr>The Function of the SSLO: Approach #2</vt:lpstr>
      <vt:lpstr>Steps to Developing Standards-Based IET Curricula with a Single Set of Learning Objectives: Approach #2</vt:lpstr>
      <vt:lpstr>Example:* Integrated Learning Objective for an SSLO</vt:lpstr>
      <vt:lpstr>Example: Learning Objectives Combine to Form the SSLO</vt:lpstr>
      <vt:lpstr>Example: Completed SSLO Template</vt:lpstr>
      <vt:lpstr>Breakout Group Activity #1</vt:lpstr>
      <vt:lpstr>Build Out Contextualized Lesson Plans with Activities</vt:lpstr>
      <vt:lpstr>Developing Contextualized Activities and Occupationally Relevant Materials</vt:lpstr>
      <vt:lpstr>Repurpose or Adapt Existing Curricular Materials for Contextualization and Relevance</vt:lpstr>
      <vt:lpstr>Developing Contextualized Activities Worksheet</vt:lpstr>
      <vt:lpstr>Example:* Integrated Learning Objective for an SSLO (cont.)</vt:lpstr>
      <vt:lpstr>Breakout Group Activity #2</vt:lpstr>
      <vt:lpstr>Implement the IET Program and Collect Data</vt:lpstr>
      <vt:lpstr>Launching the IET Program and Delivering Instructional Content</vt:lpstr>
      <vt:lpstr>Collecting Data to Support and Inform Decisions</vt:lpstr>
      <vt:lpstr>Session Wrap-Up</vt:lpstr>
      <vt:lpstr>Key Takeaways</vt:lpstr>
      <vt:lpstr>Group Discussion</vt:lpstr>
      <vt:lpstr>Poll: Confidence Level</vt:lpstr>
      <vt:lpstr>Next Steps</vt:lpstr>
      <vt:lpstr>Next Steps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Design Camp, Phase 3: Develop and Implement</dc:title>
  <dc:subject>IET Design Camp, Phase 3: Develop and Implement</dc:subject>
  <dc:creator>U.S. Department of Education, Office of Career, Technical and Adult Education</dc:creator>
  <cp:keywords>IET Design Camp, phase 3, develop and implement; training webinar; develop curricula; lesson plans; activities; collect data; U.S. Department of Education, Office of Career, Technical and Adult Education</cp:keywords>
  <dc:description>Copyright status = Public domain.</dc:description>
  <cp:lastModifiedBy>Maralit, Mary Jo</cp:lastModifiedBy>
  <cp:revision>255</cp:revision>
  <dcterms:created xsi:type="dcterms:W3CDTF">2021-02-01T19:49:44Z</dcterms:created>
  <dcterms:modified xsi:type="dcterms:W3CDTF">2022-08-18T18:07:11Z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y fmtid="{D5CDD505-2E9C-101B-9397-08002B2CF9AE}" pid="3" name="_ExtendedDescription">
    <vt:lpwstr/>
  </property>
</Properties>
</file>