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Lst>
  <p:notesMasterIdLst>
    <p:notesMasterId r:id="rId53"/>
  </p:notesMasterIdLst>
  <p:sldIdLst>
    <p:sldId id="256" r:id="rId6"/>
    <p:sldId id="388" r:id="rId7"/>
    <p:sldId id="385" r:id="rId8"/>
    <p:sldId id="258" r:id="rId9"/>
    <p:sldId id="520" r:id="rId10"/>
    <p:sldId id="361" r:id="rId11"/>
    <p:sldId id="581" r:id="rId12"/>
    <p:sldId id="531" r:id="rId13"/>
    <p:sldId id="318" r:id="rId14"/>
    <p:sldId id="532" r:id="rId15"/>
    <p:sldId id="562" r:id="rId16"/>
    <p:sldId id="567" r:id="rId17"/>
    <p:sldId id="284" r:id="rId18"/>
    <p:sldId id="348" r:id="rId19"/>
    <p:sldId id="558" r:id="rId20"/>
    <p:sldId id="572" r:id="rId21"/>
    <p:sldId id="305" r:id="rId22"/>
    <p:sldId id="568" r:id="rId23"/>
    <p:sldId id="569" r:id="rId24"/>
    <p:sldId id="570" r:id="rId25"/>
    <p:sldId id="571" r:id="rId26"/>
    <p:sldId id="275" r:id="rId27"/>
    <p:sldId id="573" r:id="rId28"/>
    <p:sldId id="308" r:id="rId29"/>
    <p:sldId id="522" r:id="rId30"/>
    <p:sldId id="559" r:id="rId31"/>
    <p:sldId id="577" r:id="rId32"/>
    <p:sldId id="314" r:id="rId33"/>
    <p:sldId id="330" r:id="rId34"/>
    <p:sldId id="324" r:id="rId35"/>
    <p:sldId id="349" r:id="rId36"/>
    <p:sldId id="576" r:id="rId37"/>
    <p:sldId id="277" r:id="rId38"/>
    <p:sldId id="583" r:id="rId39"/>
    <p:sldId id="578" r:id="rId40"/>
    <p:sldId id="580" r:id="rId41"/>
    <p:sldId id="340" r:id="rId42"/>
    <p:sldId id="342" r:id="rId43"/>
    <p:sldId id="346" r:id="rId44"/>
    <p:sldId id="345" r:id="rId45"/>
    <p:sldId id="262" r:id="rId46"/>
    <p:sldId id="347" r:id="rId47"/>
    <p:sldId id="291" r:id="rId48"/>
    <p:sldId id="538" r:id="rId49"/>
    <p:sldId id="400" r:id="rId50"/>
    <p:sldId id="584" r:id="rId51"/>
    <p:sldId id="267"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duction" id="{7368783E-F629-4652-9E39-4467F0488F9A}">
          <p14:sldIdLst>
            <p14:sldId id="256"/>
            <p14:sldId id="388"/>
            <p14:sldId id="385"/>
            <p14:sldId id="258"/>
            <p14:sldId id="520"/>
            <p14:sldId id="361"/>
            <p14:sldId id="581"/>
            <p14:sldId id="531"/>
            <p14:sldId id="318"/>
          </p14:sldIdLst>
        </p14:section>
        <p14:section name="Continuous Improvement" id="{4801A19C-DAA4-4027-B841-02EBC1F82042}">
          <p14:sldIdLst>
            <p14:sldId id="532"/>
            <p14:sldId id="562"/>
            <p14:sldId id="567"/>
            <p14:sldId id="284"/>
            <p14:sldId id="348"/>
          </p14:sldIdLst>
        </p14:section>
        <p14:section name="Program Evaluation Basics" id="{18A2D198-2B57-4A33-A8B6-B86F45A50114}">
          <p14:sldIdLst>
            <p14:sldId id="558"/>
            <p14:sldId id="572"/>
            <p14:sldId id="305"/>
            <p14:sldId id="568"/>
            <p14:sldId id="569"/>
            <p14:sldId id="570"/>
            <p14:sldId id="571"/>
            <p14:sldId id="275"/>
            <p14:sldId id="573"/>
            <p14:sldId id="308"/>
            <p14:sldId id="522"/>
          </p14:sldIdLst>
        </p14:section>
        <p14:section name="Identify Data Sources" id="{6381AF1C-D218-42FB-9506-0CB063F575F5}">
          <p14:sldIdLst>
            <p14:sldId id="559"/>
            <p14:sldId id="577"/>
            <p14:sldId id="314"/>
            <p14:sldId id="330"/>
            <p14:sldId id="324"/>
            <p14:sldId id="349"/>
          </p14:sldIdLst>
        </p14:section>
        <p14:section name="Analyze Data, Share Results, Select Improvement Strategies" id="{3980AC6A-2B81-4062-A48E-133BA6F1B360}">
          <p14:sldIdLst>
            <p14:sldId id="576"/>
            <p14:sldId id="277"/>
            <p14:sldId id="583"/>
            <p14:sldId id="578"/>
            <p14:sldId id="580"/>
          </p14:sldIdLst>
        </p14:section>
        <p14:section name="Develop an Evaluation Plan" id="{51A37CD2-6D3C-4E65-9E49-D3E54069DBEC}">
          <p14:sldIdLst>
            <p14:sldId id="340"/>
            <p14:sldId id="342"/>
            <p14:sldId id="346"/>
            <p14:sldId id="345"/>
            <p14:sldId id="262"/>
            <p14:sldId id="347"/>
          </p14:sldIdLst>
        </p14:section>
        <p14:section name="Wrap-Up" id="{BE88BF56-29BB-4B3E-97BF-E255383639EA}">
          <p14:sldIdLst>
            <p14:sldId id="291"/>
            <p14:sldId id="538"/>
            <p14:sldId id="400"/>
            <p14:sldId id="584"/>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24" clrIdx="0">
    <p:extLst>
      <p:ext uri="{19B8F6BF-5375-455C-9EA6-DF929625EA0E}">
        <p15:presenceInfo xmlns:p15="http://schemas.microsoft.com/office/powerpoint/2012/main" userId="S::gwells@mahernet.com::ecec0284-536f-4313-a343-b28d3f3ecb4d" providerId="AD"/>
      </p:ext>
    </p:extLst>
  </p:cmAuthor>
  <p:cmAuthor id="2" name="Debby Andrews" initials="DA" lastIdx="4"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226"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39" clrIdx="4">
    <p:extLst>
      <p:ext uri="{19B8F6BF-5375-455C-9EA6-DF929625EA0E}">
        <p15:presenceInfo xmlns:p15="http://schemas.microsoft.com/office/powerpoint/2012/main" userId="S::aahlstrand@impaqint.com::588f2ab0-fb7b-4ac7-9268-0949654cb686" providerId="AD"/>
      </p:ext>
    </p:extLst>
  </p:cmAuthor>
  <p:cmAuthor id="6" name="Michelle Carson" initials="MC" lastIdx="2" clrIdx="5">
    <p:extLst>
      <p:ext uri="{19B8F6BF-5375-455C-9EA6-DF929625EA0E}">
        <p15:presenceInfo xmlns:p15="http://schemas.microsoft.com/office/powerpoint/2012/main" userId="S::michelle.carson_safalpartners.com#ext#@appriver3651000470.onmicrosoft.com::f9d1a92f-fd94-473f-97e0-02ce5b99b1a1" providerId="AD"/>
      </p:ext>
    </p:extLst>
  </p:cmAuthor>
  <p:cmAuthor id="7" name="Amanda Ahlstrand" initials="AA [2]" lastIdx="7" clrIdx="6">
    <p:extLst>
      <p:ext uri="{19B8F6BF-5375-455C-9EA6-DF929625EA0E}">
        <p15:presenceInfo xmlns:p15="http://schemas.microsoft.com/office/powerpoint/2012/main" userId="S::aahlstrand_impaqint.com#ext#@appriver3651000470.onmicrosoft.com::1e06f4d6-5f73-4517-a8b3-3c1483173c8a" providerId="AD"/>
      </p:ext>
    </p:extLst>
  </p:cmAuthor>
  <p:cmAuthor id="8" name="Jennifer Jirous-Rapp" initials="JJ" lastIdx="6" clrIdx="7">
    <p:extLst>
      <p:ext uri="{19B8F6BF-5375-455C-9EA6-DF929625EA0E}">
        <p15:presenceInfo xmlns:p15="http://schemas.microsoft.com/office/powerpoint/2012/main" userId="S::jjrapp@mahernet.com::85d4659c-ef69-4d02-94d2-9df1d0aee245" providerId="AD"/>
      </p:ext>
    </p:extLst>
  </p:cmAuthor>
  <p:cmAuthor id="9" name="Hamilton, Kaylynn" initials="HK" lastIdx="31" clrIdx="8">
    <p:extLst>
      <p:ext uri="{19B8F6BF-5375-455C-9EA6-DF929625EA0E}">
        <p15:presenceInfo xmlns:p15="http://schemas.microsoft.com/office/powerpoint/2012/main" userId="S::klh267_psu.edu#ext#@msair.onmicrosoft.com::c286161c-2796-4bf3-8daf-2680bcbf92ec" providerId="AD"/>
      </p:ext>
    </p:extLst>
  </p:cmAuthor>
  <p:cmAuthor id="10" name="Jirous-Rapp, Jennifer" initials="JJ" lastIdx="11" clrIdx="9">
    <p:extLst>
      <p:ext uri="{19B8F6BF-5375-455C-9EA6-DF929625EA0E}">
        <p15:presenceInfo xmlns:p15="http://schemas.microsoft.com/office/powerpoint/2012/main" userId="S::jjirous-rapp@air.org::c134dfd7-dfd1-490e-b556-0ad5fd7460a5" providerId="AD"/>
      </p:ext>
    </p:extLst>
  </p:cmAuthor>
  <p:cmAuthor id="11" name="Ahlstrand, Amanda" initials="AA" lastIdx="2" clrIdx="10">
    <p:extLst>
      <p:ext uri="{19B8F6BF-5375-455C-9EA6-DF929625EA0E}">
        <p15:presenceInfo xmlns:p15="http://schemas.microsoft.com/office/powerpoint/2012/main" userId="S::aahlstrand@air.org::1c57697a-cc3e-47da-bff4-22f72f13a37b" providerId="AD"/>
      </p:ext>
    </p:extLst>
  </p:cmAuthor>
  <p:cmAuthor id="12" name="Amanda Ahlstrand" initials="AA [3]" lastIdx="40" clrIdx="11">
    <p:extLst>
      <p:ext uri="{19B8F6BF-5375-455C-9EA6-DF929625EA0E}">
        <p15:presenceInfo xmlns:p15="http://schemas.microsoft.com/office/powerpoint/2012/main" userId="Amanda Ahlstrand" providerId="None"/>
      </p:ext>
    </p:extLst>
  </p:cmAuthor>
  <p:cmAuthor id="13" name="Michelle Carson" initials="MC [2]" lastIdx="1" clrIdx="12">
    <p:extLst>
      <p:ext uri="{19B8F6BF-5375-455C-9EA6-DF929625EA0E}">
        <p15:presenceInfo xmlns:p15="http://schemas.microsoft.com/office/powerpoint/2012/main" userId="S::michelle.carson_safalpartners.com#ext#@air.org::a59790da-4408-431f-954c-aa543090b660" providerId="AD"/>
      </p:ext>
    </p:extLst>
  </p:cmAuthor>
  <p:cmAuthor id="14" name="Debby Andrews" initials="DA [3]" lastIdx="2" clrIdx="13">
    <p:extLst>
      <p:ext uri="{19B8F6BF-5375-455C-9EA6-DF929625EA0E}">
        <p15:presenceInfo xmlns:p15="http://schemas.microsoft.com/office/powerpoint/2012/main" userId="S::debby.andrews_safalpartners.com#ext#@msair.onmicrosoft.com::08cb4cc5-2fd6-4350-bd7f-6771ccd87fc4" providerId="AD"/>
      </p:ext>
    </p:extLst>
  </p:cmAuthor>
  <p:cmAuthor id="15" name="Matriccino, Chiara" initials="MC" lastIdx="1" clrIdx="14">
    <p:extLst>
      <p:ext uri="{19B8F6BF-5375-455C-9EA6-DF929625EA0E}">
        <p15:presenceInfo xmlns:p15="http://schemas.microsoft.com/office/powerpoint/2012/main" userId="S::cmatriccino@air.org::d776d1c8-2b3e-47e7-9299-67b76d1189a3" providerId="AD"/>
      </p:ext>
    </p:extLst>
  </p:cmAuthor>
  <p:cmAuthor id="16" name="Andy Peterman, AIR" initials="AP" lastIdx="20" clrIdx="15">
    <p:extLst>
      <p:ext uri="{19B8F6BF-5375-455C-9EA6-DF929625EA0E}">
        <p15:presenceInfo xmlns:p15="http://schemas.microsoft.com/office/powerpoint/2012/main" userId="Andy Peterman, A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E5"/>
    <a:srgbClr val="F2F8F8"/>
    <a:srgbClr val="047C7C"/>
    <a:srgbClr val="315F9F"/>
    <a:srgbClr val="DAE3F3"/>
    <a:srgbClr val="DEEBF7"/>
    <a:srgbClr val="EAEFF7"/>
    <a:srgbClr val="D2DEEF"/>
    <a:srgbClr val="156979"/>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8298E-0B9F-461C-A2B3-3BB66AF2F60D}" v="1" dt="2022-08-18T18:34:41.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389" autoAdjust="0"/>
  </p:normalViewPr>
  <p:slideViewPr>
    <p:cSldViewPr snapToGrid="0">
      <p:cViewPr varScale="1">
        <p:scale>
          <a:sx n="50" d="100"/>
          <a:sy n="50" d="100"/>
        </p:scale>
        <p:origin x="36" y="756"/>
      </p:cViewPr>
      <p:guideLst/>
    </p:cSldViewPr>
  </p:slideViewPr>
  <p:outlineViewPr>
    <p:cViewPr>
      <p:scale>
        <a:sx n="33" d="100"/>
        <a:sy n="33" d="100"/>
      </p:scale>
      <p:origin x="0" y="-9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18</a:t>
            </a:fld>
            <a:endParaRPr lang="en-US"/>
          </a:p>
        </p:txBody>
      </p:sp>
    </p:spTree>
    <p:extLst>
      <p:ext uri="{BB962C8B-B14F-4D97-AF65-F5344CB8AC3E}">
        <p14:creationId xmlns:p14="http://schemas.microsoft.com/office/powerpoint/2010/main" val="238895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19</a:t>
            </a:fld>
            <a:endParaRPr lang="en-US"/>
          </a:p>
        </p:txBody>
      </p:sp>
    </p:spTree>
    <p:extLst>
      <p:ext uri="{BB962C8B-B14F-4D97-AF65-F5344CB8AC3E}">
        <p14:creationId xmlns:p14="http://schemas.microsoft.com/office/powerpoint/2010/main" val="168017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20</a:t>
            </a:fld>
            <a:endParaRPr lang="en-US"/>
          </a:p>
        </p:txBody>
      </p:sp>
    </p:spTree>
    <p:extLst>
      <p:ext uri="{BB962C8B-B14F-4D97-AF65-F5344CB8AC3E}">
        <p14:creationId xmlns:p14="http://schemas.microsoft.com/office/powerpoint/2010/main" val="47880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21</a:t>
            </a:fld>
            <a:endParaRPr lang="en-US"/>
          </a:p>
        </p:txBody>
      </p:sp>
    </p:spTree>
    <p:extLst>
      <p:ext uri="{BB962C8B-B14F-4D97-AF65-F5344CB8AC3E}">
        <p14:creationId xmlns:p14="http://schemas.microsoft.com/office/powerpoint/2010/main" val="19043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22</a:t>
            </a:fld>
            <a:endParaRPr lang="en-US"/>
          </a:p>
        </p:txBody>
      </p:sp>
    </p:spTree>
    <p:extLst>
      <p:ext uri="{BB962C8B-B14F-4D97-AF65-F5344CB8AC3E}">
        <p14:creationId xmlns:p14="http://schemas.microsoft.com/office/powerpoint/2010/main" val="365378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23</a:t>
            </a:fld>
            <a:endParaRPr lang="en-US"/>
          </a:p>
        </p:txBody>
      </p:sp>
    </p:spTree>
    <p:extLst>
      <p:ext uri="{BB962C8B-B14F-4D97-AF65-F5344CB8AC3E}">
        <p14:creationId xmlns:p14="http://schemas.microsoft.com/office/powerpoint/2010/main" val="148184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F9047-C60C-4088-AF75-AE1004AEFB29}" type="slidenum">
              <a:rPr lang="en-US" smtClean="0"/>
              <a:t>24</a:t>
            </a:fld>
            <a:endParaRPr lang="en-US"/>
          </a:p>
        </p:txBody>
      </p:sp>
    </p:spTree>
    <p:extLst>
      <p:ext uri="{BB962C8B-B14F-4D97-AF65-F5344CB8AC3E}">
        <p14:creationId xmlns:p14="http://schemas.microsoft.com/office/powerpoint/2010/main" val="331108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25</a:t>
            </a:fld>
            <a:endParaRPr lang="en-US"/>
          </a:p>
        </p:txBody>
      </p:sp>
    </p:spTree>
    <p:extLst>
      <p:ext uri="{BB962C8B-B14F-4D97-AF65-F5344CB8AC3E}">
        <p14:creationId xmlns:p14="http://schemas.microsoft.com/office/powerpoint/2010/main" val="62598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26</a:t>
            </a:fld>
            <a:endParaRPr lang="en-US"/>
          </a:p>
        </p:txBody>
      </p:sp>
    </p:spTree>
    <p:extLst>
      <p:ext uri="{BB962C8B-B14F-4D97-AF65-F5344CB8AC3E}">
        <p14:creationId xmlns:p14="http://schemas.microsoft.com/office/powerpoint/2010/main" val="10253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27</a:t>
            </a:fld>
            <a:endParaRPr lang="en-US"/>
          </a:p>
        </p:txBody>
      </p:sp>
    </p:spTree>
    <p:extLst>
      <p:ext uri="{BB962C8B-B14F-4D97-AF65-F5344CB8AC3E}">
        <p14:creationId xmlns:p14="http://schemas.microsoft.com/office/powerpoint/2010/main" val="43523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a:p>
        </p:txBody>
      </p:sp>
    </p:spTree>
    <p:extLst>
      <p:ext uri="{BB962C8B-B14F-4D97-AF65-F5344CB8AC3E}">
        <p14:creationId xmlns:p14="http://schemas.microsoft.com/office/powerpoint/2010/main" val="60371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28</a:t>
            </a:fld>
            <a:endParaRPr lang="en-US"/>
          </a:p>
        </p:txBody>
      </p:sp>
    </p:spTree>
    <p:extLst>
      <p:ext uri="{BB962C8B-B14F-4D97-AF65-F5344CB8AC3E}">
        <p14:creationId xmlns:p14="http://schemas.microsoft.com/office/powerpoint/2010/main" val="4078799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32</a:t>
            </a:fld>
            <a:endParaRPr lang="en-US"/>
          </a:p>
        </p:txBody>
      </p:sp>
    </p:spTree>
    <p:extLst>
      <p:ext uri="{BB962C8B-B14F-4D97-AF65-F5344CB8AC3E}">
        <p14:creationId xmlns:p14="http://schemas.microsoft.com/office/powerpoint/2010/main" val="323588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33</a:t>
            </a:fld>
            <a:endParaRPr lang="en-US"/>
          </a:p>
        </p:txBody>
      </p:sp>
    </p:spTree>
    <p:extLst>
      <p:ext uri="{BB962C8B-B14F-4D97-AF65-F5344CB8AC3E}">
        <p14:creationId xmlns:p14="http://schemas.microsoft.com/office/powerpoint/2010/main" val="2938936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35</a:t>
            </a:fld>
            <a:endParaRPr lang="en-US"/>
          </a:p>
        </p:txBody>
      </p:sp>
    </p:spTree>
    <p:extLst>
      <p:ext uri="{BB962C8B-B14F-4D97-AF65-F5344CB8AC3E}">
        <p14:creationId xmlns:p14="http://schemas.microsoft.com/office/powerpoint/2010/main" val="71260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36</a:t>
            </a:fld>
            <a:endParaRPr lang="en-US"/>
          </a:p>
        </p:txBody>
      </p:sp>
    </p:spTree>
    <p:extLst>
      <p:ext uri="{BB962C8B-B14F-4D97-AF65-F5344CB8AC3E}">
        <p14:creationId xmlns:p14="http://schemas.microsoft.com/office/powerpoint/2010/main" val="1973459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37</a:t>
            </a:fld>
            <a:endParaRPr lang="en-US"/>
          </a:p>
        </p:txBody>
      </p:sp>
    </p:spTree>
    <p:extLst>
      <p:ext uri="{BB962C8B-B14F-4D97-AF65-F5344CB8AC3E}">
        <p14:creationId xmlns:p14="http://schemas.microsoft.com/office/powerpoint/2010/main" val="56763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latin typeface="Lato Semibold" panose="020F0502020204030203"/>
            </a:endParaRPr>
          </a:p>
          <a:p>
            <a:endParaRPr lang="en-US">
              <a:cs typeface="Calibri"/>
            </a:endParaRPr>
          </a:p>
        </p:txBody>
      </p:sp>
      <p:sp>
        <p:nvSpPr>
          <p:cNvPr id="4" name="Slide Number Placeholder 3"/>
          <p:cNvSpPr>
            <a:spLocks noGrp="1"/>
          </p:cNvSpPr>
          <p:nvPr>
            <p:ph type="sldNum" sz="quarter" idx="5"/>
          </p:nvPr>
        </p:nvSpPr>
        <p:spPr/>
        <p:txBody>
          <a:bodyPr/>
          <a:lstStyle/>
          <a:p>
            <a:fld id="{FE3F9047-C60C-4088-AF75-AE1004AEFB29}" type="slidenum">
              <a:rPr lang="en-US" smtClean="0"/>
              <a:t>39</a:t>
            </a:fld>
            <a:endParaRPr lang="en-US"/>
          </a:p>
        </p:txBody>
      </p:sp>
    </p:spTree>
    <p:extLst>
      <p:ext uri="{BB962C8B-B14F-4D97-AF65-F5344CB8AC3E}">
        <p14:creationId xmlns:p14="http://schemas.microsoft.com/office/powerpoint/2010/main" val="716519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F9047-C60C-4088-AF75-AE1004AEFB29}" type="slidenum">
              <a:rPr lang="en-US" smtClean="0"/>
              <a:t>40</a:t>
            </a:fld>
            <a:endParaRPr lang="en-US"/>
          </a:p>
        </p:txBody>
      </p:sp>
    </p:spTree>
    <p:extLst>
      <p:ext uri="{BB962C8B-B14F-4D97-AF65-F5344CB8AC3E}">
        <p14:creationId xmlns:p14="http://schemas.microsoft.com/office/powerpoint/2010/main" val="2877050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41</a:t>
            </a:fld>
            <a:endParaRPr lang="en-US"/>
          </a:p>
        </p:txBody>
      </p:sp>
    </p:spTree>
    <p:extLst>
      <p:ext uri="{BB962C8B-B14F-4D97-AF65-F5344CB8AC3E}">
        <p14:creationId xmlns:p14="http://schemas.microsoft.com/office/powerpoint/2010/main" val="1718226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47</a:t>
            </a:fld>
            <a:endParaRPr lang="en-US"/>
          </a:p>
        </p:txBody>
      </p:sp>
    </p:spTree>
    <p:extLst>
      <p:ext uri="{BB962C8B-B14F-4D97-AF65-F5344CB8AC3E}">
        <p14:creationId xmlns:p14="http://schemas.microsoft.com/office/powerpoint/2010/main" val="289876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5</a:t>
            </a:fld>
            <a:endParaRPr lang="en-US"/>
          </a:p>
        </p:txBody>
      </p:sp>
    </p:spTree>
    <p:extLst>
      <p:ext uri="{BB962C8B-B14F-4D97-AF65-F5344CB8AC3E}">
        <p14:creationId xmlns:p14="http://schemas.microsoft.com/office/powerpoint/2010/main" val="274103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8</a:t>
            </a:fld>
            <a:endParaRPr lang="en-US"/>
          </a:p>
        </p:txBody>
      </p:sp>
    </p:spTree>
    <p:extLst>
      <p:ext uri="{BB962C8B-B14F-4D97-AF65-F5344CB8AC3E}">
        <p14:creationId xmlns:p14="http://schemas.microsoft.com/office/powerpoint/2010/main" val="210071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618E12-457E-456E-A631-035889C888A8}" type="slidenum">
              <a:rPr lang="en-US" smtClean="0"/>
              <a:t>9</a:t>
            </a:fld>
            <a:endParaRPr lang="en-US"/>
          </a:p>
        </p:txBody>
      </p:sp>
    </p:spTree>
    <p:extLst>
      <p:ext uri="{BB962C8B-B14F-4D97-AF65-F5344CB8AC3E}">
        <p14:creationId xmlns:p14="http://schemas.microsoft.com/office/powerpoint/2010/main" val="301692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F9047-C60C-4088-AF75-AE1004AEFB29}" type="slidenum">
              <a:rPr lang="en-US" smtClean="0"/>
              <a:t>11</a:t>
            </a:fld>
            <a:endParaRPr lang="en-US"/>
          </a:p>
        </p:txBody>
      </p:sp>
    </p:spTree>
    <p:extLst>
      <p:ext uri="{BB962C8B-B14F-4D97-AF65-F5344CB8AC3E}">
        <p14:creationId xmlns:p14="http://schemas.microsoft.com/office/powerpoint/2010/main" val="413861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500"/>
              </a:spcBef>
              <a:spcAft>
                <a:spcPts val="200"/>
              </a:spcAft>
              <a:buFont typeface="Wingdings" panose="05000000000000000000" pitchFamily="2" charset="2"/>
              <a:buNone/>
            </a:pPr>
            <a:endParaRPr lang="en-US" sz="1200">
              <a:solidFill>
                <a:schemeClr val="tx1">
                  <a:lumMod val="85000"/>
                  <a:lumOff val="15000"/>
                </a:schemeClr>
              </a:solidFill>
            </a:endParaRPr>
          </a:p>
        </p:txBody>
      </p:sp>
      <p:sp>
        <p:nvSpPr>
          <p:cNvPr id="4" name="Slide Number Placeholder 3"/>
          <p:cNvSpPr>
            <a:spLocks noGrp="1"/>
          </p:cNvSpPr>
          <p:nvPr>
            <p:ph type="sldNum" sz="quarter" idx="5"/>
          </p:nvPr>
        </p:nvSpPr>
        <p:spPr/>
        <p:txBody>
          <a:bodyPr/>
          <a:lstStyle/>
          <a:p>
            <a:fld id="{FE3F9047-C60C-4088-AF75-AE1004AEFB29}" type="slidenum">
              <a:rPr lang="en-US" smtClean="0"/>
              <a:t>12</a:t>
            </a:fld>
            <a:endParaRPr lang="en-US"/>
          </a:p>
        </p:txBody>
      </p:sp>
    </p:spTree>
    <p:extLst>
      <p:ext uri="{BB962C8B-B14F-4D97-AF65-F5344CB8AC3E}">
        <p14:creationId xmlns:p14="http://schemas.microsoft.com/office/powerpoint/2010/main" val="182545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13</a:t>
            </a:fld>
            <a:endParaRPr lang="en-US"/>
          </a:p>
        </p:txBody>
      </p:sp>
    </p:spTree>
    <p:extLst>
      <p:ext uri="{BB962C8B-B14F-4D97-AF65-F5344CB8AC3E}">
        <p14:creationId xmlns:p14="http://schemas.microsoft.com/office/powerpoint/2010/main" val="391225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16</a:t>
            </a:fld>
            <a:endParaRPr lang="en-US"/>
          </a:p>
        </p:txBody>
      </p:sp>
    </p:spTree>
    <p:extLst>
      <p:ext uri="{BB962C8B-B14F-4D97-AF65-F5344CB8AC3E}">
        <p14:creationId xmlns:p14="http://schemas.microsoft.com/office/powerpoint/2010/main" val="271620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opic Titl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62436"/>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868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pPr lvl="0"/>
            <a:r>
              <a:rPr lang="en-US"/>
              <a:t>Click to edit Master text styles</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67054"/>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1077191" y="365455"/>
            <a:ext cx="8146774" cy="104748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489" y="106054"/>
            <a:ext cx="929816" cy="929816"/>
          </a:xfrm>
          <a:prstGeom prst="rect">
            <a:avLst/>
          </a:prstGeom>
        </p:spPr>
      </p:pic>
      <p:sp>
        <p:nvSpPr>
          <p:cNvPr id="10" name="Footer Placeholder 1">
            <a:extLst>
              <a:ext uri="{FF2B5EF4-FFF2-40B4-BE49-F238E27FC236}">
                <a16:creationId xmlns:a16="http://schemas.microsoft.com/office/drawing/2014/main" id="{7E2828B0-B905-4AC8-9A2B-F0E7A68D9928}"/>
              </a:ext>
            </a:extLst>
          </p:cNvPr>
          <p:cNvSpPr>
            <a:spLocks noGrp="1"/>
          </p:cNvSpPr>
          <p:nvPr>
            <p:ph type="ftr" sz="quarter" idx="3"/>
          </p:nvPr>
        </p:nvSpPr>
        <p:spPr>
          <a:xfrm>
            <a:off x="0" y="6567054"/>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extLst>
      <p:ext uri="{BB962C8B-B14F-4D97-AF65-F5344CB8AC3E}">
        <p14:creationId xmlns:p14="http://schemas.microsoft.com/office/powerpoint/2010/main" val="14630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40B67D2-0416-495F-8E16-3516DB96B2A2}"/>
              </a:ext>
            </a:extLst>
          </p:cNvPr>
          <p:cNvSpPr>
            <a:spLocks noGrp="1"/>
          </p:cNvSpPr>
          <p:nvPr>
            <p:ph type="sldNum" sz="quarter" idx="4"/>
          </p:nvPr>
        </p:nvSpPr>
        <p:spPr>
          <a:xfrm>
            <a:off x="9448800" y="6567054"/>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6" name="Footer Placeholder 1">
            <a:extLst>
              <a:ext uri="{FF2B5EF4-FFF2-40B4-BE49-F238E27FC236}">
                <a16:creationId xmlns:a16="http://schemas.microsoft.com/office/drawing/2014/main" id="{73B891AB-720A-4C7D-9CB3-1427E73CADB2}"/>
              </a:ext>
            </a:extLst>
          </p:cNvPr>
          <p:cNvSpPr>
            <a:spLocks noGrp="1"/>
          </p:cNvSpPr>
          <p:nvPr>
            <p:ph type="ftr" sz="quarter" idx="3"/>
          </p:nvPr>
        </p:nvSpPr>
        <p:spPr>
          <a:xfrm>
            <a:off x="0" y="6567054"/>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11324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w/white oval on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0846B19-9F6E-4B85-BD21-0AB21439C53B}"/>
              </a:ext>
            </a:extLst>
          </p:cNvPr>
          <p:cNvSpPr/>
          <p:nvPr userDrawn="1"/>
        </p:nvSpPr>
        <p:spPr>
          <a:xfrm>
            <a:off x="4519084"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7206342"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6923088"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2">
            <a:extLst>
              <a:ext uri="{FF2B5EF4-FFF2-40B4-BE49-F238E27FC236}">
                <a16:creationId xmlns:a16="http://schemas.microsoft.com/office/drawing/2014/main" id="{5EC05AFB-FC8F-4413-A127-9BCE471CD2BE}"/>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Footer Placeholder 1">
            <a:extLst>
              <a:ext uri="{FF2B5EF4-FFF2-40B4-BE49-F238E27FC236}">
                <a16:creationId xmlns:a16="http://schemas.microsoft.com/office/drawing/2014/main" id="{3AF2A58A-4F35-4E3C-96C7-3DB529F586A9}"/>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358393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white oval on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0846B19-9F6E-4B85-BD21-0AB21439C53B}"/>
              </a:ext>
            </a:extLst>
          </p:cNvPr>
          <p:cNvSpPr/>
          <p:nvPr userDrawn="1"/>
        </p:nvSpPr>
        <p:spPr>
          <a:xfrm flipH="1">
            <a:off x="0"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312056"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413431"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2">
            <a:extLst>
              <a:ext uri="{FF2B5EF4-FFF2-40B4-BE49-F238E27FC236}">
                <a16:creationId xmlns:a16="http://schemas.microsoft.com/office/drawing/2014/main" id="{E6CBA0D0-DA8B-4950-9AD4-EE79F1D519C8}"/>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14" name="Footer Placeholder 1">
            <a:extLst>
              <a:ext uri="{FF2B5EF4-FFF2-40B4-BE49-F238E27FC236}">
                <a16:creationId xmlns:a16="http://schemas.microsoft.com/office/drawing/2014/main" id="{C985D429-B0CC-4137-97A1-FEDA2B56CD54}"/>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extLst>
      <p:ext uri="{BB962C8B-B14F-4D97-AF65-F5344CB8AC3E}">
        <p14:creationId xmlns:p14="http://schemas.microsoft.com/office/powerpoint/2010/main" val="137771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A32DED88-82C9-4190-B8BB-93411529FF6C}"/>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
        <p:nvSpPr>
          <p:cNvPr id="8" name="Footer Placeholder 1">
            <a:extLst>
              <a:ext uri="{FF2B5EF4-FFF2-40B4-BE49-F238E27FC236}">
                <a16:creationId xmlns:a16="http://schemas.microsoft.com/office/drawing/2014/main" id="{64CBEF24-1385-48B3-A071-9546E9AD5554}"/>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367798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2">
            <a:extLst>
              <a:ext uri="{FF2B5EF4-FFF2-40B4-BE49-F238E27FC236}">
                <a16:creationId xmlns:a16="http://schemas.microsoft.com/office/drawing/2014/main" id="{5D0D4ED9-DF8C-40E5-B4D2-1DF874FD782D}"/>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5" name="Footer Placeholder 1">
            <a:extLst>
              <a:ext uri="{FF2B5EF4-FFF2-40B4-BE49-F238E27FC236}">
                <a16:creationId xmlns:a16="http://schemas.microsoft.com/office/drawing/2014/main" id="{030DFC0C-E699-4BBD-B016-3C85A4FC4999}"/>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175983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To Design, Define.</a:t>
            </a:r>
          </a:p>
        </p:txBody>
      </p:sp>
      <p:sp>
        <p:nvSpPr>
          <p:cNvPr id="4" name="Footer Placeholder 1">
            <a:extLst>
              <a:ext uri="{FF2B5EF4-FFF2-40B4-BE49-F238E27FC236}">
                <a16:creationId xmlns:a16="http://schemas.microsoft.com/office/drawing/2014/main" id="{411CA10E-B1B4-4A06-BB6B-45421857D88C}"/>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Phase 1: Research and Assess</a:t>
            </a:r>
          </a:p>
        </p:txBody>
      </p:sp>
    </p:spTree>
    <p:extLst>
      <p:ext uri="{BB962C8B-B14F-4D97-AF65-F5344CB8AC3E}">
        <p14:creationId xmlns:p14="http://schemas.microsoft.com/office/powerpoint/2010/main" val="24996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Blue Background</a:t>
            </a:r>
          </a:p>
        </p:txBody>
      </p:sp>
    </p:spTree>
    <p:extLst>
      <p:ext uri="{BB962C8B-B14F-4D97-AF65-F5344CB8AC3E}">
        <p14:creationId xmlns:p14="http://schemas.microsoft.com/office/powerpoint/2010/main" val="243441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Green Background</a:t>
            </a:r>
          </a:p>
        </p:txBody>
      </p:sp>
    </p:spTree>
    <p:extLst>
      <p:ext uri="{BB962C8B-B14F-4D97-AF65-F5344CB8AC3E}">
        <p14:creationId xmlns:p14="http://schemas.microsoft.com/office/powerpoint/2010/main" val="46597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5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lide Number Placeholder 2">
            <a:extLst>
              <a:ext uri="{FF2B5EF4-FFF2-40B4-BE49-F238E27FC236}">
                <a16:creationId xmlns:a16="http://schemas.microsoft.com/office/drawing/2014/main" id="{E30CECFF-3941-4735-82BD-C0279ABD97C5}"/>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22" name="Footer Placeholder 1">
            <a:extLst>
              <a:ext uri="{FF2B5EF4-FFF2-40B4-BE49-F238E27FC236}">
                <a16:creationId xmlns:a16="http://schemas.microsoft.com/office/drawing/2014/main" id="{6C041BEB-17E9-4B12-B49F-8EAB42C17DDC}"/>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1120222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5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8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742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b">
            <a:normAutofit/>
          </a:bodyPr>
          <a:lstStyle>
            <a:lvl1pPr>
              <a:defRPr sz="54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Section 1: Design with purpose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47C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23530F5-79C4-4230-B781-DE367B5EE21A}" type="datetime1">
              <a:rPr lang="en-US" smtClean="0"/>
              <a:t>8/18/2022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563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oll">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F1EDA01-94FA-4C37-83B5-7698221465FC}"/>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8" name="Rectangle: Top Corners Rounded 7">
              <a:extLst>
                <a:ext uri="{FF2B5EF4-FFF2-40B4-BE49-F238E27FC236}">
                  <a16:creationId xmlns:a16="http://schemas.microsoft.com/office/drawing/2014/main" id="{224CC235-55C6-4B5F-A986-258CD1F5DD92}"/>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 of a online poll with three selection options.">
              <a:extLst>
                <a:ext uri="{FF2B5EF4-FFF2-40B4-BE49-F238E27FC236}">
                  <a16:creationId xmlns:a16="http://schemas.microsoft.com/office/drawing/2014/main" id="{2D407472-A86D-4636-B4C7-CCFE57AE0F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10" name="Text Placeholder 2">
            <a:extLst>
              <a:ext uri="{FF2B5EF4-FFF2-40B4-BE49-F238E27FC236}">
                <a16:creationId xmlns:a16="http://schemas.microsoft.com/office/drawing/2014/main" id="{6EAFE1F8-8A78-494A-8005-E7DD8353A0C2}"/>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1" name="Text Placeholder 4">
            <a:extLst>
              <a:ext uri="{FF2B5EF4-FFF2-40B4-BE49-F238E27FC236}">
                <a16:creationId xmlns:a16="http://schemas.microsoft.com/office/drawing/2014/main" id="{286C1311-179F-4D86-9F26-F5BD4AF9CF0D}"/>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atin typeface="Verdana" panose="020B0604030504040204" pitchFamily="34" charset="0"/>
                <a:ea typeface="Verdana" panose="020B0604030504040204" pitchFamily="34" charset="0"/>
              </a:defRPr>
            </a:lvl1pPr>
            <a:lvl2pPr marL="457200" indent="0">
              <a:buNone/>
              <a:defRPr/>
            </a:lvl2pPr>
          </a:lstStyle>
          <a:p>
            <a:pPr lvl="0"/>
            <a:r>
              <a:rPr lang="en-US"/>
              <a:t>Click to edit Master text styles</a:t>
            </a:r>
          </a:p>
        </p:txBody>
      </p:sp>
      <p:sp>
        <p:nvSpPr>
          <p:cNvPr id="12" name="Text Placeholder 24">
            <a:extLst>
              <a:ext uri="{FF2B5EF4-FFF2-40B4-BE49-F238E27FC236}">
                <a16:creationId xmlns:a16="http://schemas.microsoft.com/office/drawing/2014/main" id="{842214DD-9CBA-4266-8E30-A882E89623E4}"/>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latin typeface="Verdana" panose="020B0604030504040204" pitchFamily="34" charset="0"/>
                <a:ea typeface="Verdana" panose="020B0604030504040204" pitchFamily="34" charset="0"/>
              </a:defRPr>
            </a:lvl1pPr>
            <a:lvl2pPr marL="798513" indent="-341313">
              <a:lnSpc>
                <a:spcPct val="100000"/>
              </a:lnSpc>
              <a:spcBef>
                <a:spcPts val="600"/>
              </a:spcBef>
              <a:spcAft>
                <a:spcPts val="600"/>
              </a:spcAft>
              <a:buFont typeface="Courier New" panose="02070309020205020404" pitchFamily="49" charset="0"/>
              <a:buChar char="o"/>
              <a:defRPr sz="2200">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1078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out Rooms">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42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ha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9DA8A62-FCB7-443F-ADF7-495678F2AE1C}"/>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4">
            <a:extLst>
              <a:ext uri="{FF2B5EF4-FFF2-40B4-BE49-F238E27FC236}">
                <a16:creationId xmlns:a16="http://schemas.microsoft.com/office/drawing/2014/main" id="{A9A09AF0-FDFD-4D4B-9218-F6A1150D8BFB}"/>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atin typeface="Verdana" panose="020B0604030504040204" pitchFamily="34" charset="0"/>
                <a:ea typeface="Verdana" panose="020B0604030504040204" pitchFamily="34" charset="0"/>
              </a:defRPr>
            </a:lvl1pPr>
            <a:lvl2pPr marL="457200" indent="0">
              <a:buNone/>
              <a:defRPr/>
            </a:lvl2pPr>
          </a:lstStyle>
          <a:p>
            <a:pPr lvl="0"/>
            <a:r>
              <a:rPr lang="en-US"/>
              <a:t>Click to edit Master text styles</a:t>
            </a:r>
          </a:p>
        </p:txBody>
      </p:sp>
      <p:sp>
        <p:nvSpPr>
          <p:cNvPr id="9" name="Text Placeholder 24">
            <a:extLst>
              <a:ext uri="{FF2B5EF4-FFF2-40B4-BE49-F238E27FC236}">
                <a16:creationId xmlns:a16="http://schemas.microsoft.com/office/drawing/2014/main" id="{AE396298-547B-4209-BBC6-A3433764923F}"/>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latin typeface="Verdana" panose="020B0604030504040204" pitchFamily="34" charset="0"/>
                <a:ea typeface="Verdana" panose="020B0604030504040204" pitchFamily="34" charset="0"/>
              </a:defRPr>
            </a:lvl1pPr>
            <a:lvl2pPr marL="798513" indent="-341313">
              <a:lnSpc>
                <a:spcPct val="100000"/>
              </a:lnSpc>
              <a:spcBef>
                <a:spcPts val="600"/>
              </a:spcBef>
              <a:spcAft>
                <a:spcPts val="600"/>
              </a:spcAft>
              <a:buFont typeface="Courier New" panose="02070309020205020404" pitchFamily="49" charset="0"/>
              <a:buChar char="o"/>
              <a:defRPr sz="2200">
                <a:latin typeface="Verdana" panose="020B0604030504040204" pitchFamily="34" charset="0"/>
                <a:ea typeface="Verdana" panose="020B0604030504040204" pitchFamily="34" charset="0"/>
              </a:defRPr>
            </a:lvl2pPr>
          </a:lstStyle>
          <a:p>
            <a:pPr lvl="0"/>
            <a:r>
              <a:rPr lang="en-US"/>
              <a:t>Click to edit Master text styles</a:t>
            </a:r>
          </a:p>
          <a:p>
            <a:pPr lvl="1"/>
            <a:r>
              <a:rPr lang="en-US"/>
              <a:t>Second level</a:t>
            </a:r>
          </a:p>
        </p:txBody>
      </p:sp>
      <p:grpSp>
        <p:nvGrpSpPr>
          <p:cNvPr id="10" name="Group 9" descr="Icon of person on laptop.">
            <a:extLst>
              <a:ext uri="{FF2B5EF4-FFF2-40B4-BE49-F238E27FC236}">
                <a16:creationId xmlns:a16="http://schemas.microsoft.com/office/drawing/2014/main" id="{DB9E67D0-D0F2-47A6-911D-2E251ED0CA4C}"/>
              </a:ext>
            </a:extLst>
          </p:cNvPr>
          <p:cNvGrpSpPr/>
          <p:nvPr userDrawn="1"/>
        </p:nvGrpSpPr>
        <p:grpSpPr>
          <a:xfrm>
            <a:off x="10244137" y="35919"/>
            <a:ext cx="1662517" cy="1662517"/>
            <a:chOff x="10244137" y="418306"/>
            <a:chExt cx="1662517" cy="1662517"/>
          </a:xfrm>
        </p:grpSpPr>
        <p:pic>
          <p:nvPicPr>
            <p:cNvPr id="11" name="Graphic 10" descr="Programmer">
              <a:extLst>
                <a:ext uri="{FF2B5EF4-FFF2-40B4-BE49-F238E27FC236}">
                  <a16:creationId xmlns:a16="http://schemas.microsoft.com/office/drawing/2014/main" id="{DA228099-9245-4624-AAD1-9B850AD4C5C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44137" y="418306"/>
              <a:ext cx="1662517" cy="1662517"/>
            </a:xfrm>
            <a:prstGeom prst="rect">
              <a:avLst/>
            </a:prstGeom>
          </p:spPr>
        </p:pic>
        <p:sp>
          <p:nvSpPr>
            <p:cNvPr id="12" name="Rectangle 11">
              <a:extLst>
                <a:ext uri="{FF2B5EF4-FFF2-40B4-BE49-F238E27FC236}">
                  <a16:creationId xmlns:a16="http://schemas.microsoft.com/office/drawing/2014/main" id="{FB334BCE-8E63-4F0C-98EB-629A2FAF7769}"/>
                </a:ext>
              </a:extLst>
            </p:cNvPr>
            <p:cNvSpPr/>
            <p:nvPr/>
          </p:nvSpPr>
          <p:spPr>
            <a:xfrm>
              <a:off x="10820358" y="1534199"/>
              <a:ext cx="510074" cy="284876"/>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
            <a:extLst>
              <a:ext uri="{FF2B5EF4-FFF2-40B4-BE49-F238E27FC236}">
                <a16:creationId xmlns:a16="http://schemas.microsoft.com/office/drawing/2014/main" id="{B802BE28-DE3C-49D5-8609-7ECBF8CF9DF2}"/>
              </a:ext>
            </a:extLst>
          </p:cNvPr>
          <p:cNvSpPr txBox="1">
            <a:spLocks/>
          </p:cNvSpPr>
          <p:nvPr userDrawn="1"/>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4: Evaluate and Improve</a:t>
            </a:r>
          </a:p>
        </p:txBody>
      </p:sp>
      <p:sp>
        <p:nvSpPr>
          <p:cNvPr id="14" name="Slide Number Placeholder 2">
            <a:extLst>
              <a:ext uri="{FF2B5EF4-FFF2-40B4-BE49-F238E27FC236}">
                <a16:creationId xmlns:a16="http://schemas.microsoft.com/office/drawing/2014/main" id="{A02339C6-D99A-4F19-B230-7AB6654BA9A6}"/>
              </a:ext>
            </a:extLst>
          </p:cNvPr>
          <p:cNvSpPr txBox="1">
            <a:spLocks/>
          </p:cNvSpPr>
          <p:nvPr userDrawn="1"/>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31093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41B2E340-130B-489E-B31C-B1EB929D7A0B}"/>
              </a:ext>
            </a:extLst>
          </p:cNvPr>
          <p:cNvSpPr>
            <a:spLocks noGrp="1"/>
          </p:cNvSpPr>
          <p:nvPr>
            <p:ph type="title"/>
          </p:nvPr>
        </p:nvSpPr>
        <p:spPr>
          <a:xfrm>
            <a:off x="838200" y="669760"/>
            <a:ext cx="10515600" cy="1020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Slide Number Placeholder 2">
            <a:extLst>
              <a:ext uri="{FF2B5EF4-FFF2-40B4-BE49-F238E27FC236}">
                <a16:creationId xmlns:a16="http://schemas.microsoft.com/office/drawing/2014/main" id="{B63B6A74-A5F0-4703-B398-91A446749417}"/>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12" name="Footer Placeholder 1">
            <a:extLst>
              <a:ext uri="{FF2B5EF4-FFF2-40B4-BE49-F238E27FC236}">
                <a16:creationId xmlns:a16="http://schemas.microsoft.com/office/drawing/2014/main" id="{3417EE64-0251-45E3-87C7-9A5CC2B00A3D}"/>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18081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e/C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pic>
        <p:nvPicPr>
          <p:cNvPr id="13" name="Graphic 8" descr="Customer review">
            <a:extLst>
              <a:ext uri="{FF2B5EF4-FFF2-40B4-BE49-F238E27FC236}">
                <a16:creationId xmlns:a16="http://schemas.microsoft.com/office/drawing/2014/main" id="{12192ECC-8350-422B-A866-B0B24CC3915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
        <p:nvSpPr>
          <p:cNvPr id="9" name="Slide Number Placeholder 2">
            <a:extLst>
              <a:ext uri="{FF2B5EF4-FFF2-40B4-BE49-F238E27FC236}">
                <a16:creationId xmlns:a16="http://schemas.microsoft.com/office/drawing/2014/main" id="{B1816785-14D7-497C-B871-28BBA30E8796}"/>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10" name="Footer Placeholder 1">
            <a:extLst>
              <a:ext uri="{FF2B5EF4-FFF2-40B4-BE49-F238E27FC236}">
                <a16:creationId xmlns:a16="http://schemas.microsoft.com/office/drawing/2014/main" id="{9486DC46-EC8B-4276-8C3E-25005118582C}"/>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61187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atin typeface="Verdana" panose="020B0604030504040204" pitchFamily="34" charset="0"/>
                <a:ea typeface="Verdana" panose="020B0604030504040204" pitchFamily="34" charset="0"/>
              </a:defRPr>
            </a:lvl1pPr>
            <a:lvl2pPr>
              <a:lnSpc>
                <a:spcPct val="100000"/>
              </a:lnSpc>
              <a:spcBef>
                <a:spcPts val="600"/>
              </a:spcBef>
              <a:spcAft>
                <a:spcPts val="600"/>
              </a:spcAft>
              <a:defRPr>
                <a:latin typeface="Verdana" panose="020B0604030504040204" pitchFamily="34" charset="0"/>
                <a:ea typeface="Verdana" panose="020B0604030504040204" pitchFamily="34" charset="0"/>
              </a:defRPr>
            </a:lvl2pPr>
            <a:lvl3pPr marL="1143000" indent="-228600">
              <a:lnSpc>
                <a:spcPct val="100000"/>
              </a:lnSpc>
              <a:spcBef>
                <a:spcPts val="600"/>
              </a:spcBef>
              <a:spcAft>
                <a:spcPts val="600"/>
              </a:spcAft>
              <a:buFont typeface="Verdana" panose="020B0604030504040204" pitchFamily="34" charset="0"/>
              <a:buChar char="−"/>
              <a:defRPr>
                <a:latin typeface="Verdana" panose="020B0604030504040204" pitchFamily="34" charset="0"/>
                <a:ea typeface="Verdana" panose="020B0604030504040204" pitchFamily="34" charset="0"/>
              </a:defRPr>
            </a:lvl3pPr>
          </a:lstStyle>
          <a:p>
            <a:pPr lvl="0"/>
            <a:r>
              <a:rPr lang="en-US"/>
              <a:t>Click to edit Master text styles</a:t>
            </a:r>
          </a:p>
          <a:p>
            <a:pPr lvl="1"/>
            <a:r>
              <a:rPr lang="en-US"/>
              <a:t>Second level</a:t>
            </a:r>
          </a:p>
          <a:p>
            <a:pPr lvl="2"/>
            <a:r>
              <a:rPr lang="en-US"/>
              <a:t>Third level</a:t>
            </a:r>
          </a:p>
        </p:txBody>
      </p:sp>
      <p:sp>
        <p:nvSpPr>
          <p:cNvPr id="7" name="Slide Number Placeholder 2">
            <a:extLst>
              <a:ext uri="{FF2B5EF4-FFF2-40B4-BE49-F238E27FC236}">
                <a16:creationId xmlns:a16="http://schemas.microsoft.com/office/drawing/2014/main" id="{28E90247-6A8B-4E03-921A-47F4960D8313}"/>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9" name="Footer Placeholder 1">
            <a:extLst>
              <a:ext uri="{FF2B5EF4-FFF2-40B4-BE49-F238E27FC236}">
                <a16:creationId xmlns:a16="http://schemas.microsoft.com/office/drawing/2014/main" id="{F3C3E2EE-9E67-4B87-AB1D-522C680B3752}"/>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25155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 uri="{C183D7F6-B498-43B3-948B-1728B52AA6E4}">
                <adec:decorative xmlns:adec="http://schemas.microsoft.com/office/drawing/2017/decorative" val="1"/>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 uri="{C183D7F6-B498-43B3-948B-1728B52AA6E4}">
                <adec:decorative xmlns:adec="http://schemas.microsoft.com/office/drawing/2017/decorative" val="1"/>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Title 8">
            <a:extLst>
              <a:ext uri="{FF2B5EF4-FFF2-40B4-BE49-F238E27FC236}">
                <a16:creationId xmlns:a16="http://schemas.microsoft.com/office/drawing/2014/main" id="{10B002DB-F8D3-46CF-B328-72517CB3B2BB}"/>
              </a:ext>
            </a:extLst>
          </p:cNvPr>
          <p:cNvSpPr>
            <a:spLocks noGrp="1"/>
          </p:cNvSpPr>
          <p:nvPr>
            <p:ph type="title"/>
          </p:nvPr>
        </p:nvSpPr>
        <p:spPr>
          <a:xfrm>
            <a:off x="76200" y="725261"/>
            <a:ext cx="2819400" cy="2115910"/>
          </a:xfrm>
          <a:prstGeom prst="rect">
            <a:avLst/>
          </a:prstGeom>
        </p:spPr>
        <p:txBody>
          <a:bodyPr/>
          <a:lstStyle>
            <a:lvl1pPr>
              <a:defRPr lang="en-US" sz="36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
        <p:nvSpPr>
          <p:cNvPr id="7" name="Slide Number Placeholder 2">
            <a:extLst>
              <a:ext uri="{FF2B5EF4-FFF2-40B4-BE49-F238E27FC236}">
                <a16:creationId xmlns:a16="http://schemas.microsoft.com/office/drawing/2014/main" id="{4C1DA39A-1DD9-4444-99C1-76ABEF51633B}"/>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11" name="Footer Placeholder 1">
            <a:extLst>
              <a:ext uri="{FF2B5EF4-FFF2-40B4-BE49-F238E27FC236}">
                <a16:creationId xmlns:a16="http://schemas.microsoft.com/office/drawing/2014/main" id="{657AFC25-1FAD-4F5C-85A2-3EBCDCA13C1E}"/>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extLst>
      <p:ext uri="{BB962C8B-B14F-4D97-AF65-F5344CB8AC3E}">
        <p14:creationId xmlns:p14="http://schemas.microsoft.com/office/powerpoint/2010/main" val="12536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ign Camp Traine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199348" y="1032648"/>
            <a:ext cx="2624815"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EA70003F-0431-48D3-831C-D7A1FAF9BF0B}"/>
              </a:ext>
            </a:extLst>
          </p:cNvPr>
          <p:cNvSpPr>
            <a:spLocks noGrp="1"/>
          </p:cNvSpPr>
          <p:nvPr>
            <p:ph type="pic" sz="quarter" idx="11"/>
          </p:nvPr>
        </p:nvSpPr>
        <p:spPr>
          <a:xfrm>
            <a:off x="3595557"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9" name="Picture Placeholder 3">
            <a:extLst>
              <a:ext uri="{FF2B5EF4-FFF2-40B4-BE49-F238E27FC236}">
                <a16:creationId xmlns:a16="http://schemas.microsoft.com/office/drawing/2014/main" id="{0E5FE656-18BF-460E-B15E-C9267985AF62}"/>
              </a:ext>
            </a:extLst>
          </p:cNvPr>
          <p:cNvSpPr>
            <a:spLocks noGrp="1"/>
          </p:cNvSpPr>
          <p:nvPr>
            <p:ph type="pic" sz="quarter" idx="12"/>
          </p:nvPr>
        </p:nvSpPr>
        <p:spPr>
          <a:xfrm>
            <a:off x="6495191"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10" name="Picture Placeholder 3">
            <a:extLst>
              <a:ext uri="{FF2B5EF4-FFF2-40B4-BE49-F238E27FC236}">
                <a16:creationId xmlns:a16="http://schemas.microsoft.com/office/drawing/2014/main" id="{CE37C197-C4DC-402A-A8D4-56649C57078E}"/>
              </a:ext>
            </a:extLst>
          </p:cNvPr>
          <p:cNvSpPr>
            <a:spLocks noGrp="1"/>
          </p:cNvSpPr>
          <p:nvPr>
            <p:ph type="pic" sz="quarter" idx="13"/>
          </p:nvPr>
        </p:nvSpPr>
        <p:spPr>
          <a:xfrm>
            <a:off x="9394824"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12" name="Text Placeholder 11">
            <a:extLst>
              <a:ext uri="{FF2B5EF4-FFF2-40B4-BE49-F238E27FC236}">
                <a16:creationId xmlns:a16="http://schemas.microsoft.com/office/drawing/2014/main" id="{78A8B12A-7598-46D0-9EB4-8D7CCEA483F0}"/>
              </a:ext>
            </a:extLst>
          </p:cNvPr>
          <p:cNvSpPr>
            <a:spLocks noGrp="1"/>
          </p:cNvSpPr>
          <p:nvPr>
            <p:ph type="body" sz="quarter" idx="14" hasCustomPrompt="1"/>
          </p:nvPr>
        </p:nvSpPr>
        <p:spPr>
          <a:xfrm>
            <a:off x="3722740"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p:txBody>
      </p:sp>
      <p:sp>
        <p:nvSpPr>
          <p:cNvPr id="13" name="Text Placeholder 11">
            <a:extLst>
              <a:ext uri="{FF2B5EF4-FFF2-40B4-BE49-F238E27FC236}">
                <a16:creationId xmlns:a16="http://schemas.microsoft.com/office/drawing/2014/main" id="{D4509B4C-1544-427F-8848-1CD508431217}"/>
              </a:ext>
            </a:extLst>
          </p:cNvPr>
          <p:cNvSpPr>
            <a:spLocks noGrp="1"/>
          </p:cNvSpPr>
          <p:nvPr>
            <p:ph type="body" sz="quarter" idx="15" hasCustomPrompt="1"/>
          </p:nvPr>
        </p:nvSpPr>
        <p:spPr>
          <a:xfrm>
            <a:off x="6622374"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a:p>
            <a:pPr lvl="1"/>
            <a:endParaRPr lang="en-US"/>
          </a:p>
        </p:txBody>
      </p:sp>
      <p:sp>
        <p:nvSpPr>
          <p:cNvPr id="14" name="Text Placeholder 11">
            <a:extLst>
              <a:ext uri="{FF2B5EF4-FFF2-40B4-BE49-F238E27FC236}">
                <a16:creationId xmlns:a16="http://schemas.microsoft.com/office/drawing/2014/main" id="{018D11F7-7757-4533-A59F-73F1717EBD55}"/>
              </a:ext>
            </a:extLst>
          </p:cNvPr>
          <p:cNvSpPr>
            <a:spLocks noGrp="1"/>
          </p:cNvSpPr>
          <p:nvPr>
            <p:ph type="body" sz="quarter" idx="16" hasCustomPrompt="1"/>
          </p:nvPr>
        </p:nvSpPr>
        <p:spPr>
          <a:xfrm>
            <a:off x="9522008"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a:p>
            <a:pPr lvl="1"/>
            <a:endParaRPr lang="en-US"/>
          </a:p>
        </p:txBody>
      </p:sp>
      <p:sp>
        <p:nvSpPr>
          <p:cNvPr id="16" name="Slide Number Placeholder 2">
            <a:extLst>
              <a:ext uri="{FF2B5EF4-FFF2-40B4-BE49-F238E27FC236}">
                <a16:creationId xmlns:a16="http://schemas.microsoft.com/office/drawing/2014/main" id="{6E50D8C4-4CDA-4E70-83B2-C153CC7C59DC}"/>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17" name="Footer Placeholder 1">
            <a:extLst>
              <a:ext uri="{FF2B5EF4-FFF2-40B4-BE49-F238E27FC236}">
                <a16:creationId xmlns:a16="http://schemas.microsoft.com/office/drawing/2014/main" id="{07E57DAD-BEC2-4C42-8744-D32834EF7791}"/>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extLst>
      <p:ext uri="{BB962C8B-B14F-4D97-AF65-F5344CB8AC3E}">
        <p14:creationId xmlns:p14="http://schemas.microsoft.com/office/powerpoint/2010/main" val="41730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BA0F-C1E1-45FF-BEF9-1E47A71BB78F}"/>
              </a:ext>
            </a:extLst>
          </p:cNvPr>
          <p:cNvSpPr>
            <a:spLocks noGrp="1"/>
          </p:cNvSpPr>
          <p:nvPr>
            <p:ph type="title"/>
          </p:nvPr>
        </p:nvSpPr>
        <p:spPr>
          <a:xfrm>
            <a:off x="838200" y="126413"/>
            <a:ext cx="10515600" cy="1325563"/>
          </a:xfrm>
          <a:prstGeom prst="rect">
            <a:avLst/>
          </a:prstGeom>
        </p:spPr>
        <p:txBody>
          <a:bodyPr/>
          <a:lstStyle/>
          <a:p>
            <a:r>
              <a:rPr lang="en-US"/>
              <a:t>Click to edit Master title style</a:t>
            </a:r>
          </a:p>
        </p:txBody>
      </p:sp>
      <p:sp>
        <p:nvSpPr>
          <p:cNvPr id="6" name="Rectangle 5">
            <a:extLst>
              <a:ext uri="{FF2B5EF4-FFF2-40B4-BE49-F238E27FC236}">
                <a16:creationId xmlns:a16="http://schemas.microsoft.com/office/drawing/2014/main" id="{FA4A5843-3250-450E-A8AC-4EDE3A31AC2A}"/>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5F9F"/>
              </a:solidFill>
            </a:endParaRPr>
          </a:p>
        </p:txBody>
      </p:sp>
      <p:sp>
        <p:nvSpPr>
          <p:cNvPr id="7" name="Rectangle 6">
            <a:extLst>
              <a:ext uri="{FF2B5EF4-FFF2-40B4-BE49-F238E27FC236}">
                <a16:creationId xmlns:a16="http://schemas.microsoft.com/office/drawing/2014/main" id="{16B4912E-1BDC-42D2-94F1-70B19F189F82}"/>
              </a:ext>
            </a:extLst>
          </p:cNvPr>
          <p:cNvSpPr/>
          <p:nvPr userDrawn="1"/>
        </p:nvSpPr>
        <p:spPr>
          <a:xfrm>
            <a:off x="8810171" y="0"/>
            <a:ext cx="3381828" cy="6858000"/>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2FA204-D53B-4251-A52D-4327AD8838CF}"/>
              </a:ext>
            </a:extLst>
          </p:cNvPr>
          <p:cNvSpPr/>
          <p:nvPr userDrawn="1"/>
        </p:nvSpPr>
        <p:spPr>
          <a:xfrm>
            <a:off x="8679768" y="711200"/>
            <a:ext cx="2808287"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4E2B1F-C7A3-4705-8DB9-33A2CF479D00}"/>
              </a:ext>
            </a:extLst>
          </p:cNvPr>
          <p:cNvSpPr/>
          <p:nvPr userDrawn="1"/>
        </p:nvSpPr>
        <p:spPr>
          <a:xfrm>
            <a:off x="2" y="2757714"/>
            <a:ext cx="4934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FF34C-83AC-4052-AF7D-60967C4A0981}"/>
              </a:ext>
            </a:extLst>
          </p:cNvPr>
          <p:cNvSpPr/>
          <p:nvPr userDrawn="1"/>
        </p:nvSpPr>
        <p:spPr>
          <a:xfrm>
            <a:off x="558802" y="2757714"/>
            <a:ext cx="2902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F9C9A4-D08C-4F93-B568-6C0A07D6A278}"/>
              </a:ext>
            </a:extLst>
          </p:cNvPr>
          <p:cNvSpPr/>
          <p:nvPr userDrawn="1"/>
        </p:nvSpPr>
        <p:spPr>
          <a:xfrm>
            <a:off x="914403" y="2757714"/>
            <a:ext cx="15965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5FEAEAC0-0819-4750-B9F3-815658946740}"/>
              </a:ext>
            </a:extLst>
          </p:cNvPr>
          <p:cNvSpPr>
            <a:spLocks noGrp="1"/>
          </p:cNvSpPr>
          <p:nvPr>
            <p:ph type="body" sz="quarter" idx="10"/>
          </p:nvPr>
        </p:nvSpPr>
        <p:spPr>
          <a:xfrm>
            <a:off x="1277938" y="2757488"/>
            <a:ext cx="2808287" cy="2489200"/>
          </a:xfrm>
          <a:prstGeom prst="rect">
            <a:avLst/>
          </a:prstGeom>
        </p:spPr>
        <p:txBody>
          <a:bodyPr>
            <a:noAutofit/>
          </a:bodyPr>
          <a:lstStyle>
            <a:lvl1pPr marL="0" indent="0">
              <a:buNone/>
              <a:defRPr sz="4400">
                <a:solidFill>
                  <a:srgbClr val="315F9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Slide Number Placeholder 2">
            <a:extLst>
              <a:ext uri="{FF2B5EF4-FFF2-40B4-BE49-F238E27FC236}">
                <a16:creationId xmlns:a16="http://schemas.microsoft.com/office/drawing/2014/main" id="{05645B0A-0747-405E-99DC-88C57F857E3F}"/>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8" name="Footer Placeholder 1">
            <a:extLst>
              <a:ext uri="{FF2B5EF4-FFF2-40B4-BE49-F238E27FC236}">
                <a16:creationId xmlns:a16="http://schemas.microsoft.com/office/drawing/2014/main" id="{126688ED-D6D5-449F-B6C4-CE7A83759D35}"/>
              </a:ext>
            </a:extLst>
          </p:cNvPr>
          <p:cNvSpPr>
            <a:spLocks noGrp="1"/>
          </p:cNvSpPr>
          <p:nvPr>
            <p:ph type="ftr" sz="quarter" idx="3"/>
          </p:nvPr>
        </p:nvSpPr>
        <p:spPr>
          <a:xfrm>
            <a:off x="0" y="6576290"/>
            <a:ext cx="4114800" cy="281601"/>
          </a:xfrm>
          <a:prstGeom prst="rect">
            <a:avLst/>
          </a:prstGeom>
        </p:spPr>
        <p:txBody>
          <a:bodyPr anchor="b"/>
          <a:lstStyle>
            <a:lvl1pPr algn="l">
              <a:defRPr>
                <a:solidFill>
                  <a:srgbClr val="315F9F"/>
                </a:solidFill>
                <a:latin typeface="+mn-lt"/>
              </a:defRPr>
            </a:lvl1pPr>
          </a:lstStyle>
          <a:p>
            <a:r>
              <a:rPr lang="en-US" sz="1050"/>
              <a:t>Phase 4: Evaluate and Improve</a:t>
            </a:r>
          </a:p>
        </p:txBody>
      </p:sp>
    </p:spTree>
    <p:extLst>
      <p:ext uri="{BB962C8B-B14F-4D97-AF65-F5344CB8AC3E}">
        <p14:creationId xmlns:p14="http://schemas.microsoft.com/office/powerpoint/2010/main" val="2626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latin typeface="Verdana" panose="020B0604030504040204" pitchFamily="34" charset="0"/>
                <a:ea typeface="Verdana" panose="020B0604030504040204" pitchFamily="34" charset="0"/>
              </a:defRPr>
            </a:lvl1pPr>
          </a:lstStyle>
          <a:p>
            <a:pPr lvl="0"/>
            <a:r>
              <a:rPr lang="en-US"/>
              <a:t>Click to edit Master text styles</a:t>
            </a:r>
          </a:p>
        </p:txBody>
      </p:sp>
      <p:pic>
        <p:nvPicPr>
          <p:cNvPr id="24" name="Picture 23" descr="Breakout session icon. Three arrows extend from the same point to three breakout groups.">
            <a:extLst>
              <a:ext uri="{FF2B5EF4-FFF2-40B4-BE49-F238E27FC236}">
                <a16:creationId xmlns:a16="http://schemas.microsoft.com/office/drawing/2014/main" id="{046008AE-BA0D-48ED-A0D8-030DDEBD1FD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0799" t="54963" r="19907"/>
          <a:stretch/>
        </p:blipFill>
        <p:spPr>
          <a:xfrm>
            <a:off x="9507792" y="1032668"/>
            <a:ext cx="1627239" cy="544296"/>
          </a:xfrm>
          <a:prstGeom prst="rect">
            <a:avLst/>
          </a:prstGeom>
        </p:spPr>
      </p:pic>
      <p:pic>
        <p:nvPicPr>
          <p:cNvPr id="25" name="Graphic 8" descr="Customer review">
            <a:extLst>
              <a:ext uri="{FF2B5EF4-FFF2-40B4-BE49-F238E27FC236}">
                <a16:creationId xmlns:a16="http://schemas.microsoft.com/office/drawing/2014/main" id="{451FFA34-928F-4591-9DC1-A8D77355768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26" name="Graphic 8" descr="Customer review">
            <a:extLst>
              <a:ext uri="{FF2B5EF4-FFF2-40B4-BE49-F238E27FC236}">
                <a16:creationId xmlns:a16="http://schemas.microsoft.com/office/drawing/2014/main" id="{B6662A04-C9B0-4FD8-88DB-C47CE77D47F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27" name="Graphic 8" descr="Customer review">
            <a:extLst>
              <a:ext uri="{FF2B5EF4-FFF2-40B4-BE49-F238E27FC236}">
                <a16:creationId xmlns:a16="http://schemas.microsoft.com/office/drawing/2014/main" id="{8C0C6D2F-CBEF-4BD0-8CE6-7BB51908C82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
        <p:nvSpPr>
          <p:cNvPr id="2" name="Title 1">
            <a:extLst>
              <a:ext uri="{FF2B5EF4-FFF2-40B4-BE49-F238E27FC236}">
                <a16:creationId xmlns:a16="http://schemas.microsoft.com/office/drawing/2014/main" id="{101DA546-3DD9-4082-BE72-8FF7ED3BC503}"/>
              </a:ext>
            </a:extLst>
          </p:cNvPr>
          <p:cNvSpPr>
            <a:spLocks noGrp="1"/>
          </p:cNvSpPr>
          <p:nvPr>
            <p:ph type="title"/>
          </p:nvPr>
        </p:nvSpPr>
        <p:spPr>
          <a:xfrm>
            <a:off x="323849" y="662354"/>
            <a:ext cx="7791451" cy="760294"/>
          </a:xfrm>
          <a:prstGeom prst="rect">
            <a:avLst/>
          </a:prstGeom>
        </p:spPr>
        <p:txBody>
          <a:bodyPr/>
          <a:lstStyle>
            <a:lvl1pPr>
              <a:defRPr lang="en-US" sz="44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
        <p:nvSpPr>
          <p:cNvPr id="14" name="Slide Number Placeholder 2">
            <a:extLst>
              <a:ext uri="{FF2B5EF4-FFF2-40B4-BE49-F238E27FC236}">
                <a16:creationId xmlns:a16="http://schemas.microsoft.com/office/drawing/2014/main" id="{029981A1-3457-403B-A5C5-660EB3DAF4CE}"/>
              </a:ext>
            </a:extLst>
          </p:cNvPr>
          <p:cNvSpPr>
            <a:spLocks noGrp="1"/>
          </p:cNvSpPr>
          <p:nvPr>
            <p:ph type="sldNum" sz="quarter" idx="4"/>
          </p:nvPr>
        </p:nvSpPr>
        <p:spPr>
          <a:xfrm>
            <a:off x="9448800" y="6567054"/>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8" name="Footer Placeholder 1">
            <a:extLst>
              <a:ext uri="{FF2B5EF4-FFF2-40B4-BE49-F238E27FC236}">
                <a16:creationId xmlns:a16="http://schemas.microsoft.com/office/drawing/2014/main" id="{2AC2367A-09F3-449C-B40E-9F05342C8B83}"/>
              </a:ext>
            </a:extLst>
          </p:cNvPr>
          <p:cNvSpPr>
            <a:spLocks noGrp="1"/>
          </p:cNvSpPr>
          <p:nvPr>
            <p:ph type="ftr" sz="quarter" idx="3"/>
          </p:nvPr>
        </p:nvSpPr>
        <p:spPr>
          <a:xfrm>
            <a:off x="0" y="6567054"/>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extLst>
      <p:ext uri="{BB962C8B-B14F-4D97-AF65-F5344CB8AC3E}">
        <p14:creationId xmlns:p14="http://schemas.microsoft.com/office/powerpoint/2010/main" val="135186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6" r:id="rId4"/>
    <p:sldLayoutId id="2147483747" r:id="rId5"/>
    <p:sldLayoutId id="2147483748" r:id="rId6"/>
    <p:sldLayoutId id="2147483755" r:id="rId7"/>
    <p:sldLayoutId id="2147483756" r:id="rId8"/>
    <p:sldLayoutId id="2147483749" r:id="rId9"/>
    <p:sldLayoutId id="2147483708" r:id="rId10"/>
    <p:sldLayoutId id="2147483751" r:id="rId11"/>
    <p:sldLayoutId id="2147483752" r:id="rId12"/>
    <p:sldLayoutId id="2147483760" r:id="rId13"/>
    <p:sldLayoutId id="2147483759" r:id="rId14"/>
    <p:sldLayoutId id="2147483651" r:id="rId15"/>
    <p:sldLayoutId id="2147483650" r:id="rId16"/>
    <p:sldLayoutId id="2147483754" r:id="rId17"/>
    <p:sldLayoutId id="2147483753" r:id="rId18"/>
    <p:sldLayoutId id="2147483655" r:id="rId19"/>
    <p:sldLayoutId id="2147483649" r:id="rId20"/>
    <p:sldLayoutId id="2147483758" r:id="rId21"/>
    <p:sldLayoutId id="2147483764" r:id="rId22"/>
    <p:sldLayoutId id="2147483767" r:id="rId23"/>
    <p:sldLayoutId id="2147483770" r:id="rId24"/>
    <p:sldLayoutId id="2147483773" r:id="rId25"/>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0.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56.png"/><Relationship Id="rId5" Type="http://schemas.openxmlformats.org/officeDocument/2006/relationships/image" Target="../media/image54.sv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57.png"/><Relationship Id="rId5" Type="http://schemas.openxmlformats.org/officeDocument/2006/relationships/image" Target="../media/image54.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58.png"/><Relationship Id="rId5" Type="http://schemas.openxmlformats.org/officeDocument/2006/relationships/image" Target="../media/image54.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4.xml"/><Relationship Id="rId7" Type="http://schemas.openxmlformats.org/officeDocument/2006/relationships/image" Target="../media/image62.sv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5.xml"/><Relationship Id="rId7" Type="http://schemas.openxmlformats.org/officeDocument/2006/relationships/image" Target="../media/image62.svg"/><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9.svg"/><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notesSlide" Target="../notesSlides/notesSlide2.xm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slideLayout" Target="../slideLayouts/slideLayout14.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22.xml"/><Relationship Id="rId7" Type="http://schemas.openxmlformats.org/officeDocument/2006/relationships/image" Target="../media/image74.svg"/><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76.sv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hyperlink" Target="https://www.calpro-online.org/documents/CALPRO2017Brief-IET-508.pdf"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2" Type="http://schemas.openxmlformats.org/officeDocument/2006/relationships/hyperlink" Target="https://evalhub.workforcegps.org/"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image" Target="../media/image41.svg"/></Relationships>
</file>

<file path=ppt/slides/_rels/slide45.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87.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E821B6-8820-4A56-880C-7C15CE1EDC59}"/>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173" t="6901" r="-3866" b="50850"/>
          <a:stretch/>
        </p:blipFill>
        <p:spPr>
          <a:xfrm>
            <a:off x="-21265" y="-19777"/>
            <a:ext cx="12684642" cy="3434317"/>
          </a:xfrm>
          <a:prstGeom prst="rect">
            <a:avLst/>
          </a:prstGeom>
        </p:spPr>
      </p:pic>
      <p:sp>
        <p:nvSpPr>
          <p:cNvPr id="2" name="Title 1"/>
          <p:cNvSpPr>
            <a:spLocks noGrp="1"/>
          </p:cNvSpPr>
          <p:nvPr>
            <p:ph type="ctrTitle"/>
          </p:nvPr>
        </p:nvSpPr>
        <p:spPr>
          <a:xfrm>
            <a:off x="888102" y="3547250"/>
            <a:ext cx="8467002" cy="1096040"/>
          </a:xfrm>
        </p:spPr>
        <p:txBody>
          <a:bodyPr>
            <a:noAutofit/>
          </a:bodyPr>
          <a:lstStyle/>
          <a:p>
            <a:r>
              <a:rPr lang="en-US" sz="6000" dirty="0">
                <a:ea typeface="Verdana" panose="020B0604030504040204" pitchFamily="34" charset="0"/>
              </a:rPr>
              <a:t>IET Design Camp</a:t>
            </a:r>
            <a:endParaRPr lang="en-US" sz="6000" dirty="0">
              <a:solidFill>
                <a:schemeClr val="tx1">
                  <a:lumMod val="65000"/>
                  <a:lumOff val="35000"/>
                </a:schemeClr>
              </a:solidFill>
            </a:endParaRPr>
          </a:p>
        </p:txBody>
      </p:sp>
      <p:sp>
        <p:nvSpPr>
          <p:cNvPr id="3" name="Subtitle 2"/>
          <p:cNvSpPr>
            <a:spLocks noGrp="1"/>
          </p:cNvSpPr>
          <p:nvPr>
            <p:ph type="subTitle" idx="1"/>
          </p:nvPr>
        </p:nvSpPr>
        <p:spPr>
          <a:xfrm>
            <a:off x="888102" y="4925461"/>
            <a:ext cx="9747425" cy="738142"/>
          </a:xfrm>
        </p:spPr>
        <p:txBody>
          <a:bodyPr vert="horz" lIns="91440" tIns="45720" rIns="91440" bIns="45720" rtlCol="0" anchor="t">
            <a:normAutofit/>
          </a:bodyPr>
          <a:lstStyle/>
          <a:p>
            <a:r>
              <a:rPr lang="en-US" sz="3600" dirty="0">
                <a:latin typeface="Verdana"/>
                <a:ea typeface="Verdana"/>
              </a:rPr>
              <a:t>Phase 4: Evaluate and Improve</a:t>
            </a:r>
          </a:p>
          <a:p>
            <a:endParaRPr lang="en-US" dirty="0">
              <a:latin typeface="Roboto Slab"/>
            </a:endParaRPr>
          </a:p>
        </p:txBody>
      </p:sp>
      <p:sp>
        <p:nvSpPr>
          <p:cNvPr id="6" name="TextBox 5">
            <a:extLst>
              <a:ext uri="{FF2B5EF4-FFF2-40B4-BE49-F238E27FC236}">
                <a16:creationId xmlns:a16="http://schemas.microsoft.com/office/drawing/2014/main" id="{972F9AE8-1214-4E05-A4F1-DEB9530BAD80}"/>
              </a:ext>
            </a:extLst>
          </p:cNvPr>
          <p:cNvSpPr txBox="1"/>
          <p:nvPr/>
        </p:nvSpPr>
        <p:spPr>
          <a:xfrm>
            <a:off x="1912663" y="1736540"/>
            <a:ext cx="10289628" cy="2092881"/>
          </a:xfrm>
          <a:prstGeom prst="rect">
            <a:avLst/>
          </a:prstGeom>
          <a:noFill/>
        </p:spPr>
        <p:txBody>
          <a:bodyPr wrap="square" rtlCol="0">
            <a:spAutoFit/>
          </a:bodyPr>
          <a:lstStyle/>
          <a:p>
            <a:pPr algn="r"/>
            <a:r>
              <a:rPr lang="en-US" sz="13000" b="1" spc="-300" dirty="0">
                <a:solidFill>
                  <a:schemeClr val="bg1"/>
                </a:solidFill>
              </a:rPr>
              <a:t>WELCOME!</a:t>
            </a:r>
          </a:p>
        </p:txBody>
      </p:sp>
      <p:pic>
        <p:nvPicPr>
          <p:cNvPr id="9" name="Picture 8" descr="AIR logo. Advancing Evidence. Improving Lives. ">
            <a:extLst>
              <a:ext uri="{FF2B5EF4-FFF2-40B4-BE49-F238E27FC236}">
                <a16:creationId xmlns:a16="http://schemas.microsoft.com/office/drawing/2014/main" id="{4F6FD58E-1324-4318-B6F3-57254364F5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7506" y="5802514"/>
            <a:ext cx="1532021" cy="761662"/>
          </a:xfrm>
          <a:prstGeom prst="rect">
            <a:avLst/>
          </a:prstGeom>
        </p:spPr>
      </p:pic>
      <p:pic>
        <p:nvPicPr>
          <p:cNvPr id="8" name="Picture 7" descr="SAFAL Partners logo.">
            <a:extLst>
              <a:ext uri="{FF2B5EF4-FFF2-40B4-BE49-F238E27FC236}">
                <a16:creationId xmlns:a16="http://schemas.microsoft.com/office/drawing/2014/main" id="{4A5970C4-4E8E-443A-929E-56863EC23C5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
        <p:nvSpPr>
          <p:cNvPr id="11" name="Slide Number Placeholder 2">
            <a:extLst>
              <a:ext uri="{FF2B5EF4-FFF2-40B4-BE49-F238E27FC236}">
                <a16:creationId xmlns:a16="http://schemas.microsoft.com/office/drawing/2014/main" id="{B0ACCBBF-7331-455D-9E34-335A66D6ADAA}"/>
              </a:ext>
            </a:extLst>
          </p:cNvPr>
          <p:cNvSpPr>
            <a:spLocks noGrp="1"/>
          </p:cNvSpPr>
          <p:nvPr>
            <p:ph type="sldNum" sz="quarter" idx="4294967295"/>
          </p:nvPr>
        </p:nvSpPr>
        <p:spPr>
          <a:xfrm>
            <a:off x="9448800" y="6566848"/>
            <a:ext cx="2743200" cy="281601"/>
          </a:xfrm>
          <a:prstGeom prst="rect">
            <a:avLst/>
          </a:prstGeom>
        </p:spPr>
        <p:txBody>
          <a:bodyPr anchor="b"/>
          <a:lstStyle/>
          <a:p>
            <a:pPr algn="r"/>
            <a:fld id="{46BF826B-1E70-4759-AAB5-894E58C379C3}" type="slidenum">
              <a:rPr lang="en-US" sz="1050" smtClean="0">
                <a:solidFill>
                  <a:srgbClr val="315F9F"/>
                </a:solidFill>
              </a:rPr>
              <a:pPr algn="r"/>
              <a:t>1</a:t>
            </a:fld>
            <a:endParaRPr lang="en-US" sz="1050">
              <a:solidFill>
                <a:srgbClr val="315F9F"/>
              </a:solidFill>
            </a:endParaRPr>
          </a:p>
        </p:txBody>
      </p:sp>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FEB99C-5A52-4E26-A1C1-F19CC302D13F}"/>
              </a:ext>
            </a:extLst>
          </p:cNvPr>
          <p:cNvSpPr>
            <a:spLocks noGrp="1"/>
          </p:cNvSpPr>
          <p:nvPr>
            <p:ph type="ctrTitle"/>
          </p:nvPr>
        </p:nvSpPr>
        <p:spPr>
          <a:xfrm>
            <a:off x="838199" y="2157136"/>
            <a:ext cx="10515601" cy="2016030"/>
          </a:xfrm>
        </p:spPr>
        <p:txBody>
          <a:bodyPr>
            <a:normAutofit/>
          </a:bodyPr>
          <a:lstStyle/>
          <a:p>
            <a:r>
              <a:rPr lang="en-US" sz="4400" dirty="0"/>
              <a:t>Integrate Continuous Improvement</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10" name="Content Placeholder 2">
            <a:extLst>
              <a:ext uri="{FF2B5EF4-FFF2-40B4-BE49-F238E27FC236}">
                <a16:creationId xmlns:a16="http://schemas.microsoft.com/office/drawing/2014/main" id="{822EF73B-69EE-46FB-BD51-2EC05C3375F5}"/>
              </a:ext>
            </a:extLst>
          </p:cNvPr>
          <p:cNvSpPr txBox="1">
            <a:spLocks/>
          </p:cNvSpPr>
          <p:nvPr/>
        </p:nvSpPr>
        <p:spPr>
          <a:xfrm>
            <a:off x="838200" y="4387764"/>
            <a:ext cx="10721996" cy="211598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047C7C"/>
              </a:buClr>
              <a:buFont typeface="Wingdings" panose="05000000000000000000" pitchFamily="2" charset="2"/>
              <a:buNone/>
              <a:defRPr sz="2400" kern="1200">
                <a:solidFill>
                  <a:srgbClr val="047C7C"/>
                </a:solidFill>
                <a:latin typeface="Verdana Pro" panose="020B0604030504040204" pitchFamily="34" charset="0"/>
                <a:ea typeface="Roboto Slab" pitchFamily="2" charset="0"/>
                <a:cs typeface="+mn-cs"/>
              </a:defRPr>
            </a:lvl1pPr>
            <a:lvl2pPr marL="457200" indent="0" algn="l" defTabSz="914400" rtl="0" eaLnBrk="1" latinLnBrk="0" hangingPunct="1">
              <a:lnSpc>
                <a:spcPct val="90000"/>
              </a:lnSpc>
              <a:spcBef>
                <a:spcPts val="500"/>
              </a:spcBef>
              <a:buClr>
                <a:srgbClr val="248A8C"/>
              </a:buClr>
              <a:buFont typeface="Wingdings" panose="05000000000000000000" pitchFamily="2" charset="2"/>
              <a:buNone/>
              <a:defRPr sz="2000" kern="1200">
                <a:solidFill>
                  <a:schemeClr val="tx1">
                    <a:tint val="75000"/>
                  </a:schemeClr>
                </a:solidFill>
                <a:latin typeface="Verdana Pro" panose="020B0604030504040204" pitchFamily="34" charset="0"/>
                <a:ea typeface="Roboto Slab" pitchFamily="2" charset="0"/>
                <a:cs typeface="+mn-cs"/>
              </a:defRPr>
            </a:lvl2pPr>
            <a:lvl3pPr marL="914400" indent="0" algn="l" defTabSz="914400" rtl="0" eaLnBrk="1" latinLnBrk="0" hangingPunct="1">
              <a:lnSpc>
                <a:spcPct val="90000"/>
              </a:lnSpc>
              <a:spcBef>
                <a:spcPts val="500"/>
              </a:spcBef>
              <a:buClr>
                <a:srgbClr val="248A8C"/>
              </a:buClr>
              <a:buFont typeface="Wingdings" panose="05000000000000000000" pitchFamily="2" charset="2"/>
              <a:buNone/>
              <a:defRPr sz="1800" kern="1200">
                <a:solidFill>
                  <a:schemeClr val="tx1">
                    <a:tint val="75000"/>
                  </a:schemeClr>
                </a:solidFill>
                <a:latin typeface="Verdana Pro" panose="020B0604030504040204" pitchFamily="34" charset="0"/>
                <a:ea typeface="Roboto Slab" pitchFamily="2" charset="0"/>
                <a:cs typeface="+mn-cs"/>
              </a:defRPr>
            </a:lvl3pPr>
            <a:lvl4pPr marL="1371600" indent="0" algn="l" defTabSz="914400" rtl="0" eaLnBrk="1" latinLnBrk="0" hangingPunct="1">
              <a:lnSpc>
                <a:spcPct val="90000"/>
              </a:lnSpc>
              <a:spcBef>
                <a:spcPts val="500"/>
              </a:spcBef>
              <a:buClr>
                <a:srgbClr val="248A8C"/>
              </a:buClr>
              <a:buFont typeface="Wingdings" panose="05000000000000000000" pitchFamily="2" charset="2"/>
              <a:buNone/>
              <a:defRPr sz="1600" kern="1200">
                <a:solidFill>
                  <a:schemeClr val="tx1">
                    <a:tint val="75000"/>
                  </a:schemeClr>
                </a:solidFill>
                <a:latin typeface="Verdana Pro" panose="020B0604030504040204" pitchFamily="34" charset="0"/>
                <a:ea typeface="Roboto Slab" pitchFamily="2" charset="0"/>
                <a:cs typeface="+mn-cs"/>
              </a:defRPr>
            </a:lvl4pPr>
            <a:lvl5pPr marL="1828800" indent="0" algn="l" defTabSz="914400" rtl="0" eaLnBrk="1" latinLnBrk="0" hangingPunct="1">
              <a:lnSpc>
                <a:spcPct val="90000"/>
              </a:lnSpc>
              <a:spcBef>
                <a:spcPts val="500"/>
              </a:spcBef>
              <a:buClr>
                <a:srgbClr val="248A8C"/>
              </a:buClr>
              <a:buFont typeface="Wingdings" panose="05000000000000000000" pitchFamily="2" charset="2"/>
              <a:buNone/>
              <a:defRPr sz="1600" kern="1200">
                <a:solidFill>
                  <a:schemeClr val="tx1">
                    <a:tint val="75000"/>
                  </a:schemeClr>
                </a:solidFill>
                <a:latin typeface="Verdana Pro" panose="020B0604030504040204" pitchFamily="34" charset="0"/>
                <a:ea typeface="Roboto Slab"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600"/>
              </a:spcBef>
            </a:pPr>
            <a:r>
              <a:rPr lang="en-US" sz="2800" dirty="0"/>
              <a:t>Defining Continuous Improvement</a:t>
            </a:r>
          </a:p>
          <a:p>
            <a:pPr>
              <a:lnSpc>
                <a:spcPct val="100000"/>
              </a:lnSpc>
              <a:spcBef>
                <a:spcPts val="600"/>
              </a:spcBef>
            </a:pPr>
            <a:r>
              <a:rPr lang="en-US" sz="2800" dirty="0"/>
              <a:t>Continuous Improvement in Practice</a:t>
            </a:r>
          </a:p>
          <a:p>
            <a:pPr>
              <a:lnSpc>
                <a:spcPct val="100000"/>
              </a:lnSpc>
              <a:spcBef>
                <a:spcPts val="600"/>
              </a:spcBef>
            </a:pPr>
            <a:r>
              <a:rPr lang="en-US" sz="2800" dirty="0"/>
              <a:t>Benefits of Integrating Continuous Improvement</a:t>
            </a:r>
          </a:p>
        </p:txBody>
      </p:sp>
      <p:sp>
        <p:nvSpPr>
          <p:cNvPr id="8" name="Slide Number Placeholder 2">
            <a:extLst>
              <a:ext uri="{FF2B5EF4-FFF2-40B4-BE49-F238E27FC236}">
                <a16:creationId xmlns:a16="http://schemas.microsoft.com/office/drawing/2014/main" id="{B4C6B8EB-2746-45CF-B4D2-4261327B572E}"/>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10</a:t>
            </a:fld>
            <a:endParaRPr lang="en-US" sz="1050"/>
          </a:p>
        </p:txBody>
      </p:sp>
    </p:spTree>
    <p:custDataLst>
      <p:tags r:id="rId1"/>
    </p:custDataLst>
    <p:extLst>
      <p:ext uri="{BB962C8B-B14F-4D97-AF65-F5344CB8AC3E}">
        <p14:creationId xmlns:p14="http://schemas.microsoft.com/office/powerpoint/2010/main" val="138222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92114-A287-4899-A3B1-CE4FE48C9970}"/>
              </a:ext>
              <a:ext uri="{C183D7F6-B498-43B3-948B-1728B52AA6E4}">
                <adec:decorative xmlns:adec="http://schemas.microsoft.com/office/drawing/2017/decorative" val="1"/>
              </a:ext>
            </a:extLst>
          </p:cNvPr>
          <p:cNvSpPr/>
          <p:nvPr/>
        </p:nvSpPr>
        <p:spPr>
          <a:xfrm>
            <a:off x="0" y="2137118"/>
            <a:ext cx="6790267" cy="353826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89BC6-3A43-4E3E-B409-B19661FC2A23}"/>
              </a:ext>
            </a:extLst>
          </p:cNvPr>
          <p:cNvSpPr>
            <a:spLocks noGrp="1"/>
          </p:cNvSpPr>
          <p:nvPr>
            <p:ph type="title"/>
          </p:nvPr>
        </p:nvSpPr>
        <p:spPr>
          <a:xfrm>
            <a:off x="838200" y="606352"/>
            <a:ext cx="8843682" cy="642930"/>
          </a:xfrm>
        </p:spPr>
        <p:txBody>
          <a:bodyPr/>
          <a:lstStyle/>
          <a:p>
            <a:r>
              <a:rPr lang="en-US" dirty="0"/>
              <a:t>What is continuous improvement?</a:t>
            </a:r>
          </a:p>
        </p:txBody>
      </p:sp>
      <p:sp>
        <p:nvSpPr>
          <p:cNvPr id="3" name="Content Placeholder 2">
            <a:extLst>
              <a:ext uri="{FF2B5EF4-FFF2-40B4-BE49-F238E27FC236}">
                <a16:creationId xmlns:a16="http://schemas.microsoft.com/office/drawing/2014/main" id="{41277BA5-FBD9-4C98-BF25-80EBAA7F907B}"/>
              </a:ext>
            </a:extLst>
          </p:cNvPr>
          <p:cNvSpPr>
            <a:spLocks noGrp="1"/>
          </p:cNvSpPr>
          <p:nvPr>
            <p:ph type="body" sz="quarter" idx="10"/>
          </p:nvPr>
        </p:nvSpPr>
        <p:spPr>
          <a:xfrm>
            <a:off x="366530" y="2269671"/>
            <a:ext cx="6360363" cy="3339770"/>
          </a:xfrm>
        </p:spPr>
        <p:txBody>
          <a:bodyPr vert="horz" lIns="91440" tIns="45720" rIns="91440" bIns="45720" rtlCol="0" anchor="t">
            <a:noAutofit/>
          </a:bodyPr>
          <a:lstStyle/>
          <a:p>
            <a:r>
              <a:rPr lang="en-US" sz="3200" i="0" dirty="0">
                <a:solidFill>
                  <a:srgbClr val="047C7C"/>
                </a:solidFill>
                <a:effectLst/>
              </a:rPr>
              <a:t>In Educational Programs:</a:t>
            </a:r>
          </a:p>
          <a:p>
            <a:pPr>
              <a:lnSpc>
                <a:spcPct val="114000"/>
              </a:lnSpc>
            </a:pPr>
            <a:r>
              <a:rPr lang="en-US" sz="2400" dirty="0">
                <a:solidFill>
                  <a:schemeClr val="tx1">
                    <a:lumMod val="85000"/>
                    <a:lumOff val="15000"/>
                  </a:schemeClr>
                </a:solidFill>
              </a:rPr>
              <a:t>Continuous improvement is the </a:t>
            </a:r>
            <a:r>
              <a:rPr lang="en-US" sz="2400" u="sng" dirty="0">
                <a:solidFill>
                  <a:schemeClr val="tx1">
                    <a:lumMod val="85000"/>
                    <a:lumOff val="15000"/>
                  </a:schemeClr>
                </a:solidFill>
              </a:rPr>
              <a:t>ongoing</a:t>
            </a:r>
            <a:r>
              <a:rPr lang="en-US" sz="2400" dirty="0">
                <a:solidFill>
                  <a:schemeClr val="tx1">
                    <a:lumMod val="85000"/>
                    <a:lumOff val="15000"/>
                  </a:schemeClr>
                </a:solidFill>
              </a:rPr>
              <a:t> </a:t>
            </a:r>
            <a:r>
              <a:rPr lang="en-US" sz="2400" i="1" dirty="0">
                <a:solidFill>
                  <a:srgbClr val="047C7C"/>
                </a:solidFill>
              </a:rPr>
              <a:t>examination </a:t>
            </a:r>
            <a:r>
              <a:rPr lang="en-US" sz="2400" dirty="0">
                <a:solidFill>
                  <a:schemeClr val="tx1">
                    <a:lumMod val="85000"/>
                    <a:lumOff val="15000"/>
                  </a:schemeClr>
                </a:solidFill>
              </a:rPr>
              <a:t>of program and learner outcomes and the processes that impact them. It also involves </a:t>
            </a:r>
            <a:r>
              <a:rPr lang="en-US" sz="2400" i="1" dirty="0">
                <a:solidFill>
                  <a:srgbClr val="047C7C"/>
                </a:solidFill>
              </a:rPr>
              <a:t>identification </a:t>
            </a:r>
            <a:r>
              <a:rPr lang="en-US" sz="2400" dirty="0">
                <a:solidFill>
                  <a:schemeClr val="tx1">
                    <a:lumMod val="85000"/>
                    <a:lumOff val="15000"/>
                  </a:schemeClr>
                </a:solidFill>
              </a:rPr>
              <a:t>and</a:t>
            </a:r>
            <a:r>
              <a:rPr lang="en-US" sz="2400" i="1" dirty="0">
                <a:solidFill>
                  <a:srgbClr val="047C7C"/>
                </a:solidFill>
              </a:rPr>
              <a:t> implementation </a:t>
            </a:r>
            <a:r>
              <a:rPr lang="en-US" sz="2400" dirty="0">
                <a:solidFill>
                  <a:schemeClr val="tx1">
                    <a:lumMod val="85000"/>
                    <a:lumOff val="15000"/>
                  </a:schemeClr>
                </a:solidFill>
              </a:rPr>
              <a:t>of strategies to improve the outcomes.</a:t>
            </a:r>
          </a:p>
        </p:txBody>
      </p:sp>
      <p:sp>
        <p:nvSpPr>
          <p:cNvPr id="38" name="Slide Number Placeholder 2">
            <a:extLst>
              <a:ext uri="{FF2B5EF4-FFF2-40B4-BE49-F238E27FC236}">
                <a16:creationId xmlns:a16="http://schemas.microsoft.com/office/drawing/2014/main" id="{09A75779-7457-4E59-96EF-64750E404F8A}"/>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11</a:t>
            </a:fld>
            <a:endParaRPr lang="en-US" sz="1050"/>
          </a:p>
        </p:txBody>
      </p:sp>
      <p:sp>
        <p:nvSpPr>
          <p:cNvPr id="39" name="Footer Placeholder 1">
            <a:extLst>
              <a:ext uri="{FF2B5EF4-FFF2-40B4-BE49-F238E27FC236}">
                <a16:creationId xmlns:a16="http://schemas.microsoft.com/office/drawing/2014/main" id="{CC88766A-0A96-46C2-B89E-090BD281A9FD}"/>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5" name="Picture 4" descr="The continuous improvement cycle includes four main parts: 1) design, plan, and develop; 2) implement; 3) evaluate; and 4) improve.">
            <a:extLst>
              <a:ext uri="{FF2B5EF4-FFF2-40B4-BE49-F238E27FC236}">
                <a16:creationId xmlns:a16="http://schemas.microsoft.com/office/drawing/2014/main" id="{BFC4F0DD-B774-4327-B46D-6C50EBE91979}"/>
              </a:ext>
            </a:extLst>
          </p:cNvPr>
          <p:cNvPicPr>
            <a:picLocks noChangeAspect="1"/>
          </p:cNvPicPr>
          <p:nvPr/>
        </p:nvPicPr>
        <p:blipFill>
          <a:blip r:embed="rId4"/>
          <a:stretch>
            <a:fillRect/>
          </a:stretch>
        </p:blipFill>
        <p:spPr>
          <a:xfrm>
            <a:off x="7363787" y="1606402"/>
            <a:ext cx="4170025" cy="4822354"/>
          </a:xfrm>
          <a:prstGeom prst="rect">
            <a:avLst/>
          </a:prstGeom>
        </p:spPr>
      </p:pic>
    </p:spTree>
    <p:custDataLst>
      <p:tags r:id="rId1"/>
    </p:custDataLst>
    <p:extLst>
      <p:ext uri="{BB962C8B-B14F-4D97-AF65-F5344CB8AC3E}">
        <p14:creationId xmlns:p14="http://schemas.microsoft.com/office/powerpoint/2010/main" val="60485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9BC6-3A43-4E3E-B409-B19661FC2A23}"/>
              </a:ext>
            </a:extLst>
          </p:cNvPr>
          <p:cNvSpPr>
            <a:spLocks noGrp="1"/>
          </p:cNvSpPr>
          <p:nvPr>
            <p:ph type="title"/>
          </p:nvPr>
        </p:nvSpPr>
        <p:spPr>
          <a:xfrm>
            <a:off x="838199" y="606352"/>
            <a:ext cx="10439251" cy="642930"/>
          </a:xfrm>
        </p:spPr>
        <p:txBody>
          <a:bodyPr/>
          <a:lstStyle/>
          <a:p>
            <a:r>
              <a:rPr lang="en-US"/>
              <a:t>Continuous Improvement in Practice</a:t>
            </a:r>
          </a:p>
        </p:txBody>
      </p:sp>
      <p:sp>
        <p:nvSpPr>
          <p:cNvPr id="25" name="Slide Number Placeholder 2">
            <a:extLst>
              <a:ext uri="{FF2B5EF4-FFF2-40B4-BE49-F238E27FC236}">
                <a16:creationId xmlns:a16="http://schemas.microsoft.com/office/drawing/2014/main" id="{8D15957F-0AC2-4DFF-B2AF-BF91FF484DBA}"/>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12</a:t>
            </a:fld>
            <a:endParaRPr lang="en-US" sz="1050"/>
          </a:p>
        </p:txBody>
      </p:sp>
      <p:sp>
        <p:nvSpPr>
          <p:cNvPr id="30" name="Footer Placeholder 1">
            <a:extLst>
              <a:ext uri="{FF2B5EF4-FFF2-40B4-BE49-F238E27FC236}">
                <a16:creationId xmlns:a16="http://schemas.microsoft.com/office/drawing/2014/main" id="{A243AD56-B8B0-4026-9D0A-B2CABE9CAF1C}"/>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3" name="Picture 2" descr="Slide 12&#10;The design, plan, and develop phase includes planning how and when to develop, deliver, and evaluate the program. The implement phase includes activating the plans, monitoring implementation, and collecting data. The evaluate phase focuses on evaluating the data and analyzing the results. The improve phase involves identifying and selecting improvement strategies.">
            <a:extLst>
              <a:ext uri="{FF2B5EF4-FFF2-40B4-BE49-F238E27FC236}">
                <a16:creationId xmlns:a16="http://schemas.microsoft.com/office/drawing/2014/main" id="{5D287275-B949-456B-8834-41E88D5FEF1C}"/>
              </a:ext>
            </a:extLst>
          </p:cNvPr>
          <p:cNvPicPr>
            <a:picLocks noChangeAspect="1"/>
          </p:cNvPicPr>
          <p:nvPr/>
        </p:nvPicPr>
        <p:blipFill>
          <a:blip r:embed="rId4"/>
          <a:stretch>
            <a:fillRect/>
          </a:stretch>
        </p:blipFill>
        <p:spPr>
          <a:xfrm>
            <a:off x="461211" y="1600497"/>
            <a:ext cx="11193226" cy="5047926"/>
          </a:xfrm>
          <a:prstGeom prst="rect">
            <a:avLst/>
          </a:prstGeom>
        </p:spPr>
      </p:pic>
    </p:spTree>
    <p:custDataLst>
      <p:tags r:id="rId1"/>
    </p:custDataLst>
    <p:extLst>
      <p:ext uri="{BB962C8B-B14F-4D97-AF65-F5344CB8AC3E}">
        <p14:creationId xmlns:p14="http://schemas.microsoft.com/office/powerpoint/2010/main" val="98229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06352"/>
            <a:ext cx="11125200" cy="642930"/>
          </a:xfrm>
        </p:spPr>
        <p:txBody>
          <a:bodyPr/>
          <a:lstStyle/>
          <a:p>
            <a:r>
              <a:rPr lang="en-US" sz="4000" dirty="0"/>
              <a:t>Benefits of Integrating Continuous Improvement</a:t>
            </a:r>
          </a:p>
        </p:txBody>
      </p:sp>
      <p:sp>
        <p:nvSpPr>
          <p:cNvPr id="6" name="Content Placeholder 5"/>
          <p:cNvSpPr>
            <a:spLocks noGrp="1"/>
          </p:cNvSpPr>
          <p:nvPr>
            <p:ph type="body" sz="quarter" idx="10"/>
          </p:nvPr>
        </p:nvSpPr>
        <p:spPr>
          <a:xfrm>
            <a:off x="995363" y="3948873"/>
            <a:ext cx="10782507" cy="2587122"/>
          </a:xfrm>
        </p:spPr>
        <p:txBody>
          <a:bodyPr vert="horz" lIns="91440" tIns="45720" rIns="91440" bIns="45720" rtlCol="0" anchor="t">
            <a:normAutofit fontScale="92500"/>
          </a:bodyPr>
          <a:lstStyle/>
          <a:p>
            <a:pPr>
              <a:spcAft>
                <a:spcPts val="200"/>
              </a:spcAft>
            </a:pPr>
            <a:r>
              <a:rPr lang="en-US" sz="2400" dirty="0">
                <a:latin typeface="Verdana" panose="020B0604030504040204" pitchFamily="34" charset="0"/>
                <a:ea typeface="Verdana" panose="020B0604030504040204" pitchFamily="34" charset="0"/>
              </a:rPr>
              <a:t>Integrating continuous improvement into IET helps to:</a:t>
            </a:r>
          </a:p>
          <a:p>
            <a:pPr marL="631825" indent="-342900">
              <a:spcBef>
                <a:spcPts val="800"/>
              </a:spcBef>
              <a:spcAft>
                <a:spcPts val="200"/>
              </a:spcAft>
              <a:buFont typeface="Wingdings" panose="05000000000000000000" pitchFamily="2" charset="2"/>
              <a:buChar char="§"/>
            </a:pPr>
            <a:r>
              <a:rPr lang="en-US" sz="2200" dirty="0">
                <a:latin typeface="Verdana" panose="020B0604030504040204" pitchFamily="34" charset="0"/>
                <a:ea typeface="Verdana" panose="020B0604030504040204" pitchFamily="34" charset="0"/>
              </a:rPr>
              <a:t>Enhance learners’ and employers’ experiences and outcomes.</a:t>
            </a:r>
          </a:p>
          <a:p>
            <a:pPr marL="631825" indent="-342900">
              <a:spcBef>
                <a:spcPts val="800"/>
              </a:spcBef>
              <a:spcAft>
                <a:spcPts val="200"/>
              </a:spcAft>
              <a:buFont typeface="Wingdings" panose="05000000000000000000" pitchFamily="2" charset="2"/>
              <a:buChar char="§"/>
            </a:pPr>
            <a:r>
              <a:rPr lang="en-US" sz="2200" dirty="0">
                <a:latin typeface="Verdana" panose="020B0604030504040204" pitchFamily="34" charset="0"/>
                <a:ea typeface="Verdana" panose="020B0604030504040204" pitchFamily="34" charset="0"/>
              </a:rPr>
              <a:t>Enhance instructors’ and partners’ experiences.</a:t>
            </a:r>
          </a:p>
          <a:p>
            <a:pPr marL="631825" indent="-342900">
              <a:spcBef>
                <a:spcPts val="800"/>
              </a:spcBef>
              <a:spcAft>
                <a:spcPts val="200"/>
              </a:spcAft>
              <a:buFont typeface="Wingdings" panose="05000000000000000000" pitchFamily="2" charset="2"/>
              <a:buChar char="§"/>
            </a:pPr>
            <a:r>
              <a:rPr lang="en-US" sz="2200" dirty="0">
                <a:latin typeface="Verdana" panose="020B0604030504040204" pitchFamily="34" charset="0"/>
                <a:ea typeface="Verdana" panose="020B0604030504040204" pitchFamily="34" charset="0"/>
              </a:rPr>
              <a:t>Identify solutions to improve the design and delivery of training materials.</a:t>
            </a:r>
          </a:p>
          <a:p>
            <a:pPr marL="631825" indent="-342900">
              <a:spcBef>
                <a:spcPts val="800"/>
              </a:spcBef>
              <a:spcAft>
                <a:spcPts val="200"/>
              </a:spcAft>
              <a:buFont typeface="Wingdings" panose="05000000000000000000" pitchFamily="2" charset="2"/>
              <a:buChar char="§"/>
            </a:pPr>
            <a:r>
              <a:rPr lang="en-US" sz="2200" dirty="0"/>
              <a:t>I</a:t>
            </a:r>
            <a:r>
              <a:rPr lang="en-US" sz="2200" dirty="0">
                <a:latin typeface="Verdana" panose="020B0604030504040204" pitchFamily="34" charset="0"/>
                <a:ea typeface="Verdana" panose="020B0604030504040204" pitchFamily="34" charset="0"/>
              </a:rPr>
              <a:t>dentify equity gaps.</a:t>
            </a:r>
          </a:p>
          <a:p>
            <a:pPr marL="631825" indent="-342900">
              <a:spcBef>
                <a:spcPts val="800"/>
              </a:spcBef>
              <a:spcAft>
                <a:spcPts val="200"/>
              </a:spcAft>
              <a:buFont typeface="Wingdings" panose="05000000000000000000" pitchFamily="2" charset="2"/>
              <a:buChar char="§"/>
            </a:pPr>
            <a:r>
              <a:rPr lang="en-US" sz="2200" dirty="0">
                <a:latin typeface="Verdana" panose="020B0604030504040204" pitchFamily="34" charset="0"/>
                <a:ea typeface="Verdana" panose="020B0604030504040204" pitchFamily="34" charset="0"/>
              </a:rPr>
              <a:t>Build evidence for the value of the IET program.</a:t>
            </a:r>
          </a:p>
        </p:txBody>
      </p:sp>
      <p:sp>
        <p:nvSpPr>
          <p:cNvPr id="154" name="Slide Number Placeholder 2">
            <a:extLst>
              <a:ext uri="{FF2B5EF4-FFF2-40B4-BE49-F238E27FC236}">
                <a16:creationId xmlns:a16="http://schemas.microsoft.com/office/drawing/2014/main" id="{3B290A36-F958-4124-B821-AA207538A2F4}"/>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13</a:t>
            </a:fld>
            <a:endParaRPr lang="en-US" sz="1050"/>
          </a:p>
        </p:txBody>
      </p:sp>
      <p:sp>
        <p:nvSpPr>
          <p:cNvPr id="155" name="Footer Placeholder 1">
            <a:extLst>
              <a:ext uri="{FF2B5EF4-FFF2-40B4-BE49-F238E27FC236}">
                <a16:creationId xmlns:a16="http://schemas.microsoft.com/office/drawing/2014/main" id="{659F107B-8E23-4E75-8C7E-8989A5F65049}"/>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2" name="Picture 1">
            <a:extLst>
              <a:ext uri="{FF2B5EF4-FFF2-40B4-BE49-F238E27FC236}">
                <a16:creationId xmlns:a16="http://schemas.microsoft.com/office/drawing/2014/main" id="{C06E86ED-0FD2-4EDC-8728-C7557D61BF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8344" y="1402371"/>
            <a:ext cx="10394581" cy="2462997"/>
          </a:xfrm>
          <a:prstGeom prst="rect">
            <a:avLst/>
          </a:prstGeom>
        </p:spPr>
      </p:pic>
    </p:spTree>
    <p:custDataLst>
      <p:tags r:id="rId1"/>
    </p:custDataLst>
    <p:extLst>
      <p:ext uri="{BB962C8B-B14F-4D97-AF65-F5344CB8AC3E}">
        <p14:creationId xmlns:p14="http://schemas.microsoft.com/office/powerpoint/2010/main" val="9013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438FA718-64E2-45E6-A9AA-20433C05FBD2}"/>
              </a:ext>
            </a:extLst>
          </p:cNvPr>
          <p:cNvSpPr txBox="1">
            <a:spLocks/>
          </p:cNvSpPr>
          <p:nvPr/>
        </p:nvSpPr>
        <p:spPr>
          <a:xfrm>
            <a:off x="838200" y="2159940"/>
            <a:ext cx="10222149" cy="2557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Wingdings" panose="05000000000000000000" pitchFamily="2" charset="2"/>
              <a:buNone/>
            </a:pPr>
            <a:r>
              <a:rPr lang="en-US" dirty="0">
                <a:solidFill>
                  <a:srgbClr val="047C7C"/>
                </a:solidFill>
                <a:latin typeface="Verdana" panose="020B0604030504040204" pitchFamily="34" charset="0"/>
                <a:ea typeface="Verdana" panose="020B0604030504040204" pitchFamily="34" charset="0"/>
              </a:rPr>
              <a:t>Consider </a:t>
            </a:r>
            <a:r>
              <a:rPr lang="en-US" sz="2800" dirty="0">
                <a:solidFill>
                  <a:srgbClr val="047C7C"/>
                </a:solidFill>
                <a:latin typeface="Verdana" panose="020B0604030504040204" pitchFamily="34" charset="0"/>
                <a:ea typeface="Verdana" panose="020B0604030504040204" pitchFamily="34" charset="0"/>
              </a:rPr>
              <a:t>how results will be used with your IET program team and partners for program improvement.</a:t>
            </a:r>
            <a:r>
              <a:rPr lang="en-US" dirty="0">
                <a:solidFill>
                  <a:srgbClr val="047C7C"/>
                </a:solidFill>
                <a:latin typeface="Verdana" panose="020B0604030504040204" pitchFamily="34" charset="0"/>
                <a:ea typeface="Verdana" panose="020B0604030504040204" pitchFamily="34" charset="0"/>
              </a:rPr>
              <a:t> </a:t>
            </a:r>
          </a:p>
          <a:p>
            <a:pPr marL="0" indent="0">
              <a:lnSpc>
                <a:spcPct val="100000"/>
              </a:lnSpc>
              <a:spcBef>
                <a:spcPts val="1200"/>
              </a:spcBef>
              <a:buNone/>
            </a:pPr>
            <a:r>
              <a:rPr lang="en-US" b="1" dirty="0">
                <a:latin typeface="Verdana" panose="020B0604030504040204" pitchFamily="34" charset="0"/>
                <a:ea typeface="Verdana" panose="020B0604030504040204" pitchFamily="34" charset="0"/>
              </a:rPr>
              <a:t>How are you using evaluation results to improve your IET programs both during delivery and </a:t>
            </a:r>
            <a:br>
              <a:rPr lang="en-US" b="1" dirty="0">
                <a:latin typeface="Verdana" panose="020B0604030504040204" pitchFamily="34" charset="0"/>
                <a:ea typeface="Verdana" panose="020B0604030504040204" pitchFamily="34" charset="0"/>
              </a:rPr>
            </a:br>
            <a:r>
              <a:rPr lang="en-US" b="1" dirty="0">
                <a:latin typeface="Verdana" panose="020B0604030504040204" pitchFamily="34" charset="0"/>
                <a:ea typeface="Verdana" panose="020B0604030504040204" pitchFamily="34" charset="0"/>
              </a:rPr>
              <a:t>upon completion?</a:t>
            </a:r>
          </a:p>
        </p:txBody>
      </p:sp>
      <p:sp>
        <p:nvSpPr>
          <p:cNvPr id="2" name="Text Placeholder 1">
            <a:extLst>
              <a:ext uri="{FF2B5EF4-FFF2-40B4-BE49-F238E27FC236}">
                <a16:creationId xmlns:a16="http://schemas.microsoft.com/office/drawing/2014/main" id="{19074AF0-097B-4927-BD27-A6529884AEEA}"/>
              </a:ext>
            </a:extLst>
          </p:cNvPr>
          <p:cNvSpPr>
            <a:spLocks noGrp="1"/>
          </p:cNvSpPr>
          <p:nvPr>
            <p:ph type="body" sz="quarter" idx="10"/>
          </p:nvPr>
        </p:nvSpPr>
        <p:spPr/>
        <p:txBody>
          <a:bodyPr/>
          <a:lstStyle/>
          <a:p>
            <a:r>
              <a:rPr lang="en-US"/>
              <a:t>Group Discussion: Continuous Improvement</a:t>
            </a:r>
          </a:p>
        </p:txBody>
      </p:sp>
      <p:sp>
        <p:nvSpPr>
          <p:cNvPr id="6" name="Speech Bubble: Rectangle with Corners Rounded 5">
            <a:extLst>
              <a:ext uri="{FF2B5EF4-FFF2-40B4-BE49-F238E27FC236}">
                <a16:creationId xmlns:a16="http://schemas.microsoft.com/office/drawing/2014/main" id="{A41F71C6-A11C-4020-A485-CE684B878A64}"/>
              </a:ext>
              <a:ext uri="{C183D7F6-B498-43B3-948B-1728B52AA6E4}">
                <adec:decorative xmlns:adec="http://schemas.microsoft.com/office/drawing/2017/decorative" val="1"/>
              </a:ext>
            </a:extLst>
          </p:cNvPr>
          <p:cNvSpPr/>
          <p:nvPr/>
        </p:nvSpPr>
        <p:spPr>
          <a:xfrm>
            <a:off x="5783126" y="4570580"/>
            <a:ext cx="414603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4AB54F18-E442-488C-B2C9-9EEA048C034D}"/>
              </a:ext>
            </a:extLst>
          </p:cNvPr>
          <p:cNvSpPr txBox="1">
            <a:spLocks/>
          </p:cNvSpPr>
          <p:nvPr/>
        </p:nvSpPr>
        <p:spPr>
          <a:xfrm>
            <a:off x="6096000" y="4805083"/>
            <a:ext cx="3720083" cy="1023705"/>
          </a:xfrm>
          <a:prstGeom prst="rect">
            <a:avLst/>
          </a:prstGeom>
        </p:spPr>
        <p:txBody>
          <a:bodyPr>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1900" b="1" kern="1200">
                <a:solidFill>
                  <a:srgbClr val="047C7C"/>
                </a:solidFill>
                <a:latin typeface="Verdana Pro" panose="020B0604030504040204" pitchFamily="34" charset="0"/>
                <a:ea typeface="Roboto Slab" pitchFamily="2" charset="0"/>
                <a:cs typeface="+mn-cs"/>
              </a:defRPr>
            </a:lvl1pPr>
            <a:lvl2pPr marL="798513" indent="-341313" algn="l" defTabSz="914400" rtl="0" eaLnBrk="1" latinLnBrk="0" hangingPunct="1">
              <a:lnSpc>
                <a:spcPct val="100000"/>
              </a:lnSpc>
              <a:spcBef>
                <a:spcPts val="600"/>
              </a:spcBef>
              <a:spcAft>
                <a:spcPts val="600"/>
              </a:spcAft>
              <a:buClr>
                <a:srgbClr val="248A8C"/>
              </a:buClr>
              <a:buFont typeface="Courier New" panose="02070309020205020404" pitchFamily="49" charset="0"/>
              <a:buChar char="o"/>
              <a:defRPr sz="22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a:solidFill>
                  <a:schemeClr val="bg1"/>
                </a:solidFill>
                <a:latin typeface="Verdana" panose="020B0604030504040204" pitchFamily="34" charset="0"/>
                <a:ea typeface="Verdana" panose="020B0604030504040204" pitchFamily="34" charset="0"/>
              </a:rPr>
              <a:t>Please share your experiences and ideas with the group.</a:t>
            </a:r>
          </a:p>
        </p:txBody>
      </p:sp>
      <p:sp>
        <p:nvSpPr>
          <p:cNvPr id="8" name="Slide Number Placeholder 2">
            <a:extLst>
              <a:ext uri="{FF2B5EF4-FFF2-40B4-BE49-F238E27FC236}">
                <a16:creationId xmlns:a16="http://schemas.microsoft.com/office/drawing/2014/main" id="{74CFAD80-BEC9-4B3F-AE3B-613884EA3E86}"/>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14</a:t>
            </a:fld>
            <a:endParaRPr lang="en-US" sz="1050"/>
          </a:p>
        </p:txBody>
      </p:sp>
      <p:sp>
        <p:nvSpPr>
          <p:cNvPr id="9" name="Footer Placeholder 1">
            <a:extLst>
              <a:ext uri="{FF2B5EF4-FFF2-40B4-BE49-F238E27FC236}">
                <a16:creationId xmlns:a16="http://schemas.microsoft.com/office/drawing/2014/main" id="{8481FAA8-DE4E-4E4E-B663-7FD2B6B55933}"/>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238334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066301"/>
            <a:ext cx="10515601" cy="1850660"/>
          </a:xfrm>
          <a:prstGeom prst="rect">
            <a:avLst/>
          </a:prstGeom>
        </p:spPr>
        <p:txBody>
          <a:bodyPr>
            <a:normAutofit/>
          </a:bodyPr>
          <a:lstStyle/>
          <a:p>
            <a:r>
              <a:rPr lang="en-US" sz="4000" dirty="0"/>
              <a:t>Program Evaluation Basics</a:t>
            </a:r>
          </a:p>
        </p:txBody>
      </p:sp>
      <p:sp>
        <p:nvSpPr>
          <p:cNvPr id="3" name="Content Placeholder 2"/>
          <p:cNvSpPr>
            <a:spLocks noGrp="1"/>
          </p:cNvSpPr>
          <p:nvPr>
            <p:ph type="subTitle" idx="1"/>
          </p:nvPr>
        </p:nvSpPr>
        <p:spPr>
          <a:xfrm>
            <a:off x="838199" y="3960380"/>
            <a:ext cx="11260948" cy="2646311"/>
          </a:xfrm>
          <a:prstGeom prst="rect">
            <a:avLst/>
          </a:prstGeom>
        </p:spPr>
        <p:txBody>
          <a:bodyPr>
            <a:normAutofit fontScale="77500" lnSpcReduction="20000"/>
          </a:bodyPr>
          <a:lstStyle/>
          <a:p>
            <a:pPr>
              <a:lnSpc>
                <a:spcPct val="120000"/>
              </a:lnSpc>
              <a:spcBef>
                <a:spcPts val="600"/>
              </a:spcBef>
              <a:spcAft>
                <a:spcPts val="200"/>
              </a:spcAft>
            </a:pPr>
            <a:r>
              <a:rPr lang="en-US" sz="2800" dirty="0"/>
              <a:t>Starting with a Plan</a:t>
            </a:r>
          </a:p>
          <a:p>
            <a:pPr>
              <a:lnSpc>
                <a:spcPct val="120000"/>
              </a:lnSpc>
              <a:spcBef>
                <a:spcPts val="600"/>
              </a:spcBef>
              <a:spcAft>
                <a:spcPts val="200"/>
              </a:spcAft>
            </a:pPr>
            <a:r>
              <a:rPr lang="en-US" sz="2800" dirty="0"/>
              <a:t>Reviewing the Three Types of IET Goals</a:t>
            </a:r>
          </a:p>
          <a:p>
            <a:pPr>
              <a:lnSpc>
                <a:spcPct val="120000"/>
              </a:lnSpc>
              <a:spcBef>
                <a:spcPts val="600"/>
              </a:spcBef>
              <a:spcAft>
                <a:spcPts val="200"/>
              </a:spcAft>
            </a:pPr>
            <a:r>
              <a:rPr lang="en-US" sz="2800" dirty="0"/>
              <a:t>Evaluating Processes and Outcomes</a:t>
            </a:r>
          </a:p>
          <a:p>
            <a:pPr>
              <a:lnSpc>
                <a:spcPct val="120000"/>
              </a:lnSpc>
              <a:spcBef>
                <a:spcPts val="600"/>
              </a:spcBef>
              <a:spcAft>
                <a:spcPts val="200"/>
              </a:spcAft>
            </a:pPr>
            <a:r>
              <a:rPr lang="en-US" sz="2800" dirty="0">
                <a:latin typeface="Verdana"/>
                <a:ea typeface="Verdana"/>
              </a:rPr>
              <a:t>Exploring Process and Outcome Questions</a:t>
            </a:r>
          </a:p>
          <a:p>
            <a:pPr>
              <a:lnSpc>
                <a:spcPct val="120000"/>
              </a:lnSpc>
              <a:spcBef>
                <a:spcPts val="600"/>
              </a:spcBef>
              <a:spcAft>
                <a:spcPts val="200"/>
              </a:spcAft>
            </a:pPr>
            <a:r>
              <a:rPr lang="en-US" sz="2800" dirty="0"/>
              <a:t>Examining Equity</a:t>
            </a:r>
          </a:p>
          <a:p>
            <a:pPr>
              <a:lnSpc>
                <a:spcPct val="120000"/>
              </a:lnSpc>
              <a:spcBef>
                <a:spcPts val="600"/>
              </a:spcBef>
              <a:spcAft>
                <a:spcPts val="200"/>
              </a:spcAft>
            </a:pPr>
            <a:r>
              <a:rPr lang="en-US" sz="2800" dirty="0"/>
              <a:t>Breakout Group Activity: Practice developing process and outcome questions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5" name="Slide Number Placeholder 2">
            <a:extLst>
              <a:ext uri="{FF2B5EF4-FFF2-40B4-BE49-F238E27FC236}">
                <a16:creationId xmlns:a16="http://schemas.microsoft.com/office/drawing/2014/main" id="{A3D3DB31-7C81-4B8A-950D-A6C6E7A0B94A}"/>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15</a:t>
            </a:fld>
            <a:endParaRPr lang="en-US" sz="1050"/>
          </a:p>
        </p:txBody>
      </p:sp>
    </p:spTree>
    <p:custDataLst>
      <p:tags r:id="rId1"/>
    </p:custDataLst>
    <p:extLst>
      <p:ext uri="{BB962C8B-B14F-4D97-AF65-F5344CB8AC3E}">
        <p14:creationId xmlns:p14="http://schemas.microsoft.com/office/powerpoint/2010/main" val="336430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2860A-45FA-4146-BAF7-9BBBA65B20C2}"/>
              </a:ext>
            </a:extLst>
          </p:cNvPr>
          <p:cNvSpPr>
            <a:spLocks noGrp="1"/>
          </p:cNvSpPr>
          <p:nvPr>
            <p:ph type="title"/>
          </p:nvPr>
        </p:nvSpPr>
        <p:spPr>
          <a:xfrm>
            <a:off x="7086752" y="558477"/>
            <a:ext cx="4526331" cy="1514754"/>
          </a:xfrm>
        </p:spPr>
        <p:txBody>
          <a:bodyPr/>
          <a:lstStyle/>
          <a:p>
            <a:r>
              <a:rPr lang="en-US"/>
              <a:t>Evaluation Starts with Planning</a:t>
            </a:r>
          </a:p>
        </p:txBody>
      </p:sp>
      <p:sp>
        <p:nvSpPr>
          <p:cNvPr id="5" name="Text Placeholder 4">
            <a:extLst>
              <a:ext uri="{FF2B5EF4-FFF2-40B4-BE49-F238E27FC236}">
                <a16:creationId xmlns:a16="http://schemas.microsoft.com/office/drawing/2014/main" id="{73BC39A3-BC57-437F-B6AC-DC67799492F0}"/>
              </a:ext>
            </a:extLst>
          </p:cNvPr>
          <p:cNvSpPr>
            <a:spLocks noGrp="1"/>
          </p:cNvSpPr>
          <p:nvPr>
            <p:ph type="body" sz="quarter" idx="10"/>
          </p:nvPr>
        </p:nvSpPr>
        <p:spPr>
          <a:xfrm>
            <a:off x="7086752" y="2289015"/>
            <a:ext cx="4692503" cy="3627231"/>
          </a:xfrm>
        </p:spPr>
        <p:txBody>
          <a:bodyPr/>
          <a:lstStyle/>
          <a:p>
            <a:pPr marL="0" indent="0">
              <a:buNone/>
            </a:pPr>
            <a:r>
              <a:rPr lang="en-US" sz="2200" dirty="0"/>
              <a:t>Evaluation plans should outline:</a:t>
            </a:r>
          </a:p>
          <a:p>
            <a:pPr marL="344488" indent="-230188">
              <a:buClr>
                <a:schemeClr val="bg1"/>
              </a:buClr>
            </a:pPr>
            <a:r>
              <a:rPr lang="en-US" sz="2200" dirty="0"/>
              <a:t>Intended accomplishments (program goals)</a:t>
            </a:r>
          </a:p>
          <a:p>
            <a:pPr marL="344488" indent="-230188">
              <a:buClr>
                <a:schemeClr val="bg1"/>
              </a:buClr>
            </a:pPr>
            <a:r>
              <a:rPr lang="en-US" sz="2200" dirty="0"/>
              <a:t>Questions to answer to evaluate the goals</a:t>
            </a:r>
          </a:p>
          <a:p>
            <a:pPr marL="344488" indent="-230188">
              <a:buClr>
                <a:schemeClr val="bg1"/>
              </a:buClr>
            </a:pPr>
            <a:r>
              <a:rPr lang="en-US" sz="2200" dirty="0"/>
              <a:t>Data needed to answer the questions</a:t>
            </a:r>
          </a:p>
          <a:p>
            <a:pPr marL="344488" indent="-230188">
              <a:buClr>
                <a:schemeClr val="bg1"/>
              </a:buClr>
            </a:pPr>
            <a:r>
              <a:rPr lang="en-US" sz="2200" dirty="0"/>
              <a:t>Data sources</a:t>
            </a:r>
          </a:p>
          <a:p>
            <a:pPr marL="344488" indent="-230188">
              <a:buClr>
                <a:schemeClr val="bg1"/>
              </a:buClr>
            </a:pPr>
            <a:r>
              <a:rPr lang="en-US" sz="2200" dirty="0"/>
              <a:t>Timing of data collection</a:t>
            </a:r>
          </a:p>
          <a:p>
            <a:pPr marL="344488" indent="-230188">
              <a:buClr>
                <a:schemeClr val="bg1"/>
              </a:buClr>
            </a:pPr>
            <a:r>
              <a:rPr lang="en-US" sz="2200" dirty="0"/>
              <a:t>Analysis method(s)</a:t>
            </a:r>
          </a:p>
          <a:p>
            <a:pPr marL="344488" indent="-230188">
              <a:buClr>
                <a:schemeClr val="bg1"/>
              </a:buClr>
            </a:pPr>
            <a:r>
              <a:rPr lang="en-US" sz="2200" dirty="0"/>
              <a:t>Decision-making process</a:t>
            </a:r>
          </a:p>
        </p:txBody>
      </p:sp>
      <p:sp>
        <p:nvSpPr>
          <p:cNvPr id="48" name="Slide Number Placeholder 2">
            <a:extLst>
              <a:ext uri="{FF2B5EF4-FFF2-40B4-BE49-F238E27FC236}">
                <a16:creationId xmlns:a16="http://schemas.microsoft.com/office/drawing/2014/main" id="{A0BF710B-D1CC-465D-828F-965600E739C7}"/>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solidFill>
                  <a:schemeClr val="bg1"/>
                </a:solidFill>
              </a:rPr>
              <a:pPr/>
              <a:t>16</a:t>
            </a:fld>
            <a:endParaRPr lang="en-US" sz="1050">
              <a:solidFill>
                <a:schemeClr val="bg1"/>
              </a:solidFill>
            </a:endParaRPr>
          </a:p>
        </p:txBody>
      </p:sp>
      <p:sp>
        <p:nvSpPr>
          <p:cNvPr id="49" name="Footer Placeholder 1">
            <a:extLst>
              <a:ext uri="{FF2B5EF4-FFF2-40B4-BE49-F238E27FC236}">
                <a16:creationId xmlns:a16="http://schemas.microsoft.com/office/drawing/2014/main" id="{F37BD0AD-1095-4440-ACE8-DE39ADD6D799}"/>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3" name="Picture 2" descr="Process flowchart depicts the four iterative phases of the I E T design process with double-sided arrows going back and forth between the four phases: 1) Research and Assess; 2) Design and Plan, which is the focus here; (3) Develop and Implement; and 4) Evaluate and Improve. Review and Revise are part of each phase.">
            <a:extLst>
              <a:ext uri="{FF2B5EF4-FFF2-40B4-BE49-F238E27FC236}">
                <a16:creationId xmlns:a16="http://schemas.microsoft.com/office/drawing/2014/main" id="{479D0775-89DE-4C13-B364-1A2EF0FF4A86}"/>
              </a:ext>
            </a:extLst>
          </p:cNvPr>
          <p:cNvPicPr>
            <a:picLocks noChangeAspect="1"/>
          </p:cNvPicPr>
          <p:nvPr/>
        </p:nvPicPr>
        <p:blipFill>
          <a:blip r:embed="rId4"/>
          <a:stretch>
            <a:fillRect/>
          </a:stretch>
        </p:blipFill>
        <p:spPr>
          <a:xfrm>
            <a:off x="1032957" y="558477"/>
            <a:ext cx="4291956" cy="5919729"/>
          </a:xfrm>
          <a:prstGeom prst="rect">
            <a:avLst/>
          </a:prstGeom>
        </p:spPr>
      </p:pic>
    </p:spTree>
    <p:custDataLst>
      <p:tags r:id="rId1"/>
    </p:custDataLst>
    <p:extLst>
      <p:ext uri="{BB962C8B-B14F-4D97-AF65-F5344CB8AC3E}">
        <p14:creationId xmlns:p14="http://schemas.microsoft.com/office/powerpoint/2010/main" val="207763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8999" y="606351"/>
            <a:ext cx="4702630" cy="1119035"/>
          </a:xfrm>
        </p:spPr>
        <p:txBody>
          <a:bodyPr/>
          <a:lstStyle/>
          <a:p>
            <a:r>
              <a:rPr lang="en-US" sz="3800" dirty="0"/>
              <a:t>Program Evaluation Plan Template</a:t>
            </a:r>
          </a:p>
        </p:txBody>
      </p:sp>
      <p:sp>
        <p:nvSpPr>
          <p:cNvPr id="10" name="Content Placeholder 5">
            <a:extLst>
              <a:ext uri="{FF2B5EF4-FFF2-40B4-BE49-F238E27FC236}">
                <a16:creationId xmlns:a16="http://schemas.microsoft.com/office/drawing/2014/main" id="{06E69327-606A-4FD1-8998-8D6C78849D0A}"/>
              </a:ext>
            </a:extLst>
          </p:cNvPr>
          <p:cNvSpPr>
            <a:spLocks noGrp="1"/>
          </p:cNvSpPr>
          <p:nvPr>
            <p:ph type="body" sz="quarter" idx="10"/>
          </p:nvPr>
        </p:nvSpPr>
        <p:spPr>
          <a:xfrm>
            <a:off x="7130206" y="1932213"/>
            <a:ext cx="4510560" cy="3508829"/>
          </a:xfrm>
        </p:spPr>
        <p:txBody>
          <a:bodyPr vert="horz" lIns="91440" tIns="45720" rIns="91440" bIns="45720" rtlCol="0" anchor="t">
            <a:normAutofit/>
          </a:bodyPr>
          <a:lstStyle/>
          <a:p>
            <a:pPr>
              <a:lnSpc>
                <a:spcPct val="100000"/>
              </a:lnSpc>
              <a:spcAft>
                <a:spcPts val="1000"/>
              </a:spcAft>
            </a:pPr>
            <a:r>
              <a:rPr lang="en-US" sz="2400" dirty="0">
                <a:latin typeface="Verdana" panose="020B0604030504040204" pitchFamily="34" charset="0"/>
                <a:ea typeface="Verdana" panose="020B0604030504040204" pitchFamily="34" charset="0"/>
              </a:rPr>
              <a:t>Helps evaluators and IET program designers plan steps to conduct effective evaluations and incorporate continuous improvement into your IET program. </a:t>
            </a:r>
          </a:p>
          <a:p>
            <a:pPr marL="342900">
              <a:lnSpc>
                <a:spcPct val="100000"/>
              </a:lnSpc>
              <a:spcAft>
                <a:spcPts val="1000"/>
              </a:spcAft>
            </a:pPr>
            <a:r>
              <a:rPr lang="en-US" sz="2400" dirty="0">
                <a:solidFill>
                  <a:srgbClr val="047C7C"/>
                </a:solidFill>
                <a:latin typeface="Verdana" panose="020B0604030504040204" pitchFamily="34" charset="0"/>
                <a:ea typeface="Verdana" panose="020B0604030504040204" pitchFamily="34" charset="0"/>
              </a:rPr>
              <a:t>Toolkit Section 2.4 and IET Planning Tool</a:t>
            </a:r>
          </a:p>
        </p:txBody>
      </p:sp>
      <p:sp>
        <p:nvSpPr>
          <p:cNvPr id="11" name="Slide Number Placeholder 2">
            <a:extLst>
              <a:ext uri="{FF2B5EF4-FFF2-40B4-BE49-F238E27FC236}">
                <a16:creationId xmlns:a16="http://schemas.microsoft.com/office/drawing/2014/main" id="{64F04CAD-F36B-4DD3-A036-4A22153981F3}"/>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17</a:t>
            </a:fld>
            <a:endParaRPr lang="en-US" sz="1050"/>
          </a:p>
        </p:txBody>
      </p:sp>
      <p:sp>
        <p:nvSpPr>
          <p:cNvPr id="12" name="Footer Placeholder 1">
            <a:extLst>
              <a:ext uri="{FF2B5EF4-FFF2-40B4-BE49-F238E27FC236}">
                <a16:creationId xmlns:a16="http://schemas.microsoft.com/office/drawing/2014/main" id="{0553DA08-1B65-42C5-84D8-B7BC83F23F82}"/>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grpSp>
        <p:nvGrpSpPr>
          <p:cNvPr id="18" name="Group 17" descr="Program Evaluation Plan Template from the IET Planning Tool.">
            <a:extLst>
              <a:ext uri="{FF2B5EF4-FFF2-40B4-BE49-F238E27FC236}">
                <a16:creationId xmlns:a16="http://schemas.microsoft.com/office/drawing/2014/main" id="{9A5F192F-31D6-427B-B7B0-F921B3AE6211}"/>
              </a:ext>
            </a:extLst>
          </p:cNvPr>
          <p:cNvGrpSpPr/>
          <p:nvPr/>
        </p:nvGrpSpPr>
        <p:grpSpPr>
          <a:xfrm>
            <a:off x="391965" y="233973"/>
            <a:ext cx="6389835" cy="6390053"/>
            <a:chOff x="4430565" y="280243"/>
            <a:chExt cx="6389835" cy="6390053"/>
          </a:xfrm>
        </p:grpSpPr>
        <p:grpSp>
          <p:nvGrpSpPr>
            <p:cNvPr id="19" name="Group 18">
              <a:extLst>
                <a:ext uri="{FF2B5EF4-FFF2-40B4-BE49-F238E27FC236}">
                  <a16:creationId xmlns:a16="http://schemas.microsoft.com/office/drawing/2014/main" id="{96D72294-AC4A-417C-B32B-7100A7184EF4}"/>
                </a:ext>
              </a:extLst>
            </p:cNvPr>
            <p:cNvGrpSpPr/>
            <p:nvPr/>
          </p:nvGrpSpPr>
          <p:grpSpPr>
            <a:xfrm>
              <a:off x="4430565" y="280243"/>
              <a:ext cx="6389835" cy="6390053"/>
              <a:chOff x="436934" y="280243"/>
              <a:chExt cx="6389835" cy="6390053"/>
            </a:xfrm>
          </p:grpSpPr>
          <p:grpSp>
            <p:nvGrpSpPr>
              <p:cNvPr id="21" name="Group 20" descr="Program Evaluation Plan Template from the IET Planning Tool.">
                <a:extLst>
                  <a:ext uri="{FF2B5EF4-FFF2-40B4-BE49-F238E27FC236}">
                    <a16:creationId xmlns:a16="http://schemas.microsoft.com/office/drawing/2014/main" id="{BF61CE20-2F8A-4D7F-9E30-9AE73ED6C8F0}"/>
                  </a:ext>
                </a:extLst>
              </p:cNvPr>
              <p:cNvGrpSpPr/>
              <p:nvPr/>
            </p:nvGrpSpPr>
            <p:grpSpPr>
              <a:xfrm>
                <a:off x="436934" y="280243"/>
                <a:ext cx="6389835" cy="6390053"/>
                <a:chOff x="436934" y="280243"/>
                <a:chExt cx="6389835" cy="6390053"/>
              </a:xfrm>
            </p:grpSpPr>
            <p:sp>
              <p:nvSpPr>
                <p:cNvPr id="23" name="Rectangle 22">
                  <a:extLst>
                    <a:ext uri="{FF2B5EF4-FFF2-40B4-BE49-F238E27FC236}">
                      <a16:creationId xmlns:a16="http://schemas.microsoft.com/office/drawing/2014/main" id="{99D1C632-0051-43D9-9BD1-5742A6F9B77F}"/>
                    </a:ext>
                  </a:extLst>
                </p:cNvPr>
                <p:cNvSpPr/>
                <p:nvPr/>
              </p:nvSpPr>
              <p:spPr>
                <a:xfrm>
                  <a:off x="436935" y="280244"/>
                  <a:ext cx="6389834" cy="6390052"/>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CC48173-B725-4944-9B6B-18A642C09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5464"/>
                <a:stretch/>
              </p:blipFill>
              <p:spPr>
                <a:xfrm>
                  <a:off x="442688" y="280243"/>
                  <a:ext cx="6379992" cy="716747"/>
                </a:xfrm>
                <a:prstGeom prst="rect">
                  <a:avLst/>
                </a:prstGeom>
              </p:spPr>
            </p:pic>
            <p:pic>
              <p:nvPicPr>
                <p:cNvPr id="25" name="Picture 24">
                  <a:extLst>
                    <a:ext uri="{FF2B5EF4-FFF2-40B4-BE49-F238E27FC236}">
                      <a16:creationId xmlns:a16="http://schemas.microsoft.com/office/drawing/2014/main" id="{B5BCE568-FE9C-4D57-BEA7-9EDE78542A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706"/>
                <a:stretch/>
              </p:blipFill>
              <p:spPr>
                <a:xfrm>
                  <a:off x="436934" y="2365965"/>
                  <a:ext cx="6379995" cy="4304330"/>
                </a:xfrm>
                <a:prstGeom prst="rect">
                  <a:avLst/>
                </a:prstGeom>
              </p:spPr>
            </p:pic>
            <p:sp>
              <p:nvSpPr>
                <p:cNvPr id="26" name="Rectangle 25">
                  <a:extLst>
                    <a:ext uri="{FF2B5EF4-FFF2-40B4-BE49-F238E27FC236}">
                      <a16:creationId xmlns:a16="http://schemas.microsoft.com/office/drawing/2014/main" id="{5F9028C6-EB0D-46A4-89EA-4AF15DEA5234}"/>
                    </a:ext>
                  </a:extLst>
                </p:cNvPr>
                <p:cNvSpPr/>
                <p:nvPr/>
              </p:nvSpPr>
              <p:spPr>
                <a:xfrm>
                  <a:off x="550423" y="1644525"/>
                  <a:ext cx="6163797" cy="4591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B336D338-96AC-42DD-812C-043FA35AA7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810" y="4579982"/>
                <a:ext cx="6283093" cy="1927545"/>
              </a:xfrm>
              <a:prstGeom prst="rect">
                <a:avLst/>
              </a:prstGeom>
            </p:spPr>
          </p:pic>
        </p:grpSp>
        <p:pic>
          <p:nvPicPr>
            <p:cNvPr id="20" name="Picture 19">
              <a:extLst>
                <a:ext uri="{FF2B5EF4-FFF2-40B4-BE49-F238E27FC236}">
                  <a16:creationId xmlns:a16="http://schemas.microsoft.com/office/drawing/2014/main" id="{62BFF989-808F-4647-B334-92A4AA1B94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11193" y="660369"/>
              <a:ext cx="6214275" cy="3960617"/>
            </a:xfrm>
            <a:prstGeom prst="rect">
              <a:avLst/>
            </a:prstGeom>
          </p:spPr>
        </p:pic>
      </p:grpSp>
    </p:spTree>
    <p:custDataLst>
      <p:tags r:id="rId1"/>
    </p:custDataLst>
    <p:extLst>
      <p:ext uri="{BB962C8B-B14F-4D97-AF65-F5344CB8AC3E}">
        <p14:creationId xmlns:p14="http://schemas.microsoft.com/office/powerpoint/2010/main" val="158054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spc="-20"/>
              <a:t>Three Types of IET Goals – Review</a:t>
            </a:r>
            <a:endParaRPr lang="en-US"/>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8584" y="0"/>
            <a:ext cx="1951361" cy="1951361"/>
          </a:xfrm>
          <a:prstGeom prst="rect">
            <a:avLst/>
          </a:prstGeom>
        </p:spPr>
      </p:pic>
      <p:sp>
        <p:nvSpPr>
          <p:cNvPr id="19" name="Slide Number Placeholder 2">
            <a:extLst>
              <a:ext uri="{FF2B5EF4-FFF2-40B4-BE49-F238E27FC236}">
                <a16:creationId xmlns:a16="http://schemas.microsoft.com/office/drawing/2014/main" id="{14498799-F46F-4714-AD5E-CBBD4F353CC8}"/>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18</a:t>
            </a:fld>
            <a:endParaRPr lang="en-US" sz="1050"/>
          </a:p>
        </p:txBody>
      </p:sp>
      <p:sp>
        <p:nvSpPr>
          <p:cNvPr id="27" name="Footer Placeholder 1">
            <a:extLst>
              <a:ext uri="{FF2B5EF4-FFF2-40B4-BE49-F238E27FC236}">
                <a16:creationId xmlns:a16="http://schemas.microsoft.com/office/drawing/2014/main" id="{DE27C430-4AB0-4EF6-B5DC-6F81749F05C4}"/>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3" name="Picture 2" descr="1. Learner goals. 2. Program goals. 3. Partner goals.">
            <a:extLst>
              <a:ext uri="{FF2B5EF4-FFF2-40B4-BE49-F238E27FC236}">
                <a16:creationId xmlns:a16="http://schemas.microsoft.com/office/drawing/2014/main" id="{8E46F57E-CBDC-4C4E-BB0F-BEF284B54017}"/>
              </a:ext>
            </a:extLst>
          </p:cNvPr>
          <p:cNvPicPr>
            <a:picLocks noChangeAspect="1"/>
          </p:cNvPicPr>
          <p:nvPr/>
        </p:nvPicPr>
        <p:blipFill>
          <a:blip r:embed="rId6"/>
          <a:stretch>
            <a:fillRect/>
          </a:stretch>
        </p:blipFill>
        <p:spPr>
          <a:xfrm>
            <a:off x="1034013" y="1704098"/>
            <a:ext cx="10626249" cy="1603387"/>
          </a:xfrm>
          <a:prstGeom prst="rect">
            <a:avLst/>
          </a:prstGeom>
        </p:spPr>
      </p:pic>
    </p:spTree>
    <p:custDataLst>
      <p:tags r:id="rId1"/>
    </p:custDataLst>
    <p:extLst>
      <p:ext uri="{BB962C8B-B14F-4D97-AF65-F5344CB8AC3E}">
        <p14:creationId xmlns:p14="http://schemas.microsoft.com/office/powerpoint/2010/main" val="115919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spc="-20" dirty="0"/>
              <a:t>Three Types of IET Goals – Learner</a:t>
            </a:r>
            <a:endParaRPr lang="en-US" sz="2800" dirty="0"/>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8584" y="0"/>
            <a:ext cx="1951361" cy="1951361"/>
          </a:xfrm>
          <a:prstGeom prst="rect">
            <a:avLst/>
          </a:prstGeom>
        </p:spPr>
      </p:pic>
      <p:sp>
        <p:nvSpPr>
          <p:cNvPr id="21" name="Text Placeholder 2">
            <a:extLst>
              <a:ext uri="{FF2B5EF4-FFF2-40B4-BE49-F238E27FC236}">
                <a16:creationId xmlns:a16="http://schemas.microsoft.com/office/drawing/2014/main" id="{80080D1C-A0C4-41DB-8B49-AC85407C61C3}"/>
              </a:ext>
            </a:extLst>
          </p:cNvPr>
          <p:cNvSpPr txBox="1">
            <a:spLocks/>
          </p:cNvSpPr>
          <p:nvPr/>
        </p:nvSpPr>
        <p:spPr>
          <a:xfrm>
            <a:off x="4198617" y="1810887"/>
            <a:ext cx="5573486" cy="1273629"/>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a:p>
            <a:pPr>
              <a:spcBef>
                <a:spcPts val="0"/>
              </a:spcBef>
            </a:pPr>
            <a:r>
              <a:rPr lang="en-US" sz="2000" b="1" dirty="0"/>
              <a:t>Learner </a:t>
            </a:r>
            <a:r>
              <a:rPr lang="en-US" sz="2000" dirty="0"/>
              <a:t>goals describe expected successful workforce and academic outcomes for the target population.</a:t>
            </a:r>
          </a:p>
        </p:txBody>
      </p:sp>
      <p:sp>
        <p:nvSpPr>
          <p:cNvPr id="5" name="TextBox 4">
            <a:extLst>
              <a:ext uri="{FF2B5EF4-FFF2-40B4-BE49-F238E27FC236}">
                <a16:creationId xmlns:a16="http://schemas.microsoft.com/office/drawing/2014/main" id="{3B6F490D-5570-409C-AC8D-6F19E26E6EDB}"/>
              </a:ext>
            </a:extLst>
          </p:cNvPr>
          <p:cNvSpPr txBox="1"/>
          <p:nvPr/>
        </p:nvSpPr>
        <p:spPr>
          <a:xfrm>
            <a:off x="985156" y="3646121"/>
            <a:ext cx="10157201" cy="1107996"/>
          </a:xfrm>
          <a:prstGeom prst="rect">
            <a:avLst/>
          </a:prstGeom>
          <a:noFill/>
          <a:ln w="28575">
            <a:solidFill>
              <a:srgbClr val="315F9F"/>
            </a:solidFill>
          </a:ln>
        </p:spPr>
        <p:txBody>
          <a:bodyPr wrap="square" lIns="274320" tIns="91440" rIns="274320" bIns="91440" rtlCol="0">
            <a:spAutoFit/>
          </a:bodyPr>
          <a:lstStyle/>
          <a:p>
            <a:r>
              <a:rPr lang="en-US" sz="2000" b="1" dirty="0">
                <a:solidFill>
                  <a:srgbClr val="315F9F"/>
                </a:solidFill>
                <a:latin typeface="Verdana" panose="020B0604030504040204" pitchFamily="34" charset="0"/>
                <a:ea typeface="Verdana" panose="020B0604030504040204" pitchFamily="34" charset="0"/>
              </a:rPr>
              <a:t>Example:</a:t>
            </a:r>
            <a:r>
              <a:rPr lang="en-US" sz="2000" dirty="0">
                <a:latin typeface="Verdana" panose="020B0604030504040204" pitchFamily="34" charset="0"/>
                <a:ea typeface="Verdana" panose="020B0604030504040204" pitchFamily="34" charset="0"/>
              </a:rPr>
              <a:t> Learners will gain the academic and technical skills required to attain Manufacturing Technician Level 1 Certification upon successful completion of the 12-week session.</a:t>
            </a:r>
          </a:p>
        </p:txBody>
      </p:sp>
      <p:sp>
        <p:nvSpPr>
          <p:cNvPr id="15" name="Slide Number Placeholder 2">
            <a:extLst>
              <a:ext uri="{FF2B5EF4-FFF2-40B4-BE49-F238E27FC236}">
                <a16:creationId xmlns:a16="http://schemas.microsoft.com/office/drawing/2014/main" id="{32455192-A8DB-4D51-A47C-CD97FB51F5AB}"/>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19</a:t>
            </a:fld>
            <a:endParaRPr lang="en-US" sz="1050"/>
          </a:p>
        </p:txBody>
      </p:sp>
      <p:sp>
        <p:nvSpPr>
          <p:cNvPr id="16" name="Footer Placeholder 1">
            <a:extLst>
              <a:ext uri="{FF2B5EF4-FFF2-40B4-BE49-F238E27FC236}">
                <a16:creationId xmlns:a16="http://schemas.microsoft.com/office/drawing/2014/main" id="{ADF9AFC0-7BB2-4E2F-AB53-FC3E9FF56DC2}"/>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4" name="Picture 3">
            <a:extLst>
              <a:ext uri="{FF2B5EF4-FFF2-40B4-BE49-F238E27FC236}">
                <a16:creationId xmlns:a16="http://schemas.microsoft.com/office/drawing/2014/main" id="{47DB6B43-9C77-439B-AE07-4FD004FFF95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3812" y="1432250"/>
            <a:ext cx="3243353" cy="1603387"/>
          </a:xfrm>
          <a:prstGeom prst="rect">
            <a:avLst/>
          </a:prstGeom>
        </p:spPr>
      </p:pic>
    </p:spTree>
    <p:custDataLst>
      <p:tags r:id="rId1"/>
    </p:custDataLst>
    <p:extLst>
      <p:ext uri="{BB962C8B-B14F-4D97-AF65-F5344CB8AC3E}">
        <p14:creationId xmlns:p14="http://schemas.microsoft.com/office/powerpoint/2010/main" val="32009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E059-B8F5-4E45-ADD7-DCCD825BB1B2}"/>
              </a:ext>
            </a:extLst>
          </p:cNvPr>
          <p:cNvSpPr>
            <a:spLocks noGrp="1"/>
          </p:cNvSpPr>
          <p:nvPr>
            <p:ph type="title"/>
          </p:nvPr>
        </p:nvSpPr>
        <p:spPr>
          <a:xfrm>
            <a:off x="2292722" y="1303845"/>
            <a:ext cx="7606553" cy="1325563"/>
          </a:xfrm>
        </p:spPr>
        <p:txBody>
          <a:bodyPr/>
          <a:lstStyle/>
          <a:p>
            <a:pPr algn="ctr"/>
            <a:r>
              <a:rPr lang="en-US" sz="3600"/>
              <a:t>Meeting Recording Notice</a:t>
            </a:r>
          </a:p>
        </p:txBody>
      </p:sp>
      <p:sp>
        <p:nvSpPr>
          <p:cNvPr id="8" name="TextBox 7">
            <a:extLst>
              <a:ext uri="{FF2B5EF4-FFF2-40B4-BE49-F238E27FC236}">
                <a16:creationId xmlns:a16="http://schemas.microsoft.com/office/drawing/2014/main" id="{D1F8B5AE-FB32-4C07-B5B1-55EEAD84EC07}"/>
              </a:ext>
            </a:extLst>
          </p:cNvPr>
          <p:cNvSpPr txBox="1"/>
          <p:nvPr/>
        </p:nvSpPr>
        <p:spPr>
          <a:xfrm>
            <a:off x="1288211" y="3030062"/>
            <a:ext cx="9615577" cy="2369880"/>
          </a:xfrm>
          <a:prstGeom prst="rect">
            <a:avLst/>
          </a:prstGeom>
          <a:noFill/>
        </p:spPr>
        <p:txBody>
          <a:bodyPr wrap="square" lIns="91440" tIns="45720" rIns="91440" bIns="45720" rtlCol="0" anchor="t">
            <a:spAutoFit/>
          </a:bodyPr>
          <a:lstStyle/>
          <a:p>
            <a:pPr>
              <a:lnSpc>
                <a:spcPts val="2600"/>
              </a:lnSpc>
            </a:pPr>
            <a:r>
              <a:rPr lang="en-US" sz="2000" dirty="0">
                <a:solidFill>
                  <a:schemeClr val="bg1"/>
                </a:solidFill>
                <a:effectLst/>
                <a:latin typeface="Arial"/>
                <a:ea typeface="Calibri" panose="020F0502020204030204" pitchFamily="34" charset="0"/>
                <a:cs typeface="Arial"/>
              </a:rPr>
              <a:t>This session will be recorded, including any audio, visuals, participants, and other information sent, verbalized, or utilized. By joining this meeting, you automatically consent to such recordings. Any participant who prefers to participate via audio only should disable their video camera so only their audio will be captured. Video and/or audio recordings of any session shall not be transmitted to an external third party without permission. </a:t>
            </a:r>
            <a:r>
              <a:rPr lang="en-US" sz="2000" dirty="0">
                <a:solidFill>
                  <a:schemeClr val="bg1"/>
                </a:solidFill>
                <a:latin typeface="Arial"/>
                <a:ea typeface="Calibri" panose="020F0502020204030204" pitchFamily="34" charset="0"/>
                <a:cs typeface="Arial"/>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9" name="Rectangle 8">
            <a:extLst>
              <a:ext uri="{FF2B5EF4-FFF2-40B4-BE49-F238E27FC236}">
                <a16:creationId xmlns:a16="http://schemas.microsoft.com/office/drawing/2014/main" id="{58A68D7F-99B1-4EA1-9327-F5C35C0E0F11}"/>
              </a:ext>
              <a:ext uri="{C183D7F6-B498-43B3-948B-1728B52AA6E4}">
                <adec:decorative xmlns:adec="http://schemas.microsoft.com/office/drawing/2017/decorative" val="1"/>
              </a:ext>
            </a:extLst>
          </p:cNvPr>
          <p:cNvSpPr/>
          <p:nvPr/>
        </p:nvSpPr>
        <p:spPr>
          <a:xfrm>
            <a:off x="707366" y="1391534"/>
            <a:ext cx="10788770" cy="4008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7AC4DE-F965-47B2-8ED5-0E68D651EFF1}"/>
              </a:ext>
              <a:ext uri="{C183D7F6-B498-43B3-948B-1728B52AA6E4}">
                <adec:decorative xmlns:adec="http://schemas.microsoft.com/office/drawing/2017/decorative" val="1"/>
              </a:ext>
            </a:extLst>
          </p:cNvPr>
          <p:cNvSpPr/>
          <p:nvPr/>
        </p:nvSpPr>
        <p:spPr>
          <a:xfrm>
            <a:off x="1046672" y="1696333"/>
            <a:ext cx="540588" cy="5405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313931-C6FF-406E-A264-CEC9288CE0CA}"/>
              </a:ext>
              <a:ext uri="{C183D7F6-B498-43B3-948B-1728B52AA6E4}">
                <adec:decorative xmlns:adec="http://schemas.microsoft.com/office/drawing/2017/decorative" val="1"/>
              </a:ext>
            </a:extLst>
          </p:cNvPr>
          <p:cNvSpPr/>
          <p:nvPr/>
        </p:nvSpPr>
        <p:spPr>
          <a:xfrm>
            <a:off x="1173192" y="1822854"/>
            <a:ext cx="299049" cy="299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26DA3891-829C-410D-A208-B8CEFAAADDD5}"/>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2</a:t>
            </a:fld>
            <a:endParaRPr lang="en-US" sz="1050">
              <a:solidFill>
                <a:schemeClr val="bg1"/>
              </a:solidFill>
            </a:endParaRPr>
          </a:p>
        </p:txBody>
      </p:sp>
      <p:sp>
        <p:nvSpPr>
          <p:cNvPr id="15" name="Footer Placeholder 1">
            <a:extLst>
              <a:ext uri="{FF2B5EF4-FFF2-40B4-BE49-F238E27FC236}">
                <a16:creationId xmlns:a16="http://schemas.microsoft.com/office/drawing/2014/main" id="{C6E4EAF3-6EE4-43C0-82B2-4FED7967829C}"/>
              </a:ext>
            </a:extLst>
          </p:cNvPr>
          <p:cNvSpPr txBox="1">
            <a:spLocks/>
          </p:cNvSpPr>
          <p:nvPr/>
        </p:nvSpPr>
        <p:spPr>
          <a:xfrm>
            <a:off x="0" y="6576290"/>
            <a:ext cx="4114800" cy="281601"/>
          </a:xfrm>
          <a:prstGeom prst="rect">
            <a:avLst/>
          </a:prstGeom>
        </p:spPr>
        <p:txBody>
          <a:bodyPr anchor="b"/>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4: Evaluate and Improve</a:t>
            </a:r>
          </a:p>
        </p:txBody>
      </p:sp>
    </p:spTree>
    <p:extLst>
      <p:ext uri="{BB962C8B-B14F-4D97-AF65-F5344CB8AC3E}">
        <p14:creationId xmlns:p14="http://schemas.microsoft.com/office/powerpoint/2010/main" val="351605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a:lstStyle/>
          <a:p>
            <a:r>
              <a:rPr lang="en-US" spc="-20"/>
              <a:t>Three Types of IET Goals – Program</a:t>
            </a:r>
            <a:br>
              <a:rPr lang="en-US" spc="-20"/>
            </a:br>
            <a:endParaRPr lang="en-US" sz="2800" spc="-20"/>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8584" y="0"/>
            <a:ext cx="1951361" cy="1951361"/>
          </a:xfrm>
          <a:prstGeom prst="rect">
            <a:avLst/>
          </a:prstGeom>
        </p:spPr>
      </p:pic>
      <p:sp>
        <p:nvSpPr>
          <p:cNvPr id="20" name="Text Placeholder 2">
            <a:extLst>
              <a:ext uri="{FF2B5EF4-FFF2-40B4-BE49-F238E27FC236}">
                <a16:creationId xmlns:a16="http://schemas.microsoft.com/office/drawing/2014/main" id="{CE127E5B-4927-45FA-AB8A-6B4B47ADE608}"/>
              </a:ext>
            </a:extLst>
          </p:cNvPr>
          <p:cNvSpPr txBox="1">
            <a:spLocks/>
          </p:cNvSpPr>
          <p:nvPr/>
        </p:nvSpPr>
        <p:spPr>
          <a:xfrm>
            <a:off x="4198617" y="1951361"/>
            <a:ext cx="5573486" cy="1273629"/>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a:p>
            <a:pPr>
              <a:spcBef>
                <a:spcPts val="0"/>
              </a:spcBef>
            </a:pPr>
            <a:r>
              <a:rPr lang="en-US" sz="2000" b="1" dirty="0"/>
              <a:t>Program </a:t>
            </a:r>
            <a:r>
              <a:rPr lang="en-US" sz="2000" dirty="0"/>
              <a:t>goals describe the overall desired outcomes of the program.</a:t>
            </a:r>
          </a:p>
        </p:txBody>
      </p:sp>
      <p:sp>
        <p:nvSpPr>
          <p:cNvPr id="16" name="TextBox 15">
            <a:extLst>
              <a:ext uri="{FF2B5EF4-FFF2-40B4-BE49-F238E27FC236}">
                <a16:creationId xmlns:a16="http://schemas.microsoft.com/office/drawing/2014/main" id="{CB2E28F0-E484-43E8-9914-95A218C4B92D}"/>
              </a:ext>
            </a:extLst>
          </p:cNvPr>
          <p:cNvSpPr txBox="1"/>
          <p:nvPr/>
        </p:nvSpPr>
        <p:spPr>
          <a:xfrm>
            <a:off x="985156" y="3646987"/>
            <a:ext cx="10157201" cy="1415772"/>
          </a:xfrm>
          <a:prstGeom prst="rect">
            <a:avLst/>
          </a:prstGeom>
          <a:noFill/>
          <a:ln w="28575">
            <a:solidFill>
              <a:srgbClr val="315F9F"/>
            </a:solidFill>
          </a:ln>
        </p:spPr>
        <p:txBody>
          <a:bodyPr wrap="square" lIns="274320" tIns="91440" rIns="274320" bIns="91440" rtlCol="0">
            <a:spAutoFit/>
          </a:bodyPr>
          <a:lstStyle/>
          <a:p>
            <a:r>
              <a:rPr lang="en-US" sz="2000" b="1" dirty="0">
                <a:solidFill>
                  <a:srgbClr val="315F9F"/>
                </a:solidFill>
                <a:latin typeface="Verdana" panose="020B0604030504040204" pitchFamily="34" charset="0"/>
                <a:ea typeface="Verdana" panose="020B0604030504040204" pitchFamily="34" charset="0"/>
              </a:rPr>
              <a:t>Example:</a:t>
            </a:r>
            <a:r>
              <a:rPr lang="en-US" sz="2000" dirty="0">
                <a:latin typeface="Verdana" panose="020B0604030504040204" pitchFamily="34" charset="0"/>
                <a:ea typeface="Verdana" panose="020B0604030504040204" pitchFamily="34" charset="0"/>
              </a:rPr>
              <a:t> </a:t>
            </a:r>
            <a:r>
              <a:rPr lang="en-US" sz="2000" dirty="0">
                <a:solidFill>
                  <a:schemeClr val="tx1"/>
                </a:solidFill>
                <a:latin typeface="Verdana" panose="020B0604030504040204" pitchFamily="34" charset="0"/>
                <a:ea typeface="Verdana" panose="020B0604030504040204" pitchFamily="34" charset="0"/>
              </a:rPr>
              <a:t>The Manufacturing Technician IET program will prepare learners at NRS levels 4 or 5 to achieve HSE testing readiness, obtain a Manufacturing Technician Level 1 certificate, transferrable postsecondary credits, and secure employment within 6 months of program completion. </a:t>
            </a:r>
            <a:endParaRPr lang="en-US" sz="2000" dirty="0">
              <a:latin typeface="Verdana" panose="020B0604030504040204" pitchFamily="34" charset="0"/>
              <a:ea typeface="Verdana" panose="020B0604030504040204" pitchFamily="34" charset="0"/>
            </a:endParaRPr>
          </a:p>
        </p:txBody>
      </p:sp>
      <p:sp>
        <p:nvSpPr>
          <p:cNvPr id="12" name="Slide Number Placeholder 2">
            <a:extLst>
              <a:ext uri="{FF2B5EF4-FFF2-40B4-BE49-F238E27FC236}">
                <a16:creationId xmlns:a16="http://schemas.microsoft.com/office/drawing/2014/main" id="{A7E20AC9-FE61-4B18-BF7C-4D99FE263D71}"/>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20</a:t>
            </a:fld>
            <a:endParaRPr lang="en-US" sz="1050"/>
          </a:p>
        </p:txBody>
      </p:sp>
      <p:sp>
        <p:nvSpPr>
          <p:cNvPr id="13" name="Footer Placeholder 1">
            <a:extLst>
              <a:ext uri="{FF2B5EF4-FFF2-40B4-BE49-F238E27FC236}">
                <a16:creationId xmlns:a16="http://schemas.microsoft.com/office/drawing/2014/main" id="{1E1471A0-0148-4B9C-BFB4-8E963D09A61D}"/>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4" name="Picture 3">
            <a:extLst>
              <a:ext uri="{FF2B5EF4-FFF2-40B4-BE49-F238E27FC236}">
                <a16:creationId xmlns:a16="http://schemas.microsoft.com/office/drawing/2014/main" id="{DF21404D-740A-4DB4-84FF-DF5DC8FDBE0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9067" y="1444892"/>
            <a:ext cx="3243353" cy="1603387"/>
          </a:xfrm>
          <a:prstGeom prst="rect">
            <a:avLst/>
          </a:prstGeom>
        </p:spPr>
      </p:pic>
    </p:spTree>
    <p:custDataLst>
      <p:tags r:id="rId1"/>
    </p:custDataLst>
    <p:extLst>
      <p:ext uri="{BB962C8B-B14F-4D97-AF65-F5344CB8AC3E}">
        <p14:creationId xmlns:p14="http://schemas.microsoft.com/office/powerpoint/2010/main" val="113897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8-6566-445B-B560-0C2B604EECE9}"/>
              </a:ext>
            </a:extLst>
          </p:cNvPr>
          <p:cNvSpPr>
            <a:spLocks noGrp="1"/>
          </p:cNvSpPr>
          <p:nvPr>
            <p:ph type="title"/>
          </p:nvPr>
        </p:nvSpPr>
        <p:spPr/>
        <p:txBody>
          <a:bodyPr lIns="91440" tIns="45720" rIns="91440" bIns="45720" anchor="t"/>
          <a:lstStyle/>
          <a:p>
            <a:r>
              <a:rPr lang="en-US" spc="-20"/>
              <a:t>Three Types of IET Goals – Partner</a:t>
            </a:r>
            <a:endParaRPr lang="en-US"/>
          </a:p>
        </p:txBody>
      </p:sp>
      <p:pic>
        <p:nvPicPr>
          <p:cNvPr id="7" name="Graphic 3">
            <a:extLst>
              <a:ext uri="{FF2B5EF4-FFF2-40B4-BE49-F238E27FC236}">
                <a16:creationId xmlns:a16="http://schemas.microsoft.com/office/drawing/2014/main" id="{6FCB9035-078C-4253-8FC4-E9AD941282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8584" y="0"/>
            <a:ext cx="1951361" cy="1951361"/>
          </a:xfrm>
          <a:prstGeom prst="rect">
            <a:avLst/>
          </a:prstGeom>
        </p:spPr>
      </p:pic>
      <p:sp>
        <p:nvSpPr>
          <p:cNvPr id="21" name="Text Placeholder 2">
            <a:extLst>
              <a:ext uri="{FF2B5EF4-FFF2-40B4-BE49-F238E27FC236}">
                <a16:creationId xmlns:a16="http://schemas.microsoft.com/office/drawing/2014/main" id="{80080D1C-A0C4-41DB-8B49-AC85407C61C3}"/>
              </a:ext>
            </a:extLst>
          </p:cNvPr>
          <p:cNvSpPr txBox="1">
            <a:spLocks/>
          </p:cNvSpPr>
          <p:nvPr/>
        </p:nvSpPr>
        <p:spPr>
          <a:xfrm>
            <a:off x="4198617" y="1814392"/>
            <a:ext cx="5573486" cy="1273629"/>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a:p>
            <a:pPr>
              <a:spcBef>
                <a:spcPts val="0"/>
              </a:spcBef>
            </a:pPr>
            <a:r>
              <a:rPr lang="en-US" sz="2000" b="1" dirty="0">
                <a:latin typeface="Verdana"/>
                <a:ea typeface="Verdana"/>
                <a:cs typeface="Verdana"/>
              </a:rPr>
              <a:t>Partner </a:t>
            </a:r>
            <a:r>
              <a:rPr lang="en-US" sz="2000" dirty="0">
                <a:latin typeface="Verdana"/>
                <a:ea typeface="Verdana"/>
                <a:cs typeface="Verdana"/>
              </a:rPr>
              <a:t>goals focus on engagement or outcomes important to partners. </a:t>
            </a:r>
            <a:endParaRPr lang="en-US" sz="2000" dirty="0">
              <a:cs typeface="Verdana"/>
            </a:endParaRPr>
          </a:p>
        </p:txBody>
      </p:sp>
      <p:sp>
        <p:nvSpPr>
          <p:cNvPr id="11" name="TextBox 10">
            <a:extLst>
              <a:ext uri="{FF2B5EF4-FFF2-40B4-BE49-F238E27FC236}">
                <a16:creationId xmlns:a16="http://schemas.microsoft.com/office/drawing/2014/main" id="{EE76F7EF-A7DA-4C4C-A726-566D11875419}"/>
              </a:ext>
            </a:extLst>
          </p:cNvPr>
          <p:cNvSpPr txBox="1"/>
          <p:nvPr/>
        </p:nvSpPr>
        <p:spPr>
          <a:xfrm>
            <a:off x="985156" y="3646987"/>
            <a:ext cx="10157201" cy="1723549"/>
          </a:xfrm>
          <a:prstGeom prst="rect">
            <a:avLst/>
          </a:prstGeom>
          <a:noFill/>
          <a:ln w="28575">
            <a:solidFill>
              <a:srgbClr val="315F9F"/>
            </a:solidFill>
          </a:ln>
        </p:spPr>
        <p:txBody>
          <a:bodyPr wrap="square" lIns="274320" tIns="91440" rIns="274320" bIns="91440" rtlCol="0">
            <a:spAutoFit/>
          </a:bodyPr>
          <a:lstStyle/>
          <a:p>
            <a:r>
              <a:rPr lang="en-US" sz="2000" b="1" dirty="0">
                <a:solidFill>
                  <a:srgbClr val="315F9F"/>
                </a:solidFill>
                <a:latin typeface="Verdana" panose="020B0604030504040204" pitchFamily="34" charset="0"/>
                <a:ea typeface="Verdana" panose="020B0604030504040204" pitchFamily="34" charset="0"/>
              </a:rPr>
              <a:t>Example:</a:t>
            </a:r>
            <a:r>
              <a:rPr lang="en-US" sz="2000" b="1"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Each term, the American Job Center will provide Individual Training Accounts (ITAs) to fund the training component and co-enroll learners into Title I where they will also receive individualized career services that prepare them to apply, interview, and obtain employment in the target IET occupation upon successful completion of the IET program</a:t>
            </a:r>
            <a:r>
              <a:rPr lang="en-US" sz="2000" dirty="0">
                <a:solidFill>
                  <a:schemeClr val="tx1"/>
                </a:solidFill>
                <a:latin typeface="Verdana" panose="020B0604030504040204" pitchFamily="34" charset="0"/>
                <a:ea typeface="Verdana" panose="020B0604030504040204" pitchFamily="34" charset="0"/>
              </a:rPr>
              <a:t>. </a:t>
            </a:r>
            <a:endParaRPr lang="en-US" sz="2000" dirty="0">
              <a:latin typeface="Verdana" panose="020B0604030504040204" pitchFamily="34" charset="0"/>
              <a:ea typeface="Verdana" panose="020B0604030504040204" pitchFamily="34" charset="0"/>
            </a:endParaRPr>
          </a:p>
        </p:txBody>
      </p:sp>
      <p:sp>
        <p:nvSpPr>
          <p:cNvPr id="18" name="Slide Number Placeholder 2">
            <a:extLst>
              <a:ext uri="{FF2B5EF4-FFF2-40B4-BE49-F238E27FC236}">
                <a16:creationId xmlns:a16="http://schemas.microsoft.com/office/drawing/2014/main" id="{E7BDFF92-816A-4A85-B57A-66E2C0716368}"/>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21</a:t>
            </a:fld>
            <a:endParaRPr lang="en-US" sz="1050"/>
          </a:p>
        </p:txBody>
      </p:sp>
      <p:sp>
        <p:nvSpPr>
          <p:cNvPr id="19" name="Footer Placeholder 1">
            <a:extLst>
              <a:ext uri="{FF2B5EF4-FFF2-40B4-BE49-F238E27FC236}">
                <a16:creationId xmlns:a16="http://schemas.microsoft.com/office/drawing/2014/main" id="{C6372772-2058-40FA-9998-191D3BE0B117}"/>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4" name="Picture 3">
            <a:extLst>
              <a:ext uri="{FF2B5EF4-FFF2-40B4-BE49-F238E27FC236}">
                <a16:creationId xmlns:a16="http://schemas.microsoft.com/office/drawing/2014/main" id="{2ADC4688-37F6-4EB9-8DD8-CFD112F0288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2792" y="1421870"/>
            <a:ext cx="3243353" cy="1603387"/>
          </a:xfrm>
          <a:prstGeom prst="rect">
            <a:avLst/>
          </a:prstGeom>
        </p:spPr>
      </p:pic>
    </p:spTree>
    <p:custDataLst>
      <p:tags r:id="rId1"/>
    </p:custDataLst>
    <p:extLst>
      <p:ext uri="{BB962C8B-B14F-4D97-AF65-F5344CB8AC3E}">
        <p14:creationId xmlns:p14="http://schemas.microsoft.com/office/powerpoint/2010/main" val="10416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606352"/>
            <a:ext cx="10290243" cy="642930"/>
          </a:xfrm>
        </p:spPr>
        <p:txBody>
          <a:bodyPr/>
          <a:lstStyle/>
          <a:p>
            <a:r>
              <a:rPr lang="en-US"/>
              <a:t>Evaluating Outcomes and Processes</a:t>
            </a:r>
            <a:endParaRPr lang="en-US">
              <a:solidFill>
                <a:srgbClr val="FF0000"/>
              </a:solidFill>
            </a:endParaRPr>
          </a:p>
        </p:txBody>
      </p:sp>
      <p:sp>
        <p:nvSpPr>
          <p:cNvPr id="17" name="Content Placeholder 5">
            <a:extLst>
              <a:ext uri="{FF2B5EF4-FFF2-40B4-BE49-F238E27FC236}">
                <a16:creationId xmlns:a16="http://schemas.microsoft.com/office/drawing/2014/main" id="{4AE38558-8B80-44CE-AD42-E22CBF94844C}"/>
              </a:ext>
            </a:extLst>
          </p:cNvPr>
          <p:cNvSpPr txBox="1">
            <a:spLocks/>
          </p:cNvSpPr>
          <p:nvPr/>
        </p:nvSpPr>
        <p:spPr>
          <a:xfrm>
            <a:off x="836291" y="1515832"/>
            <a:ext cx="4905866" cy="484605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200" b="1" dirty="0">
                <a:solidFill>
                  <a:srgbClr val="047C7C"/>
                </a:solidFill>
              </a:rPr>
              <a:t>Outcome</a:t>
            </a:r>
            <a:r>
              <a:rPr lang="en-US" sz="2200" dirty="0"/>
              <a:t> </a:t>
            </a:r>
            <a:r>
              <a:rPr lang="en-US" sz="2200" b="1" dirty="0">
                <a:solidFill>
                  <a:srgbClr val="047C7C"/>
                </a:solidFill>
              </a:rPr>
              <a:t>Evaluation</a:t>
            </a:r>
            <a:r>
              <a:rPr lang="en-US" sz="1800" dirty="0">
                <a:solidFill>
                  <a:schemeClr val="tx1"/>
                </a:solidFill>
              </a:rPr>
              <a:t> (the “what”)</a:t>
            </a:r>
          </a:p>
          <a:p>
            <a:pPr marL="457200" lvl="1" indent="-287338">
              <a:buClr>
                <a:srgbClr val="047C7C"/>
              </a:buClr>
            </a:pPr>
            <a:r>
              <a:rPr lang="en-US" sz="2000" dirty="0"/>
              <a:t>Measures the results (outcomes) </a:t>
            </a:r>
            <a:br>
              <a:rPr lang="en-US" sz="2000" dirty="0"/>
            </a:br>
            <a:r>
              <a:rPr lang="en-US" sz="2000" dirty="0"/>
              <a:t>of a program’s intervention strategies and activities </a:t>
            </a:r>
            <a:br>
              <a:rPr lang="en-US" sz="2000" dirty="0"/>
            </a:br>
            <a:r>
              <a:rPr lang="en-US" sz="2000" dirty="0"/>
              <a:t>against its projections.</a:t>
            </a:r>
          </a:p>
          <a:p>
            <a:pPr marL="457200" lvl="1" indent="-287338">
              <a:spcBef>
                <a:spcPts val="300"/>
              </a:spcBef>
              <a:spcAft>
                <a:spcPts val="400"/>
              </a:spcAft>
              <a:buClr>
                <a:srgbClr val="047C7C"/>
              </a:buClr>
            </a:pPr>
            <a:r>
              <a:rPr lang="en-US" sz="2000" dirty="0"/>
              <a:t>Usually relates to: </a:t>
            </a:r>
          </a:p>
          <a:p>
            <a:pPr marL="914400" lvl="1" indent="-339725">
              <a:spcBef>
                <a:spcPts val="300"/>
              </a:spcBef>
              <a:spcAft>
                <a:spcPts val="400"/>
              </a:spcAft>
              <a:buFontTx/>
              <a:buChar char="−"/>
            </a:pPr>
            <a:r>
              <a:rPr lang="en-US" sz="2000" dirty="0"/>
              <a:t>Progress toward learner, program, and partner goals. </a:t>
            </a:r>
          </a:p>
          <a:p>
            <a:pPr marL="914400" lvl="1" indent="-339725">
              <a:spcBef>
                <a:spcPts val="300"/>
              </a:spcBef>
              <a:spcAft>
                <a:spcPts val="400"/>
              </a:spcAft>
              <a:buFontTx/>
              <a:buChar char="−"/>
            </a:pPr>
            <a:r>
              <a:rPr lang="en-US" sz="2000" dirty="0"/>
              <a:t>Achievement of learner, program, and partner goals.</a:t>
            </a:r>
          </a:p>
        </p:txBody>
      </p:sp>
      <p:sp>
        <p:nvSpPr>
          <p:cNvPr id="18" name="Content Placeholder 5">
            <a:extLst>
              <a:ext uri="{FF2B5EF4-FFF2-40B4-BE49-F238E27FC236}">
                <a16:creationId xmlns:a16="http://schemas.microsoft.com/office/drawing/2014/main" id="{4982B343-38B8-477D-81C2-BEBD744D2C06}"/>
              </a:ext>
            </a:extLst>
          </p:cNvPr>
          <p:cNvSpPr txBox="1">
            <a:spLocks/>
          </p:cNvSpPr>
          <p:nvPr/>
        </p:nvSpPr>
        <p:spPr>
          <a:xfrm>
            <a:off x="6686125" y="1515832"/>
            <a:ext cx="4824810" cy="513721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200" b="1" dirty="0">
                <a:solidFill>
                  <a:srgbClr val="047C7C"/>
                </a:solidFill>
              </a:rPr>
              <a:t>Process</a:t>
            </a:r>
            <a:r>
              <a:rPr lang="en-US" sz="2200" dirty="0"/>
              <a:t> </a:t>
            </a:r>
            <a:r>
              <a:rPr lang="en-US" sz="2200" b="1" dirty="0">
                <a:solidFill>
                  <a:srgbClr val="047C7C"/>
                </a:solidFill>
              </a:rPr>
              <a:t>Evaluation</a:t>
            </a:r>
            <a:r>
              <a:rPr lang="en-US" sz="2400" dirty="0">
                <a:solidFill>
                  <a:schemeClr val="tx1"/>
                </a:solidFill>
              </a:rPr>
              <a:t> </a:t>
            </a:r>
            <a:r>
              <a:rPr lang="en-US" sz="1800" dirty="0">
                <a:solidFill>
                  <a:schemeClr val="tx1"/>
                </a:solidFill>
              </a:rPr>
              <a:t>(the “how”)</a:t>
            </a:r>
          </a:p>
          <a:p>
            <a:pPr marL="457200" lvl="1" indent="-287338">
              <a:buClr>
                <a:srgbClr val="047C7C"/>
              </a:buClr>
            </a:pPr>
            <a:r>
              <a:rPr lang="en-US" sz="2000" dirty="0"/>
              <a:t>Examines the experience and perceptions of learners, partners, and staff regarding the program’s design and development efforts and activities to determine their impact on the outcomes.</a:t>
            </a:r>
          </a:p>
          <a:p>
            <a:pPr marL="457200" lvl="1" indent="-287338">
              <a:spcBef>
                <a:spcPts val="300"/>
              </a:spcBef>
              <a:spcAft>
                <a:spcPts val="400"/>
              </a:spcAft>
              <a:buClr>
                <a:srgbClr val="047C7C"/>
              </a:buClr>
            </a:pPr>
            <a:r>
              <a:rPr lang="en-US" sz="2000" dirty="0"/>
              <a:t>Usually relates to: </a:t>
            </a:r>
          </a:p>
          <a:p>
            <a:pPr marL="914400" lvl="1" indent="-339725">
              <a:spcBef>
                <a:spcPts val="300"/>
              </a:spcBef>
              <a:spcAft>
                <a:spcPts val="400"/>
              </a:spcAft>
              <a:buFontTx/>
              <a:buChar char="−"/>
            </a:pPr>
            <a:r>
              <a:rPr lang="en-US" sz="2000" dirty="0"/>
              <a:t>Quality of the program </a:t>
            </a:r>
            <a:br>
              <a:rPr lang="en-US" sz="2000" dirty="0"/>
            </a:br>
            <a:r>
              <a:rPr lang="en-US" sz="2000" dirty="0"/>
              <a:t>design process.</a:t>
            </a:r>
          </a:p>
          <a:p>
            <a:pPr marL="914400" lvl="1" indent="-339725">
              <a:spcBef>
                <a:spcPts val="300"/>
              </a:spcBef>
              <a:spcAft>
                <a:spcPts val="400"/>
              </a:spcAft>
              <a:buFontTx/>
              <a:buChar char="−"/>
            </a:pPr>
            <a:r>
              <a:rPr lang="en-US" sz="2000" dirty="0"/>
              <a:t>Fidelity of program implementation.</a:t>
            </a:r>
          </a:p>
          <a:p>
            <a:pPr marL="914400" lvl="1" indent="-339725">
              <a:spcBef>
                <a:spcPts val="300"/>
              </a:spcBef>
              <a:spcAft>
                <a:spcPts val="400"/>
              </a:spcAft>
              <a:buFontTx/>
              <a:buChar char="−"/>
            </a:pPr>
            <a:r>
              <a:rPr lang="en-US" sz="2000" dirty="0"/>
              <a:t>Effectiveness of IET curricula and instruction.</a:t>
            </a:r>
            <a:endParaRPr lang="en-US" sz="2000" dirty="0">
              <a:solidFill>
                <a:schemeClr val="tx1"/>
              </a:solidFill>
            </a:endParaRPr>
          </a:p>
          <a:p>
            <a:pPr>
              <a:spcBef>
                <a:spcPts val="0"/>
              </a:spcBef>
              <a:spcAft>
                <a:spcPts val="1200"/>
              </a:spcAft>
            </a:pPr>
            <a:endParaRPr lang="en-US" sz="2200" b="1" dirty="0">
              <a:solidFill>
                <a:srgbClr val="047C7C"/>
              </a:solidFill>
            </a:endParaRPr>
          </a:p>
        </p:txBody>
      </p:sp>
      <p:grpSp>
        <p:nvGrpSpPr>
          <p:cNvPr id="27" name="Group 26">
            <a:extLst>
              <a:ext uri="{FF2B5EF4-FFF2-40B4-BE49-F238E27FC236}">
                <a16:creationId xmlns:a16="http://schemas.microsoft.com/office/drawing/2014/main" id="{93D331E6-2DA2-480B-AD51-B95BC134548D}"/>
              </a:ext>
              <a:ext uri="{C183D7F6-B498-43B3-948B-1728B52AA6E4}">
                <adec:decorative xmlns:adec="http://schemas.microsoft.com/office/drawing/2017/decorative" val="1"/>
              </a:ext>
            </a:extLst>
          </p:cNvPr>
          <p:cNvGrpSpPr/>
          <p:nvPr/>
        </p:nvGrpSpPr>
        <p:grpSpPr>
          <a:xfrm>
            <a:off x="6018790" y="1441938"/>
            <a:ext cx="642930" cy="642930"/>
            <a:chOff x="569068" y="1553184"/>
            <a:chExt cx="967902" cy="967902"/>
          </a:xfrm>
        </p:grpSpPr>
        <p:sp>
          <p:nvSpPr>
            <p:cNvPr id="28" name="Oval 27">
              <a:extLst>
                <a:ext uri="{FF2B5EF4-FFF2-40B4-BE49-F238E27FC236}">
                  <a16:creationId xmlns:a16="http://schemas.microsoft.com/office/drawing/2014/main" id="{ACE755C0-81C4-43AC-B5FD-EBA202554606}"/>
                </a:ext>
              </a:extLst>
            </p:cNvPr>
            <p:cNvSpPr/>
            <p:nvPr/>
          </p:nvSpPr>
          <p:spPr>
            <a:xfrm>
              <a:off x="569068" y="1553184"/>
              <a:ext cx="967902" cy="967902"/>
            </a:xfrm>
            <a:prstGeom prst="ellipse">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41FFF5F8-0B04-4462-8813-C17603D724A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254" t="11678" r="15571" b="14145"/>
            <a:stretch/>
          </p:blipFill>
          <p:spPr>
            <a:xfrm>
              <a:off x="605808" y="1623755"/>
              <a:ext cx="807397" cy="807397"/>
            </a:xfrm>
            <a:prstGeom prst="rect">
              <a:avLst/>
            </a:prstGeom>
          </p:spPr>
        </p:pic>
      </p:grpSp>
      <p:grpSp>
        <p:nvGrpSpPr>
          <p:cNvPr id="30" name="Group 29">
            <a:extLst>
              <a:ext uri="{FF2B5EF4-FFF2-40B4-BE49-F238E27FC236}">
                <a16:creationId xmlns:a16="http://schemas.microsoft.com/office/drawing/2014/main" id="{4F2EA9FE-CB94-44EF-B6A2-F6739F70230A}"/>
              </a:ext>
              <a:ext uri="{C183D7F6-B498-43B3-948B-1728B52AA6E4}">
                <adec:decorative xmlns:adec="http://schemas.microsoft.com/office/drawing/2017/decorative" val="1"/>
              </a:ext>
            </a:extLst>
          </p:cNvPr>
          <p:cNvGrpSpPr/>
          <p:nvPr/>
        </p:nvGrpSpPr>
        <p:grpSpPr>
          <a:xfrm>
            <a:off x="170864" y="1441938"/>
            <a:ext cx="642931" cy="642931"/>
            <a:chOff x="569068" y="4383633"/>
            <a:chExt cx="967902" cy="967902"/>
          </a:xfrm>
        </p:grpSpPr>
        <p:sp>
          <p:nvSpPr>
            <p:cNvPr id="31" name="Oval 30">
              <a:extLst>
                <a:ext uri="{FF2B5EF4-FFF2-40B4-BE49-F238E27FC236}">
                  <a16:creationId xmlns:a16="http://schemas.microsoft.com/office/drawing/2014/main" id="{519A4AE2-CE42-442F-9FF2-4EB2074D7E9F}"/>
                </a:ext>
              </a:extLst>
            </p:cNvPr>
            <p:cNvSpPr/>
            <p:nvPr/>
          </p:nvSpPr>
          <p:spPr>
            <a:xfrm>
              <a:off x="569068" y="4383633"/>
              <a:ext cx="967902" cy="967902"/>
            </a:xfrm>
            <a:prstGeom prst="ellipse">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BA89444-DB0D-42C6-B45C-E93972DDF87A}"/>
                </a:ext>
                <a:ext uri="{C183D7F6-B498-43B3-948B-1728B52AA6E4}">
                  <adec:decorative xmlns:adec="http://schemas.microsoft.com/office/drawing/2017/decorative" val="1"/>
                </a:ext>
              </a:extLst>
            </p:cNvPr>
            <p:cNvGrpSpPr/>
            <p:nvPr/>
          </p:nvGrpSpPr>
          <p:grpSpPr>
            <a:xfrm>
              <a:off x="715793" y="4465474"/>
              <a:ext cx="756539" cy="749874"/>
              <a:chOff x="9679405" y="5318231"/>
              <a:chExt cx="1343527" cy="1331691"/>
            </a:xfrm>
            <a:solidFill>
              <a:schemeClr val="bg1"/>
            </a:solidFill>
          </p:grpSpPr>
          <p:pic>
            <p:nvPicPr>
              <p:cNvPr id="33" name="Graphic 32" descr="Packing Box Open with solid fill">
                <a:extLst>
                  <a:ext uri="{FF2B5EF4-FFF2-40B4-BE49-F238E27FC236}">
                    <a16:creationId xmlns:a16="http://schemas.microsoft.com/office/drawing/2014/main" id="{8E1D11BE-002D-464A-A2A8-81137719ACC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79405" y="5606715"/>
                <a:ext cx="1043207" cy="1043207"/>
              </a:xfrm>
              <a:prstGeom prst="rect">
                <a:avLst/>
              </a:prstGeom>
            </p:spPr>
          </p:pic>
          <p:pic>
            <p:nvPicPr>
              <p:cNvPr id="34" name="Graphic 33" descr="Line arrow: Rotate right with solid fill">
                <a:extLst>
                  <a:ext uri="{FF2B5EF4-FFF2-40B4-BE49-F238E27FC236}">
                    <a16:creationId xmlns:a16="http://schemas.microsoft.com/office/drawing/2014/main" id="{8A6C2007-E5BD-4813-AC04-AE5B1478A57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08532" y="5318231"/>
                <a:ext cx="914400" cy="914400"/>
              </a:xfrm>
              <a:prstGeom prst="rect">
                <a:avLst/>
              </a:prstGeom>
            </p:spPr>
          </p:pic>
        </p:grpSp>
      </p:grpSp>
      <p:sp>
        <p:nvSpPr>
          <p:cNvPr id="35" name="Slide Number Placeholder 2">
            <a:extLst>
              <a:ext uri="{FF2B5EF4-FFF2-40B4-BE49-F238E27FC236}">
                <a16:creationId xmlns:a16="http://schemas.microsoft.com/office/drawing/2014/main" id="{745CFA46-55D2-42AE-8621-7687DE75EA9B}"/>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22</a:t>
            </a:fld>
            <a:endParaRPr lang="en-US" sz="1050"/>
          </a:p>
        </p:txBody>
      </p:sp>
      <p:sp>
        <p:nvSpPr>
          <p:cNvPr id="36" name="Footer Placeholder 1">
            <a:extLst>
              <a:ext uri="{FF2B5EF4-FFF2-40B4-BE49-F238E27FC236}">
                <a16:creationId xmlns:a16="http://schemas.microsoft.com/office/drawing/2014/main" id="{51AA93EE-6A96-466E-AFA8-BF21DA5D95A2}"/>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206000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a:extLst>
              <a:ext uri="{FF2B5EF4-FFF2-40B4-BE49-F238E27FC236}">
                <a16:creationId xmlns:a16="http://schemas.microsoft.com/office/drawing/2014/main" id="{11CF26D6-870D-4CB1-B238-30F4C754CFC0}"/>
              </a:ext>
            </a:extLst>
          </p:cNvPr>
          <p:cNvSpPr>
            <a:spLocks noGrp="1"/>
          </p:cNvSpPr>
          <p:nvPr>
            <p:ph type="title"/>
          </p:nvPr>
        </p:nvSpPr>
        <p:spPr>
          <a:xfrm>
            <a:off x="838200" y="606352"/>
            <a:ext cx="10883630" cy="642930"/>
          </a:xfrm>
        </p:spPr>
        <p:txBody>
          <a:bodyPr/>
          <a:lstStyle/>
          <a:p>
            <a:r>
              <a:rPr lang="en-US" dirty="0"/>
              <a:t>Outcome and Process Questions</a:t>
            </a:r>
          </a:p>
        </p:txBody>
      </p:sp>
      <p:sp>
        <p:nvSpPr>
          <p:cNvPr id="11" name="Content Placeholder 5">
            <a:extLst>
              <a:ext uri="{FF2B5EF4-FFF2-40B4-BE49-F238E27FC236}">
                <a16:creationId xmlns:a16="http://schemas.microsoft.com/office/drawing/2014/main" id="{21990826-6399-42F9-B266-235707775928}"/>
              </a:ext>
            </a:extLst>
          </p:cNvPr>
          <p:cNvSpPr txBox="1">
            <a:spLocks/>
          </p:cNvSpPr>
          <p:nvPr/>
        </p:nvSpPr>
        <p:spPr>
          <a:xfrm>
            <a:off x="838200" y="1515832"/>
            <a:ext cx="5184848" cy="484605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200" b="1" dirty="0">
                <a:solidFill>
                  <a:srgbClr val="047C7C"/>
                </a:solidFill>
              </a:rPr>
              <a:t>Outcome</a:t>
            </a:r>
            <a:r>
              <a:rPr lang="en-US" sz="2200" dirty="0"/>
              <a:t> </a:t>
            </a:r>
            <a:r>
              <a:rPr lang="en-US" sz="2200" b="1" dirty="0">
                <a:solidFill>
                  <a:srgbClr val="047C7C"/>
                </a:solidFill>
              </a:rPr>
              <a:t>Question Examples</a:t>
            </a:r>
          </a:p>
          <a:p>
            <a:pPr marL="457200" lvl="1" indent="-287338">
              <a:lnSpc>
                <a:spcPts val="2300"/>
              </a:lnSpc>
              <a:spcAft>
                <a:spcPts val="300"/>
              </a:spcAft>
              <a:buClr>
                <a:srgbClr val="047C7C"/>
              </a:buClr>
            </a:pPr>
            <a:r>
              <a:rPr lang="en-US" sz="2000" dirty="0"/>
              <a:t>What are students’ learning gains?</a:t>
            </a:r>
          </a:p>
          <a:p>
            <a:pPr marL="457200" lvl="1" indent="-287338">
              <a:lnSpc>
                <a:spcPts val="2300"/>
              </a:lnSpc>
              <a:spcAft>
                <a:spcPts val="300"/>
              </a:spcAft>
              <a:buClr>
                <a:srgbClr val="047C7C"/>
              </a:buClr>
            </a:pPr>
            <a:r>
              <a:rPr lang="en-US" sz="2000" dirty="0"/>
              <a:t>How many participants successfully complete the program?</a:t>
            </a:r>
          </a:p>
          <a:p>
            <a:pPr marL="457200" lvl="1" indent="-287338">
              <a:lnSpc>
                <a:spcPts val="2300"/>
              </a:lnSpc>
              <a:spcAft>
                <a:spcPts val="300"/>
              </a:spcAft>
              <a:buClr>
                <a:srgbClr val="047C7C"/>
              </a:buClr>
            </a:pPr>
            <a:r>
              <a:rPr lang="en-US" sz="2000" dirty="0"/>
              <a:t>What are the job placement rates for the program? </a:t>
            </a:r>
          </a:p>
          <a:p>
            <a:pPr marL="457200" lvl="1" indent="-287338">
              <a:lnSpc>
                <a:spcPts val="2300"/>
              </a:lnSpc>
              <a:spcAft>
                <a:spcPts val="300"/>
              </a:spcAft>
              <a:buClr>
                <a:srgbClr val="047C7C"/>
              </a:buClr>
            </a:pPr>
            <a:r>
              <a:rPr lang="en-US" sz="2000" dirty="0"/>
              <a:t>Was the outcome better for certain groups of learners than others?</a:t>
            </a:r>
          </a:p>
          <a:p>
            <a:pPr marL="457200" lvl="1" indent="-287338">
              <a:lnSpc>
                <a:spcPts val="2300"/>
              </a:lnSpc>
              <a:spcAft>
                <a:spcPts val="300"/>
              </a:spcAft>
              <a:buClr>
                <a:srgbClr val="047C7C"/>
              </a:buClr>
            </a:pPr>
            <a:r>
              <a:rPr lang="en-US" sz="2000" dirty="0"/>
              <a:t>Which learners are accessing available supports?</a:t>
            </a:r>
          </a:p>
        </p:txBody>
      </p:sp>
      <p:sp>
        <p:nvSpPr>
          <p:cNvPr id="12" name="Content Placeholder 5">
            <a:extLst>
              <a:ext uri="{FF2B5EF4-FFF2-40B4-BE49-F238E27FC236}">
                <a16:creationId xmlns:a16="http://schemas.microsoft.com/office/drawing/2014/main" id="{4BD37955-F49E-45C5-BDCC-ECF5E521E3CF}"/>
              </a:ext>
            </a:extLst>
          </p:cNvPr>
          <p:cNvSpPr txBox="1">
            <a:spLocks/>
          </p:cNvSpPr>
          <p:nvPr/>
        </p:nvSpPr>
        <p:spPr>
          <a:xfrm>
            <a:off x="6938353" y="1515832"/>
            <a:ext cx="5090811" cy="484605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200" b="1" dirty="0">
                <a:solidFill>
                  <a:srgbClr val="047C7C"/>
                </a:solidFill>
              </a:rPr>
              <a:t>Process Question Examples</a:t>
            </a:r>
          </a:p>
          <a:p>
            <a:pPr marL="457200" lvl="1" indent="-287338">
              <a:lnSpc>
                <a:spcPts val="2300"/>
              </a:lnSpc>
              <a:spcAft>
                <a:spcPts val="300"/>
              </a:spcAft>
              <a:buClr>
                <a:srgbClr val="047C7C"/>
              </a:buClr>
            </a:pPr>
            <a:r>
              <a:rPr lang="en-US" sz="2000" dirty="0"/>
              <a:t>To what extent was the program implemented with fidelity?</a:t>
            </a:r>
          </a:p>
          <a:p>
            <a:pPr marL="457200" lvl="1" indent="-287338">
              <a:lnSpc>
                <a:spcPts val="2300"/>
              </a:lnSpc>
              <a:spcAft>
                <a:spcPts val="300"/>
              </a:spcAft>
              <a:buClr>
                <a:srgbClr val="047C7C"/>
              </a:buClr>
            </a:pPr>
            <a:r>
              <a:rPr lang="en-US" sz="2000" dirty="0"/>
              <a:t>What problems were encountered in delivering the program?</a:t>
            </a:r>
          </a:p>
          <a:p>
            <a:pPr marL="457200" lvl="1" indent="-287338">
              <a:lnSpc>
                <a:spcPts val="2300"/>
              </a:lnSpc>
              <a:spcAft>
                <a:spcPts val="300"/>
              </a:spcAft>
              <a:buClr>
                <a:srgbClr val="047C7C"/>
              </a:buClr>
            </a:pPr>
            <a:r>
              <a:rPr lang="en-US" sz="2000" dirty="0"/>
              <a:t>What is causing lower- or higher-than-expected learning gains?</a:t>
            </a:r>
          </a:p>
          <a:p>
            <a:pPr marL="457200" lvl="1" indent="-287338">
              <a:lnSpc>
                <a:spcPts val="2300"/>
              </a:lnSpc>
              <a:spcAft>
                <a:spcPts val="300"/>
              </a:spcAft>
              <a:buClr>
                <a:srgbClr val="047C7C"/>
              </a:buClr>
            </a:pPr>
            <a:r>
              <a:rPr lang="en-US" sz="2000" dirty="0"/>
              <a:t>Why are certain groups of learners accessing supports and not others? What impact is it having on their success in the program? </a:t>
            </a:r>
          </a:p>
          <a:p>
            <a:pPr marL="457200" lvl="1" indent="-287338">
              <a:lnSpc>
                <a:spcPts val="2300"/>
              </a:lnSpc>
              <a:spcAft>
                <a:spcPts val="300"/>
              </a:spcAft>
              <a:buClr>
                <a:srgbClr val="047C7C"/>
              </a:buClr>
            </a:pPr>
            <a:r>
              <a:rPr lang="en-US" sz="2000" dirty="0"/>
              <a:t>How engaged are employer partners in the program?</a:t>
            </a:r>
          </a:p>
        </p:txBody>
      </p:sp>
      <p:grpSp>
        <p:nvGrpSpPr>
          <p:cNvPr id="13" name="Group 12">
            <a:extLst>
              <a:ext uri="{FF2B5EF4-FFF2-40B4-BE49-F238E27FC236}">
                <a16:creationId xmlns:a16="http://schemas.microsoft.com/office/drawing/2014/main" id="{0BEB6F89-2731-4909-B412-292C87615238}"/>
              </a:ext>
              <a:ext uri="{C183D7F6-B498-43B3-948B-1728B52AA6E4}">
                <adec:decorative xmlns:adec="http://schemas.microsoft.com/office/drawing/2017/decorative" val="1"/>
              </a:ext>
            </a:extLst>
          </p:cNvPr>
          <p:cNvGrpSpPr/>
          <p:nvPr/>
        </p:nvGrpSpPr>
        <p:grpSpPr>
          <a:xfrm>
            <a:off x="6280015" y="1441938"/>
            <a:ext cx="642930" cy="642930"/>
            <a:chOff x="569068" y="1553184"/>
            <a:chExt cx="967902" cy="967902"/>
          </a:xfrm>
        </p:grpSpPr>
        <p:sp>
          <p:nvSpPr>
            <p:cNvPr id="14" name="Oval 13">
              <a:extLst>
                <a:ext uri="{FF2B5EF4-FFF2-40B4-BE49-F238E27FC236}">
                  <a16:creationId xmlns:a16="http://schemas.microsoft.com/office/drawing/2014/main" id="{3334851B-7934-40A0-ADD2-FD41DFBCBA9A}"/>
                </a:ext>
              </a:extLst>
            </p:cNvPr>
            <p:cNvSpPr/>
            <p:nvPr/>
          </p:nvSpPr>
          <p:spPr>
            <a:xfrm>
              <a:off x="569068" y="1553184"/>
              <a:ext cx="967902" cy="967902"/>
            </a:xfrm>
            <a:prstGeom prst="ellipse">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269B78CD-3A2D-42C9-AD72-354CCF53584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254" t="11678" r="15571" b="14145"/>
            <a:stretch/>
          </p:blipFill>
          <p:spPr>
            <a:xfrm>
              <a:off x="605808" y="1623755"/>
              <a:ext cx="807397" cy="807397"/>
            </a:xfrm>
            <a:prstGeom prst="rect">
              <a:avLst/>
            </a:prstGeom>
          </p:spPr>
        </p:pic>
      </p:grpSp>
      <p:grpSp>
        <p:nvGrpSpPr>
          <p:cNvPr id="16" name="Group 15">
            <a:extLst>
              <a:ext uri="{FF2B5EF4-FFF2-40B4-BE49-F238E27FC236}">
                <a16:creationId xmlns:a16="http://schemas.microsoft.com/office/drawing/2014/main" id="{EF5874AF-04FB-4FCC-ADC9-9BE4677AA671}"/>
              </a:ext>
              <a:ext uri="{C183D7F6-B498-43B3-948B-1728B52AA6E4}">
                <adec:decorative xmlns:adec="http://schemas.microsoft.com/office/drawing/2017/decorative" val="1"/>
              </a:ext>
            </a:extLst>
          </p:cNvPr>
          <p:cNvGrpSpPr/>
          <p:nvPr/>
        </p:nvGrpSpPr>
        <p:grpSpPr>
          <a:xfrm>
            <a:off x="170864" y="1441938"/>
            <a:ext cx="642931" cy="642931"/>
            <a:chOff x="569068" y="4383633"/>
            <a:chExt cx="967902" cy="967902"/>
          </a:xfrm>
        </p:grpSpPr>
        <p:sp>
          <p:nvSpPr>
            <p:cNvPr id="17" name="Oval 16">
              <a:extLst>
                <a:ext uri="{FF2B5EF4-FFF2-40B4-BE49-F238E27FC236}">
                  <a16:creationId xmlns:a16="http://schemas.microsoft.com/office/drawing/2014/main" id="{14E583A7-0602-4BC5-A8DA-B628E0B42562}"/>
                </a:ext>
              </a:extLst>
            </p:cNvPr>
            <p:cNvSpPr/>
            <p:nvPr/>
          </p:nvSpPr>
          <p:spPr>
            <a:xfrm>
              <a:off x="569068" y="4383633"/>
              <a:ext cx="967902" cy="967902"/>
            </a:xfrm>
            <a:prstGeom prst="ellipse">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60A167B-276D-485B-8D4F-F45D86019845}"/>
                </a:ext>
                <a:ext uri="{C183D7F6-B498-43B3-948B-1728B52AA6E4}">
                  <adec:decorative xmlns:adec="http://schemas.microsoft.com/office/drawing/2017/decorative" val="1"/>
                </a:ext>
              </a:extLst>
            </p:cNvPr>
            <p:cNvGrpSpPr/>
            <p:nvPr/>
          </p:nvGrpSpPr>
          <p:grpSpPr>
            <a:xfrm>
              <a:off x="715793" y="4465474"/>
              <a:ext cx="756539" cy="749874"/>
              <a:chOff x="9679405" y="5318231"/>
              <a:chExt cx="1343527" cy="1331691"/>
            </a:xfrm>
            <a:solidFill>
              <a:schemeClr val="bg1"/>
            </a:solidFill>
          </p:grpSpPr>
          <p:pic>
            <p:nvPicPr>
              <p:cNvPr id="19" name="Graphic 18" descr="Packing Box Open with solid fill">
                <a:extLst>
                  <a:ext uri="{FF2B5EF4-FFF2-40B4-BE49-F238E27FC236}">
                    <a16:creationId xmlns:a16="http://schemas.microsoft.com/office/drawing/2014/main" id="{CA26C80E-0596-4B23-AE86-F0CB25F99E3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79405" y="5606715"/>
                <a:ext cx="1043207" cy="1043207"/>
              </a:xfrm>
              <a:prstGeom prst="rect">
                <a:avLst/>
              </a:prstGeom>
            </p:spPr>
          </p:pic>
          <p:pic>
            <p:nvPicPr>
              <p:cNvPr id="20" name="Graphic 19" descr="Line arrow: Rotate right with solid fill">
                <a:extLst>
                  <a:ext uri="{FF2B5EF4-FFF2-40B4-BE49-F238E27FC236}">
                    <a16:creationId xmlns:a16="http://schemas.microsoft.com/office/drawing/2014/main" id="{FB6C6106-85A3-492A-BF93-7C1DA1C3B0A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08532" y="5318231"/>
                <a:ext cx="914400" cy="914400"/>
              </a:xfrm>
              <a:prstGeom prst="rect">
                <a:avLst/>
              </a:prstGeom>
            </p:spPr>
          </p:pic>
        </p:grpSp>
      </p:grpSp>
      <p:sp>
        <p:nvSpPr>
          <p:cNvPr id="6" name="Speech Bubble: Oval 5">
            <a:extLst>
              <a:ext uri="{FF2B5EF4-FFF2-40B4-BE49-F238E27FC236}">
                <a16:creationId xmlns:a16="http://schemas.microsoft.com/office/drawing/2014/main" id="{F13D6897-62F1-4979-B251-C1D6D1776288}"/>
              </a:ext>
            </a:extLst>
          </p:cNvPr>
          <p:cNvSpPr/>
          <p:nvPr/>
        </p:nvSpPr>
        <p:spPr>
          <a:xfrm>
            <a:off x="914140" y="5253795"/>
            <a:ext cx="6008805" cy="1374644"/>
          </a:xfrm>
          <a:prstGeom prst="wedgeEllipseCallout">
            <a:avLst>
              <a:gd name="adj1" fmla="val 58030"/>
              <a:gd name="adj2" fmla="val 41135"/>
            </a:avLst>
          </a:prstGeom>
          <a:solidFill>
            <a:srgbClr val="315F9F">
              <a:alpha val="85098"/>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2400" spc="-30" dirty="0">
                <a:solidFill>
                  <a:schemeClr val="bg1"/>
                </a:solidFill>
                <a:latin typeface="Verdana" panose="020B0604030504040204" pitchFamily="34" charset="0"/>
                <a:ea typeface="Verdana" panose="020B0604030504040204" pitchFamily="34" charset="0"/>
              </a:rPr>
              <a:t>How will we know? </a:t>
            </a:r>
            <a:br>
              <a:rPr lang="en-US" sz="2400" spc="-30" dirty="0">
                <a:solidFill>
                  <a:schemeClr val="bg1"/>
                </a:solidFill>
                <a:latin typeface="Verdana" panose="020B0604030504040204" pitchFamily="34" charset="0"/>
                <a:ea typeface="Verdana" panose="020B0604030504040204" pitchFamily="34" charset="0"/>
              </a:rPr>
            </a:br>
            <a:r>
              <a:rPr lang="en-US" sz="2400" spc="-30" dirty="0">
                <a:solidFill>
                  <a:schemeClr val="bg1"/>
                </a:solidFill>
                <a:latin typeface="Verdana" panose="020B0604030504040204" pitchFamily="34" charset="0"/>
                <a:ea typeface="Verdana" panose="020B0604030504040204" pitchFamily="34" charset="0"/>
              </a:rPr>
              <a:t>What evidence do we need? </a:t>
            </a:r>
            <a:br>
              <a:rPr lang="en-US" sz="2400" spc="-30" dirty="0">
                <a:solidFill>
                  <a:schemeClr val="bg1"/>
                </a:solidFill>
                <a:latin typeface="Verdana" panose="020B0604030504040204" pitchFamily="34" charset="0"/>
                <a:ea typeface="Verdana" panose="020B0604030504040204" pitchFamily="34" charset="0"/>
              </a:rPr>
            </a:br>
            <a:r>
              <a:rPr lang="en-US" sz="2400" spc="-30" dirty="0">
                <a:solidFill>
                  <a:schemeClr val="bg1"/>
                </a:solidFill>
                <a:latin typeface="Verdana" panose="020B0604030504040204" pitchFamily="34" charset="0"/>
                <a:ea typeface="Verdana" panose="020B0604030504040204" pitchFamily="34" charset="0"/>
              </a:rPr>
              <a:t>How will we obtain it?</a:t>
            </a:r>
          </a:p>
        </p:txBody>
      </p:sp>
      <p:sp>
        <p:nvSpPr>
          <p:cNvPr id="21" name="Slide Number Placeholder 2">
            <a:extLst>
              <a:ext uri="{FF2B5EF4-FFF2-40B4-BE49-F238E27FC236}">
                <a16:creationId xmlns:a16="http://schemas.microsoft.com/office/drawing/2014/main" id="{8A79D733-823E-4064-B3CA-C2E973BF6FED}"/>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23</a:t>
            </a:fld>
            <a:endParaRPr lang="en-US" sz="1050"/>
          </a:p>
        </p:txBody>
      </p:sp>
      <p:sp>
        <p:nvSpPr>
          <p:cNvPr id="22" name="Footer Placeholder 1">
            <a:extLst>
              <a:ext uri="{FF2B5EF4-FFF2-40B4-BE49-F238E27FC236}">
                <a16:creationId xmlns:a16="http://schemas.microsoft.com/office/drawing/2014/main" id="{1828C504-F7F2-4792-9F7B-196A74D135C8}"/>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78500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0DCD4BD-F7D0-4838-9783-E18F2ED16F73}"/>
              </a:ext>
            </a:extLst>
          </p:cNvPr>
          <p:cNvSpPr>
            <a:spLocks noGrp="1"/>
          </p:cNvSpPr>
          <p:nvPr>
            <p:ph type="body" sz="quarter" idx="10"/>
          </p:nvPr>
        </p:nvSpPr>
        <p:spPr>
          <a:xfrm>
            <a:off x="838200" y="605280"/>
            <a:ext cx="9378043" cy="892175"/>
          </a:xfrm>
        </p:spPr>
        <p:txBody>
          <a:bodyPr/>
          <a:lstStyle/>
          <a:p>
            <a:r>
              <a:rPr lang="en-US" dirty="0"/>
              <a:t>Group Discussion: Examining Equity</a:t>
            </a:r>
          </a:p>
        </p:txBody>
      </p:sp>
      <p:sp>
        <p:nvSpPr>
          <p:cNvPr id="20" name="Content Placeholder 5">
            <a:extLst>
              <a:ext uri="{FF2B5EF4-FFF2-40B4-BE49-F238E27FC236}">
                <a16:creationId xmlns:a16="http://schemas.microsoft.com/office/drawing/2014/main" id="{7967675F-CC54-49DD-ADFE-DF2463B56A22}"/>
              </a:ext>
            </a:extLst>
          </p:cNvPr>
          <p:cNvSpPr txBox="1">
            <a:spLocks/>
          </p:cNvSpPr>
          <p:nvPr/>
        </p:nvSpPr>
        <p:spPr>
          <a:xfrm>
            <a:off x="1253516" y="2189392"/>
            <a:ext cx="9882569" cy="97183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0"/>
              </a:spcBef>
              <a:buClr>
                <a:srgbClr val="047C7C"/>
              </a:buClr>
              <a:buFont typeface="Wingdings" panose="05000000000000000000" pitchFamily="2" charset="2"/>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spcAft>
                <a:spcPts val="1000"/>
              </a:spcAft>
              <a:buClr>
                <a:srgbClr val="047C7C"/>
              </a:buClr>
              <a:buNone/>
            </a:pPr>
            <a:r>
              <a:rPr lang="en-US" b="1" dirty="0">
                <a:latin typeface="Verdana" panose="020B0604030504040204" pitchFamily="34" charset="0"/>
                <a:ea typeface="Verdana" panose="020B0604030504040204" pitchFamily="34" charset="0"/>
              </a:rPr>
              <a:t>Questions</a:t>
            </a:r>
            <a:r>
              <a:rPr lang="en-US" dirty="0">
                <a:latin typeface="Verdana" panose="020B0604030504040204" pitchFamily="34" charset="0"/>
                <a:ea typeface="Verdana" panose="020B0604030504040204" pitchFamily="34" charset="0"/>
              </a:rPr>
              <a:t>: What questions should you ask to ensure that you are implementing an equitable program?</a:t>
            </a:r>
          </a:p>
        </p:txBody>
      </p:sp>
      <p:cxnSp>
        <p:nvCxnSpPr>
          <p:cNvPr id="24" name="Straight Connector 23">
            <a:extLst>
              <a:ext uri="{FF2B5EF4-FFF2-40B4-BE49-F238E27FC236}">
                <a16:creationId xmlns:a16="http://schemas.microsoft.com/office/drawing/2014/main" id="{754F661F-59EA-4263-A0A3-A87B2C4FCBA0}"/>
              </a:ext>
              <a:ext uri="{C183D7F6-B498-43B3-948B-1728B52AA6E4}">
                <adec:decorative xmlns:adec="http://schemas.microsoft.com/office/drawing/2017/decorative" val="1"/>
              </a:ext>
            </a:extLst>
          </p:cNvPr>
          <p:cNvCxnSpPr>
            <a:cxnSpLocks/>
          </p:cNvCxnSpPr>
          <p:nvPr/>
        </p:nvCxnSpPr>
        <p:spPr>
          <a:xfrm>
            <a:off x="974497" y="2618014"/>
            <a:ext cx="0" cy="3970569"/>
          </a:xfrm>
          <a:prstGeom prst="line">
            <a:avLst/>
          </a:prstGeom>
          <a:ln w="12700">
            <a:solidFill>
              <a:srgbClr val="047C7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79F49D-7177-463D-BC0C-18C98ACF24D2}"/>
              </a:ext>
              <a:ext uri="{C183D7F6-B498-43B3-948B-1728B52AA6E4}">
                <adec:decorative xmlns:adec="http://schemas.microsoft.com/office/drawing/2017/decorative" val="1"/>
              </a:ext>
            </a:extLst>
          </p:cNvPr>
          <p:cNvCxnSpPr>
            <a:cxnSpLocks/>
          </p:cNvCxnSpPr>
          <p:nvPr/>
        </p:nvCxnSpPr>
        <p:spPr>
          <a:xfrm flipH="1">
            <a:off x="740074" y="6462946"/>
            <a:ext cx="5980446" cy="0"/>
          </a:xfrm>
          <a:prstGeom prst="line">
            <a:avLst/>
          </a:prstGeom>
          <a:ln w="12700">
            <a:solidFill>
              <a:srgbClr val="047C7C"/>
            </a:solidFill>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707D858A-34D9-436F-B5D4-226164DDCC82}"/>
              </a:ext>
            </a:extLst>
          </p:cNvPr>
          <p:cNvSpPr txBox="1">
            <a:spLocks/>
          </p:cNvSpPr>
          <p:nvPr/>
        </p:nvSpPr>
        <p:spPr>
          <a:xfrm>
            <a:off x="6474153" y="3203668"/>
            <a:ext cx="5249544" cy="139963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0"/>
              </a:spcBef>
              <a:buClr>
                <a:srgbClr val="047C7C"/>
              </a:buClr>
              <a:buFont typeface="Wingdings" panose="05000000000000000000" pitchFamily="2" charset="2"/>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spcAft>
                <a:spcPts val="1000"/>
              </a:spcAft>
              <a:buClr>
                <a:srgbClr val="047C7C"/>
              </a:buClr>
              <a:buNone/>
            </a:pPr>
            <a:r>
              <a:rPr lang="en-US" b="1" dirty="0">
                <a:latin typeface="Verdana" panose="020B0604030504040204" pitchFamily="34" charset="0"/>
                <a:ea typeface="Verdana" panose="020B0604030504040204" pitchFamily="34" charset="0"/>
              </a:rPr>
              <a:t>Data</a:t>
            </a:r>
            <a:r>
              <a:rPr lang="en-US" dirty="0">
                <a:latin typeface="Verdana" panose="020B0604030504040204" pitchFamily="34" charset="0"/>
                <a:ea typeface="Verdana" panose="020B0604030504040204" pitchFamily="34" charset="0"/>
              </a:rPr>
              <a:t>: Where do you need to collect and use demographic data to review equity?</a:t>
            </a:r>
          </a:p>
        </p:txBody>
      </p:sp>
      <p:sp>
        <p:nvSpPr>
          <p:cNvPr id="27" name="Speech Bubble: Rectangle with Corners Rounded 26">
            <a:extLst>
              <a:ext uri="{FF2B5EF4-FFF2-40B4-BE49-F238E27FC236}">
                <a16:creationId xmlns:a16="http://schemas.microsoft.com/office/drawing/2014/main" id="{65E8F84D-4FA1-485A-95F2-AE47FB189955}"/>
              </a:ext>
              <a:ext uri="{C183D7F6-B498-43B3-948B-1728B52AA6E4}">
                <adec:decorative xmlns:adec="http://schemas.microsoft.com/office/drawing/2017/decorative" val="1"/>
              </a:ext>
            </a:extLst>
          </p:cNvPr>
          <p:cNvSpPr/>
          <p:nvPr/>
        </p:nvSpPr>
        <p:spPr>
          <a:xfrm>
            <a:off x="6563924" y="4637574"/>
            <a:ext cx="4146033" cy="1554011"/>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7">
            <a:extLst>
              <a:ext uri="{FF2B5EF4-FFF2-40B4-BE49-F238E27FC236}">
                <a16:creationId xmlns:a16="http://schemas.microsoft.com/office/drawing/2014/main" id="{FD960E85-62B9-4AFF-8121-DAB9C9D968D9}"/>
              </a:ext>
            </a:extLst>
          </p:cNvPr>
          <p:cNvSpPr txBox="1">
            <a:spLocks/>
          </p:cNvSpPr>
          <p:nvPr/>
        </p:nvSpPr>
        <p:spPr>
          <a:xfrm>
            <a:off x="6935765" y="4716795"/>
            <a:ext cx="3720083" cy="1395571"/>
          </a:xfrm>
          <a:prstGeom prst="rect">
            <a:avLst/>
          </a:prstGeom>
        </p:spPr>
        <p:txBody>
          <a:bodyPr>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1900" b="1" kern="1200">
                <a:solidFill>
                  <a:srgbClr val="047C7C"/>
                </a:solidFill>
                <a:latin typeface="Verdana Pro" panose="020B0604030504040204" pitchFamily="34" charset="0"/>
                <a:ea typeface="Roboto Slab" pitchFamily="2" charset="0"/>
                <a:cs typeface="+mn-cs"/>
              </a:defRPr>
            </a:lvl1pPr>
            <a:lvl2pPr marL="798513" indent="-341313" algn="l" defTabSz="914400" rtl="0" eaLnBrk="1" latinLnBrk="0" hangingPunct="1">
              <a:lnSpc>
                <a:spcPct val="100000"/>
              </a:lnSpc>
              <a:spcBef>
                <a:spcPts val="600"/>
              </a:spcBef>
              <a:spcAft>
                <a:spcPts val="600"/>
              </a:spcAft>
              <a:buClr>
                <a:srgbClr val="248A8C"/>
              </a:buClr>
              <a:buFont typeface="Courier New" panose="02070309020205020404" pitchFamily="49" charset="0"/>
              <a:buChar char="o"/>
              <a:defRPr sz="22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dirty="0">
                <a:solidFill>
                  <a:schemeClr val="bg1"/>
                </a:solidFill>
                <a:latin typeface="Verdana" panose="020B0604030504040204" pitchFamily="34" charset="0"/>
                <a:ea typeface="Verdana" panose="020B0604030504040204" pitchFamily="34" charset="0"/>
              </a:rPr>
              <a:t>Please share your experiences and ideas with the group.</a:t>
            </a:r>
          </a:p>
        </p:txBody>
      </p:sp>
      <p:sp>
        <p:nvSpPr>
          <p:cNvPr id="29" name="Slide Number Placeholder 2">
            <a:extLst>
              <a:ext uri="{FF2B5EF4-FFF2-40B4-BE49-F238E27FC236}">
                <a16:creationId xmlns:a16="http://schemas.microsoft.com/office/drawing/2014/main" id="{12FCDF57-FD7B-4D79-9E1C-19D5771D2954}"/>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24</a:t>
            </a:fld>
            <a:endParaRPr lang="en-US" sz="1050"/>
          </a:p>
        </p:txBody>
      </p:sp>
      <p:sp>
        <p:nvSpPr>
          <p:cNvPr id="30" name="Footer Placeholder 1">
            <a:extLst>
              <a:ext uri="{FF2B5EF4-FFF2-40B4-BE49-F238E27FC236}">
                <a16:creationId xmlns:a16="http://schemas.microsoft.com/office/drawing/2014/main" id="{F70B3B85-3C69-447D-80C5-4DB0025F5293}"/>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2" name="Picture 1" descr="Equity is illustrated by a bridge, in which half is colored blue and supported by four hands, and the other identical half is colored tan and also supported by four hands.">
            <a:extLst>
              <a:ext uri="{FF2B5EF4-FFF2-40B4-BE49-F238E27FC236}">
                <a16:creationId xmlns:a16="http://schemas.microsoft.com/office/drawing/2014/main" id="{90486188-A707-4E3D-B2B2-F3ED67EF932F}"/>
              </a:ext>
            </a:extLst>
          </p:cNvPr>
          <p:cNvPicPr>
            <a:picLocks noChangeAspect="1"/>
          </p:cNvPicPr>
          <p:nvPr/>
        </p:nvPicPr>
        <p:blipFill>
          <a:blip r:embed="rId4"/>
          <a:stretch>
            <a:fillRect/>
          </a:stretch>
        </p:blipFill>
        <p:spPr>
          <a:xfrm>
            <a:off x="1236942" y="3143321"/>
            <a:ext cx="4974767" cy="3048264"/>
          </a:xfrm>
          <a:prstGeom prst="rect">
            <a:avLst/>
          </a:prstGeom>
        </p:spPr>
      </p:pic>
    </p:spTree>
    <p:custDataLst>
      <p:tags r:id="rId1"/>
    </p:custDataLst>
    <p:extLst>
      <p:ext uri="{BB962C8B-B14F-4D97-AF65-F5344CB8AC3E}">
        <p14:creationId xmlns:p14="http://schemas.microsoft.com/office/powerpoint/2010/main" val="230097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BC81EF-C6D2-4F1E-8E26-05D575431EB5}"/>
              </a:ext>
              <a:ext uri="{C183D7F6-B498-43B3-948B-1728B52AA6E4}">
                <adec:decorative xmlns:adec="http://schemas.microsoft.com/office/drawing/2017/decorative" val="1"/>
              </a:ext>
            </a:extLst>
          </p:cNvPr>
          <p:cNvSpPr/>
          <p:nvPr/>
        </p:nvSpPr>
        <p:spPr>
          <a:xfrm>
            <a:off x="2289011" y="2797175"/>
            <a:ext cx="9181569" cy="3551744"/>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2359190" y="3057018"/>
            <a:ext cx="8915400" cy="3162806"/>
          </a:xfrm>
        </p:spPr>
        <p:txBody>
          <a:bodyPr vert="horz" lIns="91440" tIns="45720" rIns="91440" bIns="45720" rtlCol="0" anchor="t">
            <a:noAutofit/>
          </a:bodyPr>
          <a:lstStyle/>
          <a:p>
            <a:pPr marL="403225" lvl="1" indent="-403225" fontAlgn="base">
              <a:lnSpc>
                <a:spcPct val="110000"/>
              </a:lnSpc>
              <a:spcBef>
                <a:spcPts val="600"/>
              </a:spcBef>
              <a:spcAft>
                <a:spcPts val="600"/>
              </a:spcAft>
              <a:buClr>
                <a:srgbClr val="315F9F"/>
              </a:buClr>
              <a:tabLst>
                <a:tab pos="514350" algn="l"/>
              </a:tabLst>
            </a:pPr>
            <a:r>
              <a:rPr lang="en-US" dirty="0">
                <a:solidFill>
                  <a:schemeClr val="tx1"/>
                </a:solidFill>
                <a:latin typeface="Verdana"/>
                <a:ea typeface="Verdana"/>
              </a:rPr>
              <a:t>Read the scenario.</a:t>
            </a:r>
          </a:p>
          <a:p>
            <a:pPr marL="403225" lvl="1" indent="-403225" fontAlgn="base">
              <a:lnSpc>
                <a:spcPct val="110000"/>
              </a:lnSpc>
              <a:spcBef>
                <a:spcPts val="600"/>
              </a:spcBef>
              <a:spcAft>
                <a:spcPts val="600"/>
              </a:spcAft>
              <a:buClr>
                <a:srgbClr val="315F9F"/>
              </a:buClr>
              <a:tabLst>
                <a:tab pos="514350" algn="l"/>
              </a:tabLst>
            </a:pPr>
            <a:r>
              <a:rPr lang="en-US" dirty="0">
                <a:solidFill>
                  <a:schemeClr val="tx1"/>
                </a:solidFill>
                <a:latin typeface="Verdana"/>
                <a:ea typeface="Verdana"/>
              </a:rPr>
              <a:t>Select a learner, program, or partner goal from the provided list.</a:t>
            </a:r>
          </a:p>
          <a:p>
            <a:pPr marL="403225" lvl="1" indent="-403225" fontAlgn="base">
              <a:lnSpc>
                <a:spcPct val="110000"/>
              </a:lnSpc>
              <a:spcBef>
                <a:spcPts val="600"/>
              </a:spcBef>
              <a:spcAft>
                <a:spcPts val="600"/>
              </a:spcAft>
              <a:buClr>
                <a:srgbClr val="315F9F"/>
              </a:buClr>
              <a:tabLst>
                <a:tab pos="514350" algn="l"/>
              </a:tabLst>
            </a:pPr>
            <a:r>
              <a:rPr lang="en-US" dirty="0">
                <a:solidFill>
                  <a:schemeClr val="tx1"/>
                </a:solidFill>
                <a:latin typeface="Verdana"/>
                <a:ea typeface="Verdana"/>
              </a:rPr>
              <a:t>Develop one or two outcome and one or two process questions that will help you evaluate the goal.</a:t>
            </a:r>
          </a:p>
          <a:p>
            <a:pPr marL="403225" lvl="1" indent="-403225" fontAlgn="base">
              <a:lnSpc>
                <a:spcPct val="110000"/>
              </a:lnSpc>
              <a:spcBef>
                <a:spcPts val="600"/>
              </a:spcBef>
              <a:spcAft>
                <a:spcPts val="600"/>
              </a:spcAft>
              <a:buClr>
                <a:srgbClr val="315F9F"/>
              </a:buClr>
              <a:tabLst>
                <a:tab pos="514350" algn="l"/>
              </a:tabLst>
            </a:pPr>
            <a:r>
              <a:rPr lang="en-US" dirty="0">
                <a:solidFill>
                  <a:schemeClr val="tx1"/>
                </a:solidFill>
                <a:latin typeface="Verdana"/>
                <a:ea typeface="Verdana"/>
              </a:rPr>
              <a:t>Identify a spokesperson to summarize and report out.</a:t>
            </a:r>
          </a:p>
        </p:txBody>
      </p:sp>
      <p:sp>
        <p:nvSpPr>
          <p:cNvPr id="2" name="Text Placeholder 1">
            <a:extLst>
              <a:ext uri="{FF2B5EF4-FFF2-40B4-BE49-F238E27FC236}">
                <a16:creationId xmlns:a16="http://schemas.microsoft.com/office/drawing/2014/main" id="{D084A40B-5094-4FAB-9DE4-9A8C058BD9CE}"/>
              </a:ext>
            </a:extLst>
          </p:cNvPr>
          <p:cNvSpPr>
            <a:spLocks noGrp="1"/>
          </p:cNvSpPr>
          <p:nvPr>
            <p:ph type="body" sz="quarter" idx="14"/>
          </p:nvPr>
        </p:nvSpPr>
        <p:spPr>
          <a:xfrm>
            <a:off x="335686" y="1422647"/>
            <a:ext cx="7504808" cy="446087"/>
          </a:xfrm>
        </p:spPr>
        <p:txBody>
          <a:bodyPr/>
          <a:lstStyle/>
          <a:p>
            <a:r>
              <a:rPr lang="en-US"/>
              <a:t>Practice developing outcome and process questions</a:t>
            </a:r>
          </a:p>
        </p:txBody>
      </p:sp>
      <p:sp>
        <p:nvSpPr>
          <p:cNvPr id="8" name="Text Placeholder 7" descr="15 minutes.">
            <a:extLst>
              <a:ext uri="{FF2B5EF4-FFF2-40B4-BE49-F238E27FC236}">
                <a16:creationId xmlns:a16="http://schemas.microsoft.com/office/drawing/2014/main" id="{AD4DD917-5667-4C29-95AC-0A070D2A1168}"/>
              </a:ext>
            </a:extLst>
          </p:cNvPr>
          <p:cNvSpPr>
            <a:spLocks noGrp="1"/>
          </p:cNvSpPr>
          <p:nvPr>
            <p:ph type="body" sz="quarter" idx="15"/>
          </p:nvPr>
        </p:nvSpPr>
        <p:spPr/>
        <p:txBody>
          <a:bodyPr/>
          <a:lstStyle/>
          <a:p>
            <a:r>
              <a:rPr lang="en-US" dirty="0"/>
              <a:t>15 min.</a:t>
            </a:r>
          </a:p>
        </p:txBody>
      </p:sp>
      <p:sp>
        <p:nvSpPr>
          <p:cNvPr id="3" name="Title 2">
            <a:extLst>
              <a:ext uri="{FF2B5EF4-FFF2-40B4-BE49-F238E27FC236}">
                <a16:creationId xmlns:a16="http://schemas.microsoft.com/office/drawing/2014/main" id="{1E7CD3A5-A905-4424-95CD-10A508912FB1}"/>
              </a:ext>
            </a:extLst>
          </p:cNvPr>
          <p:cNvSpPr>
            <a:spLocks noGrp="1"/>
          </p:cNvSpPr>
          <p:nvPr>
            <p:ph type="title"/>
          </p:nvPr>
        </p:nvSpPr>
        <p:spPr/>
        <p:txBody>
          <a:bodyPr/>
          <a:lstStyle/>
          <a:p>
            <a:r>
              <a:rPr lang="en-US"/>
              <a:t>Breakout Group Activity #1</a:t>
            </a:r>
          </a:p>
        </p:txBody>
      </p:sp>
      <p:sp>
        <p:nvSpPr>
          <p:cNvPr id="13" name="Slide Number Placeholder 2">
            <a:extLst>
              <a:ext uri="{FF2B5EF4-FFF2-40B4-BE49-F238E27FC236}">
                <a16:creationId xmlns:a16="http://schemas.microsoft.com/office/drawing/2014/main" id="{DFFC866E-F8BE-4B02-9B74-CA3DD421B80C}"/>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solidFill>
                  <a:schemeClr val="bg1"/>
                </a:solidFill>
              </a:rPr>
              <a:pPr/>
              <a:t>25</a:t>
            </a:fld>
            <a:endParaRPr lang="en-US" sz="1050">
              <a:solidFill>
                <a:schemeClr val="bg1"/>
              </a:solidFill>
            </a:endParaRPr>
          </a:p>
        </p:txBody>
      </p:sp>
      <p:sp>
        <p:nvSpPr>
          <p:cNvPr id="14" name="Footer Placeholder 1">
            <a:extLst>
              <a:ext uri="{FF2B5EF4-FFF2-40B4-BE49-F238E27FC236}">
                <a16:creationId xmlns:a16="http://schemas.microsoft.com/office/drawing/2014/main" id="{5D5C1FEA-49A4-4875-A4ED-C12DD67B56F8}"/>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custDataLst>
      <p:tags r:id="rId1"/>
    </p:custDataLst>
    <p:extLst>
      <p:ext uri="{BB962C8B-B14F-4D97-AF65-F5344CB8AC3E}">
        <p14:creationId xmlns:p14="http://schemas.microsoft.com/office/powerpoint/2010/main" val="49429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1850660"/>
          </a:xfrm>
          <a:prstGeom prst="rect">
            <a:avLst/>
          </a:prstGeom>
        </p:spPr>
        <p:txBody>
          <a:bodyPr>
            <a:normAutofit/>
          </a:bodyPr>
          <a:lstStyle/>
          <a:p>
            <a:r>
              <a:rPr lang="en-US" sz="4000" dirty="0"/>
              <a:t>Identify Data Sources and Evaluation Tools</a:t>
            </a:r>
          </a:p>
        </p:txBody>
      </p:sp>
      <p:sp>
        <p:nvSpPr>
          <p:cNvPr id="3" name="Content Placeholder 2"/>
          <p:cNvSpPr>
            <a:spLocks noGrp="1"/>
          </p:cNvSpPr>
          <p:nvPr>
            <p:ph type="subTitle" idx="1"/>
          </p:nvPr>
        </p:nvSpPr>
        <p:spPr>
          <a:xfrm>
            <a:off x="838199" y="4372583"/>
            <a:ext cx="10515601" cy="2281136"/>
          </a:xfrm>
          <a:prstGeom prst="rect">
            <a:avLst/>
          </a:prstGeom>
        </p:spPr>
        <p:txBody>
          <a:bodyPr>
            <a:normAutofit/>
          </a:bodyPr>
          <a:lstStyle/>
          <a:p>
            <a:r>
              <a:rPr lang="en-US" sz="2800" dirty="0"/>
              <a:t>Types of Data</a:t>
            </a:r>
          </a:p>
          <a:p>
            <a:r>
              <a:rPr lang="en-US" sz="2800" dirty="0"/>
              <a:t>Exploring Data Sources</a:t>
            </a:r>
          </a:p>
          <a:p>
            <a:r>
              <a:rPr lang="en-US" sz="2800" dirty="0"/>
              <a:t>Connecting Measures and Data Sources</a:t>
            </a:r>
          </a:p>
        </p:txBody>
      </p:sp>
      <p:pic>
        <p:nvPicPr>
          <p:cNvPr id="7" name="Picture 6" descr="Three work scenes blended into one, adults around a computer, two young adult mechanics with instructor, and a group of healthcare workers. "/>
          <p:cNvPicPr>
            <a:picLocks noChangeAspect="1"/>
          </p:cNvPicPr>
          <p:nvPr/>
        </p:nvPicPr>
        <p:blipFill rotWithShape="1">
          <a:blip r:embed="rId4">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5" name="Slide Number Placeholder 2">
            <a:extLst>
              <a:ext uri="{FF2B5EF4-FFF2-40B4-BE49-F238E27FC236}">
                <a16:creationId xmlns:a16="http://schemas.microsoft.com/office/drawing/2014/main" id="{7933CC94-5C67-427B-9C6A-A4AF24531890}"/>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26</a:t>
            </a:fld>
            <a:endParaRPr lang="en-US" sz="1050"/>
          </a:p>
        </p:txBody>
      </p:sp>
    </p:spTree>
    <p:custDataLst>
      <p:tags r:id="rId1"/>
    </p:custDataLst>
    <p:extLst>
      <p:ext uri="{BB962C8B-B14F-4D97-AF65-F5344CB8AC3E}">
        <p14:creationId xmlns:p14="http://schemas.microsoft.com/office/powerpoint/2010/main" val="1597077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Two Types of Data</a:t>
            </a:r>
            <a:endParaRPr lang="en-US" sz="4000"/>
          </a:p>
        </p:txBody>
      </p:sp>
      <p:sp>
        <p:nvSpPr>
          <p:cNvPr id="5" name="TextBox 4">
            <a:extLst>
              <a:ext uri="{FF2B5EF4-FFF2-40B4-BE49-F238E27FC236}">
                <a16:creationId xmlns:a16="http://schemas.microsoft.com/office/drawing/2014/main" id="{7F6C5288-2BF0-465C-A958-17DA166F78A8}"/>
              </a:ext>
            </a:extLst>
          </p:cNvPr>
          <p:cNvSpPr txBox="1"/>
          <p:nvPr/>
        </p:nvSpPr>
        <p:spPr>
          <a:xfrm>
            <a:off x="1669712" y="1591517"/>
            <a:ext cx="4515293" cy="584775"/>
          </a:xfrm>
          <a:prstGeom prst="rect">
            <a:avLst/>
          </a:prstGeom>
          <a:noFill/>
        </p:spPr>
        <p:txBody>
          <a:bodyPr wrap="square" rtlCol="0">
            <a:spAutoFit/>
          </a:bodyPr>
          <a:lstStyle/>
          <a:p>
            <a:r>
              <a:rPr lang="en-US" sz="3200" dirty="0">
                <a:solidFill>
                  <a:srgbClr val="047C7C"/>
                </a:solidFill>
                <a:latin typeface="Verdana" panose="020B0604030504040204" pitchFamily="34" charset="0"/>
                <a:ea typeface="Verdana" panose="020B0604030504040204" pitchFamily="34" charset="0"/>
              </a:rPr>
              <a:t>Quantitative</a:t>
            </a:r>
          </a:p>
        </p:txBody>
      </p:sp>
      <p:sp>
        <p:nvSpPr>
          <p:cNvPr id="20" name="TextBox 19">
            <a:extLst>
              <a:ext uri="{FF2B5EF4-FFF2-40B4-BE49-F238E27FC236}">
                <a16:creationId xmlns:a16="http://schemas.microsoft.com/office/drawing/2014/main" id="{4C2F6645-0F08-4247-8FBD-C82463284910}"/>
              </a:ext>
            </a:extLst>
          </p:cNvPr>
          <p:cNvSpPr txBox="1"/>
          <p:nvPr/>
        </p:nvSpPr>
        <p:spPr>
          <a:xfrm>
            <a:off x="7425470" y="1591517"/>
            <a:ext cx="4515293" cy="584775"/>
          </a:xfrm>
          <a:prstGeom prst="rect">
            <a:avLst/>
          </a:prstGeom>
          <a:noFill/>
        </p:spPr>
        <p:txBody>
          <a:bodyPr wrap="square" rtlCol="0">
            <a:spAutoFit/>
          </a:bodyPr>
          <a:lstStyle/>
          <a:p>
            <a:r>
              <a:rPr lang="en-US" sz="3200" dirty="0">
                <a:solidFill>
                  <a:srgbClr val="B2681E"/>
                </a:solidFill>
                <a:latin typeface="Verdana" panose="020B0604030504040204" pitchFamily="34" charset="0"/>
                <a:ea typeface="Verdana" panose="020B0604030504040204" pitchFamily="34" charset="0"/>
              </a:rPr>
              <a:t>Qualitative</a:t>
            </a:r>
          </a:p>
        </p:txBody>
      </p:sp>
      <p:sp>
        <p:nvSpPr>
          <p:cNvPr id="21" name="TextBox 20">
            <a:extLst>
              <a:ext uri="{FF2B5EF4-FFF2-40B4-BE49-F238E27FC236}">
                <a16:creationId xmlns:a16="http://schemas.microsoft.com/office/drawing/2014/main" id="{EE6CE566-04B9-4ABB-8517-0D0635945C58}"/>
              </a:ext>
            </a:extLst>
          </p:cNvPr>
          <p:cNvSpPr txBox="1"/>
          <p:nvPr/>
        </p:nvSpPr>
        <p:spPr>
          <a:xfrm>
            <a:off x="1876260" y="2253468"/>
            <a:ext cx="4102195" cy="1277273"/>
          </a:xfrm>
          <a:prstGeom prst="rect">
            <a:avLst/>
          </a:prstGeom>
          <a:noFill/>
        </p:spPr>
        <p:txBody>
          <a:bodyPr wrap="square" rtlCol="0">
            <a:spAutoFit/>
          </a:bodyPr>
          <a:lstStyle/>
          <a:p>
            <a:pPr marL="342900" indent="-342900">
              <a:spcAft>
                <a:spcPts val="600"/>
              </a:spcAft>
              <a:buClr>
                <a:srgbClr val="047C7C"/>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Numerical</a:t>
            </a:r>
          </a:p>
          <a:p>
            <a:pPr marL="342900" indent="-342900">
              <a:spcAft>
                <a:spcPts val="600"/>
              </a:spcAft>
              <a:buClr>
                <a:srgbClr val="047C7C"/>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Can be analyzed mathematically</a:t>
            </a:r>
          </a:p>
        </p:txBody>
      </p:sp>
      <p:sp>
        <p:nvSpPr>
          <p:cNvPr id="22" name="TextBox 21">
            <a:extLst>
              <a:ext uri="{FF2B5EF4-FFF2-40B4-BE49-F238E27FC236}">
                <a16:creationId xmlns:a16="http://schemas.microsoft.com/office/drawing/2014/main" id="{9C4F321A-8DE8-4D3A-8A1B-D2E9E8EAF518}"/>
              </a:ext>
            </a:extLst>
          </p:cNvPr>
          <p:cNvSpPr txBox="1"/>
          <p:nvPr/>
        </p:nvSpPr>
        <p:spPr>
          <a:xfrm>
            <a:off x="7536911" y="2253468"/>
            <a:ext cx="4102195" cy="1277273"/>
          </a:xfrm>
          <a:prstGeom prst="rect">
            <a:avLst/>
          </a:prstGeom>
          <a:noFill/>
        </p:spPr>
        <p:txBody>
          <a:bodyPr wrap="square" rtlCol="0">
            <a:spAutoFit/>
          </a:bodyPr>
          <a:lstStyle/>
          <a:p>
            <a:pPr marL="342900" indent="-342900">
              <a:spcAft>
                <a:spcPts val="600"/>
              </a:spcAft>
              <a:buClr>
                <a:srgbClr val="B2681E"/>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Descriptive/conceptual</a:t>
            </a:r>
          </a:p>
          <a:p>
            <a:pPr marL="342900" indent="-342900">
              <a:spcAft>
                <a:spcPts val="600"/>
              </a:spcAft>
              <a:buClr>
                <a:srgbClr val="B2681E"/>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Can be categorized </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for analysis</a:t>
            </a:r>
          </a:p>
        </p:txBody>
      </p:sp>
      <p:pic>
        <p:nvPicPr>
          <p:cNvPr id="24" name="Graphic 23">
            <a:extLst>
              <a:ext uri="{FF2B5EF4-FFF2-40B4-BE49-F238E27FC236}">
                <a16:creationId xmlns:a16="http://schemas.microsoft.com/office/drawing/2014/main" id="{D995AD46-4A73-4660-9184-FA5B8D8ED35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2278" y="1490846"/>
            <a:ext cx="786115" cy="786115"/>
          </a:xfrm>
          <a:prstGeom prst="rect">
            <a:avLst/>
          </a:prstGeom>
        </p:spPr>
      </p:pic>
      <p:pic>
        <p:nvPicPr>
          <p:cNvPr id="28" name="Graphic 27">
            <a:extLst>
              <a:ext uri="{FF2B5EF4-FFF2-40B4-BE49-F238E27FC236}">
                <a16:creationId xmlns:a16="http://schemas.microsoft.com/office/drawing/2014/main" id="{8C5ADA9A-04ED-471D-A31B-FD68CEA759C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67377" y="1490846"/>
            <a:ext cx="914400" cy="914400"/>
          </a:xfrm>
          <a:prstGeom prst="rect">
            <a:avLst/>
          </a:prstGeom>
        </p:spPr>
      </p:pic>
      <p:sp>
        <p:nvSpPr>
          <p:cNvPr id="29" name="TextBox 28">
            <a:extLst>
              <a:ext uri="{FF2B5EF4-FFF2-40B4-BE49-F238E27FC236}">
                <a16:creationId xmlns:a16="http://schemas.microsoft.com/office/drawing/2014/main" id="{2F15554A-9243-4883-A15C-45EE5AD4D7AE}"/>
              </a:ext>
            </a:extLst>
          </p:cNvPr>
          <p:cNvSpPr txBox="1"/>
          <p:nvPr/>
        </p:nvSpPr>
        <p:spPr>
          <a:xfrm>
            <a:off x="838200" y="3530741"/>
            <a:ext cx="4905150" cy="2785378"/>
          </a:xfrm>
          <a:prstGeom prst="rect">
            <a:avLst/>
          </a:prstGeom>
          <a:noFill/>
        </p:spPr>
        <p:txBody>
          <a:bodyPr wrap="square" rtlCol="0">
            <a:spAutoFit/>
          </a:bodyPr>
          <a:lstStyle/>
          <a:p>
            <a:pPr>
              <a:spcAft>
                <a:spcPts val="600"/>
              </a:spcAft>
            </a:pPr>
            <a:r>
              <a:rPr lang="en-US" sz="2000" b="1" dirty="0">
                <a:solidFill>
                  <a:srgbClr val="047C7C"/>
                </a:solidFill>
                <a:latin typeface="Verdana" panose="020B0604030504040204" pitchFamily="34" charset="0"/>
                <a:ea typeface="Verdana" panose="020B0604030504040204" pitchFamily="34" charset="0"/>
              </a:rPr>
              <a:t>EXAMPLE:</a:t>
            </a:r>
          </a:p>
          <a:p>
            <a:pPr>
              <a:spcAft>
                <a:spcPts val="1200"/>
              </a:spcAft>
            </a:pPr>
            <a:r>
              <a:rPr lang="en-US" sz="2000" dirty="0">
                <a:solidFill>
                  <a:schemeClr val="tx1">
                    <a:lumMod val="85000"/>
                    <a:lumOff val="15000"/>
                  </a:schemeClr>
                </a:solidFill>
                <a:latin typeface="Verdana" panose="020B0604030504040204" pitchFamily="34" charset="0"/>
                <a:ea typeface="Verdana" panose="020B0604030504040204" pitchFamily="34" charset="0"/>
              </a:rPr>
              <a:t>Demographics of IET participants:</a:t>
            </a:r>
          </a:p>
          <a:p>
            <a:pPr marL="342900" indent="-228600">
              <a:spcAft>
                <a:spcPts val="6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80% male</a:t>
            </a:r>
          </a:p>
          <a:p>
            <a:pPr marL="342900" indent="-228600">
              <a:spcAft>
                <a:spcPts val="6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20% female</a:t>
            </a:r>
          </a:p>
          <a:p>
            <a:pPr marL="342900" indent="-228600">
              <a:spcAft>
                <a:spcPts val="6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80% white</a:t>
            </a:r>
          </a:p>
          <a:p>
            <a:pPr marL="342900" indent="-228600">
              <a:spcAft>
                <a:spcPts val="6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15% black</a:t>
            </a:r>
          </a:p>
          <a:p>
            <a:pPr marL="342900" indent="-228600">
              <a:spcAft>
                <a:spcPts val="6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5% other race(s)</a:t>
            </a:r>
          </a:p>
        </p:txBody>
      </p:sp>
      <p:sp>
        <p:nvSpPr>
          <p:cNvPr id="30" name="TextBox 29">
            <a:extLst>
              <a:ext uri="{FF2B5EF4-FFF2-40B4-BE49-F238E27FC236}">
                <a16:creationId xmlns:a16="http://schemas.microsoft.com/office/drawing/2014/main" id="{3060AD68-5881-4676-BC82-8965A7272278}"/>
              </a:ext>
            </a:extLst>
          </p:cNvPr>
          <p:cNvSpPr txBox="1"/>
          <p:nvPr/>
        </p:nvSpPr>
        <p:spPr>
          <a:xfrm>
            <a:off x="6556744" y="3530741"/>
            <a:ext cx="5189771" cy="2477601"/>
          </a:xfrm>
          <a:prstGeom prst="rect">
            <a:avLst/>
          </a:prstGeom>
          <a:noFill/>
        </p:spPr>
        <p:txBody>
          <a:bodyPr wrap="square" rtlCol="0">
            <a:spAutoFit/>
          </a:bodyPr>
          <a:lstStyle/>
          <a:p>
            <a:pPr>
              <a:spcAft>
                <a:spcPts val="600"/>
              </a:spcAft>
            </a:pPr>
            <a:r>
              <a:rPr lang="en-US" sz="2000" b="1" dirty="0">
                <a:solidFill>
                  <a:srgbClr val="B2681E"/>
                </a:solidFill>
                <a:latin typeface="Verdana" panose="020B0604030504040204" pitchFamily="34" charset="0"/>
                <a:ea typeface="Verdana" panose="020B0604030504040204" pitchFamily="34" charset="0"/>
              </a:rPr>
              <a:t>EXAMPLE:</a:t>
            </a:r>
          </a:p>
          <a:p>
            <a:pPr>
              <a:spcAft>
                <a:spcPts val="1200"/>
              </a:spcAft>
            </a:pPr>
            <a:r>
              <a:rPr lang="en-US" sz="2000" dirty="0">
                <a:solidFill>
                  <a:schemeClr val="tx1">
                    <a:lumMod val="85000"/>
                    <a:lumOff val="15000"/>
                  </a:schemeClr>
                </a:solidFill>
                <a:latin typeface="Verdana" panose="020B0604030504040204" pitchFamily="34" charset="0"/>
                <a:ea typeface="Verdana" panose="020B0604030504040204" pitchFamily="34" charset="0"/>
              </a:rPr>
              <a:t>Employer-suggested improvements:</a:t>
            </a:r>
          </a:p>
          <a:p>
            <a:pPr marL="342900" indent="-228600">
              <a:spcAft>
                <a:spcPts val="12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Workforce preparation skills training</a:t>
            </a:r>
          </a:p>
          <a:p>
            <a:pPr marL="342900" indent="-228600">
              <a:spcAft>
                <a:spcPts val="12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Increase # of people with disabilities</a:t>
            </a:r>
          </a:p>
          <a:p>
            <a:pPr marL="342900" indent="-228600">
              <a:spcAft>
                <a:spcPts val="1200"/>
              </a:spcAft>
              <a:buClr>
                <a:srgbClr val="B2681E"/>
              </a:buClr>
              <a:buFont typeface="Wingdings" panose="05000000000000000000" pitchFamily="2" charset="2"/>
              <a:buChar char="§"/>
            </a:pPr>
            <a:r>
              <a:rPr lang="en-US" sz="2000" dirty="0">
                <a:solidFill>
                  <a:schemeClr val="tx1">
                    <a:lumMod val="85000"/>
                    <a:lumOff val="15000"/>
                  </a:schemeClr>
                </a:solidFill>
                <a:latin typeface="Verdana" panose="020B0604030504040204" pitchFamily="34" charset="0"/>
                <a:ea typeface="Verdana" panose="020B0604030504040204" pitchFamily="34" charset="0"/>
              </a:rPr>
              <a:t>Company site visits</a:t>
            </a:r>
          </a:p>
        </p:txBody>
      </p:sp>
      <p:cxnSp>
        <p:nvCxnSpPr>
          <p:cNvPr id="32" name="Straight Connector 31">
            <a:extLst>
              <a:ext uri="{FF2B5EF4-FFF2-40B4-BE49-F238E27FC236}">
                <a16:creationId xmlns:a16="http://schemas.microsoft.com/office/drawing/2014/main" id="{8BFECCAF-3877-4F8E-BA44-C5D1B3A41592}"/>
              </a:ext>
              <a:ext uri="{C183D7F6-B498-43B3-948B-1728B52AA6E4}">
                <adec:decorative xmlns:adec="http://schemas.microsoft.com/office/drawing/2017/decorative" val="1"/>
              </a:ext>
            </a:extLst>
          </p:cNvPr>
          <p:cNvCxnSpPr>
            <a:cxnSpLocks/>
          </p:cNvCxnSpPr>
          <p:nvPr/>
        </p:nvCxnSpPr>
        <p:spPr>
          <a:xfrm>
            <a:off x="6096000" y="1490846"/>
            <a:ext cx="0" cy="501560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Slide Number Placeholder 2">
            <a:extLst>
              <a:ext uri="{FF2B5EF4-FFF2-40B4-BE49-F238E27FC236}">
                <a16:creationId xmlns:a16="http://schemas.microsoft.com/office/drawing/2014/main" id="{6BBC05E7-FD53-474B-8734-01A27CD6945A}"/>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27</a:t>
            </a:fld>
            <a:endParaRPr lang="en-US" sz="1050"/>
          </a:p>
        </p:txBody>
      </p:sp>
      <p:sp>
        <p:nvSpPr>
          <p:cNvPr id="34" name="Footer Placeholder 1">
            <a:extLst>
              <a:ext uri="{FF2B5EF4-FFF2-40B4-BE49-F238E27FC236}">
                <a16:creationId xmlns:a16="http://schemas.microsoft.com/office/drawing/2014/main" id="{DA15DBB9-1E44-4B59-AFC9-96E9753DE362}"/>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2173122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Exploring Data Sources </a:t>
            </a:r>
            <a:endParaRPr lang="en-US" sz="4000"/>
          </a:p>
        </p:txBody>
      </p:sp>
      <p:sp>
        <p:nvSpPr>
          <p:cNvPr id="6" name="Content Placeholder 5">
            <a:extLst>
              <a:ext uri="{FF2B5EF4-FFF2-40B4-BE49-F238E27FC236}">
                <a16:creationId xmlns:a16="http://schemas.microsoft.com/office/drawing/2014/main" id="{E1B1DD63-A4F3-4748-80FE-608C2D672F50}"/>
              </a:ext>
            </a:extLst>
          </p:cNvPr>
          <p:cNvSpPr>
            <a:spLocks noGrp="1"/>
          </p:cNvSpPr>
          <p:nvPr>
            <p:ph type="body" sz="quarter" idx="10"/>
          </p:nvPr>
        </p:nvSpPr>
        <p:spPr>
          <a:xfrm>
            <a:off x="995363" y="1436687"/>
            <a:ext cx="10358437" cy="5151895"/>
          </a:xfrm>
          <a:prstGeom prst="rect">
            <a:avLst/>
          </a:prstGeom>
        </p:spPr>
        <p:txBody>
          <a:bodyPr vert="horz" lIns="91440" tIns="45720" rIns="91440" bIns="45720" rtlCol="0" anchor="t">
            <a:normAutofit fontScale="85000" lnSpcReduction="20000"/>
          </a:bodyPr>
          <a:lstStyle/>
          <a:p>
            <a:pPr marL="457200" indent="-457200">
              <a:lnSpc>
                <a:spcPct val="120000"/>
              </a:lnSpc>
              <a:spcBef>
                <a:spcPts val="600"/>
              </a:spcBef>
              <a:spcAft>
                <a:spcPts val="6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Align your data with your program goals.</a:t>
            </a:r>
          </a:p>
          <a:p>
            <a:pPr marL="457200" indent="-457200">
              <a:lnSpc>
                <a:spcPct val="120000"/>
              </a:lnSpc>
              <a:spcBef>
                <a:spcPts val="600"/>
              </a:spcBef>
              <a:spcAft>
                <a:spcPts val="6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What data do you already have? </a:t>
            </a:r>
          </a:p>
          <a:p>
            <a:pPr marL="855663" indent="-341313">
              <a:lnSpc>
                <a:spcPct val="120000"/>
              </a:lnSpc>
              <a:buFont typeface="Verdana" panose="020B0604030504040204" pitchFamily="34" charset="0"/>
              <a:buChar char="−"/>
            </a:pPr>
            <a:r>
              <a:rPr lang="en-US" sz="2400" dirty="0"/>
              <a:t>Where is it stored?</a:t>
            </a:r>
          </a:p>
          <a:p>
            <a:pPr marL="855663" indent="-341313">
              <a:lnSpc>
                <a:spcPct val="120000"/>
              </a:lnSpc>
              <a:buFont typeface="Verdana" panose="020B0604030504040204" pitchFamily="34" charset="0"/>
              <a:buChar char="−"/>
            </a:pPr>
            <a:r>
              <a:rPr lang="en-US" sz="2400" dirty="0"/>
              <a:t>How will you access it?</a:t>
            </a:r>
          </a:p>
          <a:p>
            <a:pPr marL="457200" indent="-457200">
              <a:lnSpc>
                <a:spcPct val="120000"/>
              </a:lnSpc>
              <a:spcBef>
                <a:spcPts val="600"/>
              </a:spcBef>
              <a:spcAft>
                <a:spcPts val="6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What data will you need to collect?</a:t>
            </a:r>
          </a:p>
          <a:p>
            <a:pPr marL="855663" indent="-341313">
              <a:lnSpc>
                <a:spcPct val="120000"/>
              </a:lnSpc>
              <a:buFont typeface="Verdana" panose="020B0604030504040204" pitchFamily="34" charset="0"/>
              <a:buChar char="−"/>
            </a:pPr>
            <a:r>
              <a:rPr lang="en-US" sz="2400" dirty="0">
                <a:latin typeface="Verdana" panose="020B0604030504040204" pitchFamily="34" charset="0"/>
                <a:ea typeface="Verdana" panose="020B0604030504040204" pitchFamily="34" charset="0"/>
              </a:rPr>
              <a:t>How will you collect it?</a:t>
            </a:r>
          </a:p>
          <a:p>
            <a:pPr marL="855663" indent="-341313">
              <a:lnSpc>
                <a:spcPct val="120000"/>
              </a:lnSpc>
              <a:buFont typeface="Verdana" panose="020B0604030504040204" pitchFamily="34" charset="0"/>
              <a:buChar char="−"/>
            </a:pPr>
            <a:r>
              <a:rPr lang="en-US" sz="2400" dirty="0">
                <a:latin typeface="Verdana" panose="020B0604030504040204" pitchFamily="34" charset="0"/>
                <a:ea typeface="Verdana" panose="020B0604030504040204" pitchFamily="34" charset="0"/>
              </a:rPr>
              <a:t>How often will you collect it?</a:t>
            </a:r>
          </a:p>
          <a:p>
            <a:pPr marL="855663" indent="-341313">
              <a:lnSpc>
                <a:spcPct val="120000"/>
              </a:lnSpc>
              <a:spcBef>
                <a:spcPts val="600"/>
              </a:spcBef>
              <a:spcAft>
                <a:spcPts val="600"/>
              </a:spcAft>
              <a:buFont typeface="Verdana" panose="020B0604030504040204" pitchFamily="34" charset="0"/>
              <a:buChar char="−"/>
            </a:pPr>
            <a:r>
              <a:rPr lang="en-US" sz="2400" dirty="0">
                <a:latin typeface="Verdana" panose="020B0604030504040204" pitchFamily="34" charset="0"/>
                <a:ea typeface="Verdana" panose="020B0604030504040204" pitchFamily="34" charset="0"/>
              </a:rPr>
              <a:t>Where will it be stored?</a:t>
            </a:r>
          </a:p>
          <a:p>
            <a:pPr marL="855663" indent="-341313">
              <a:lnSpc>
                <a:spcPct val="120000"/>
              </a:lnSpc>
              <a:spcBef>
                <a:spcPts val="600"/>
              </a:spcBef>
              <a:spcAft>
                <a:spcPts val="600"/>
              </a:spcAft>
              <a:buFont typeface="Verdana" panose="020B0604030504040204" pitchFamily="34" charset="0"/>
              <a:buChar char="−"/>
            </a:pPr>
            <a:r>
              <a:rPr lang="en-US" sz="2400" dirty="0">
                <a:latin typeface="Verdana" panose="020B0604030504040204" pitchFamily="34" charset="0"/>
                <a:ea typeface="Verdana" panose="020B0604030504040204" pitchFamily="34" charset="0"/>
              </a:rPr>
              <a:t>How will you access it?</a:t>
            </a:r>
          </a:p>
          <a:p>
            <a:pPr marL="0" indent="0">
              <a:spcAft>
                <a:spcPts val="1000"/>
              </a:spcAft>
              <a:buNone/>
            </a:pPr>
            <a:endParaRPr lang="en-US" dirty="0">
              <a:latin typeface="Verdana" panose="020B0604030504040204" pitchFamily="34" charset="0"/>
              <a:ea typeface="Verdana" panose="020B0604030504040204" pitchFamily="34" charset="0"/>
            </a:endParaRPr>
          </a:p>
          <a:p>
            <a:pPr marL="0" indent="0">
              <a:spcAft>
                <a:spcPts val="1000"/>
              </a:spcAft>
              <a:buNone/>
            </a:pPr>
            <a:r>
              <a:rPr lang="en-US" dirty="0">
                <a:solidFill>
                  <a:srgbClr val="248A8C"/>
                </a:solidFill>
                <a:latin typeface="Verdana" panose="020B0604030504040204" pitchFamily="34" charset="0"/>
                <a:ea typeface="Verdana" panose="020B0604030504040204" pitchFamily="34" charset="0"/>
              </a:rPr>
              <a:t>Toolkit Section 3.3</a:t>
            </a:r>
          </a:p>
        </p:txBody>
      </p:sp>
      <p:sp>
        <p:nvSpPr>
          <p:cNvPr id="8" name="Slide Number Placeholder 2">
            <a:extLst>
              <a:ext uri="{FF2B5EF4-FFF2-40B4-BE49-F238E27FC236}">
                <a16:creationId xmlns:a16="http://schemas.microsoft.com/office/drawing/2014/main" id="{BDA7651F-00DC-4F90-BF9D-10E1D72E8926}"/>
              </a:ext>
            </a:extLst>
          </p:cNvPr>
          <p:cNvSpPr>
            <a:spLocks noGrp="1"/>
          </p:cNvSpPr>
          <p:nvPr>
            <p:ph type="sldNum" sz="quarter" idx="4"/>
          </p:nvPr>
        </p:nvSpPr>
        <p:spPr>
          <a:prstGeom prst="rect">
            <a:avLst/>
          </a:prstGeom>
        </p:spPr>
        <p:txBody>
          <a:bodyPr anchor="b"/>
          <a:lstStyle>
            <a:lvl1pPr algn="r">
              <a:defRPr>
                <a:solidFill>
                  <a:srgbClr val="315F9F"/>
                </a:solidFill>
              </a:defRPr>
            </a:lvl1pPr>
          </a:lstStyle>
          <a:p>
            <a:fld id="{46BF826B-1E70-4759-AAB5-894E58C379C3}" type="slidenum">
              <a:rPr lang="en-US" sz="1050" smtClean="0"/>
              <a:pPr/>
              <a:t>28</a:t>
            </a:fld>
            <a:endParaRPr lang="en-US" sz="1050"/>
          </a:p>
        </p:txBody>
      </p:sp>
      <p:sp>
        <p:nvSpPr>
          <p:cNvPr id="9" name="Footer Placeholder 1">
            <a:extLst>
              <a:ext uri="{FF2B5EF4-FFF2-40B4-BE49-F238E27FC236}">
                <a16:creationId xmlns:a16="http://schemas.microsoft.com/office/drawing/2014/main" id="{8C65B2D4-75A4-47A8-B4EA-A5BDE3053FFC}"/>
              </a:ext>
            </a:extLst>
          </p:cNvPr>
          <p:cNvSpPr>
            <a:spLocks noGrp="1"/>
          </p:cNvSpPr>
          <p:nvPr>
            <p:ph type="ftr" sz="quarter" idx="3"/>
          </p:nvPr>
        </p:nvSpPr>
        <p:spPr>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7" name="Picture 6">
            <a:extLst>
              <a:ext uri="{FF2B5EF4-FFF2-40B4-BE49-F238E27FC236}">
                <a16:creationId xmlns:a16="http://schemas.microsoft.com/office/drawing/2014/main" id="{3DB1F9B4-20F7-4CD2-8BD4-E76DB0382DE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896"/>
          <a:stretch/>
        </p:blipFill>
        <p:spPr>
          <a:xfrm>
            <a:off x="6714088" y="2629583"/>
            <a:ext cx="4893192" cy="3658708"/>
          </a:xfrm>
          <a:prstGeom prst="rect">
            <a:avLst/>
          </a:prstGeom>
          <a:effectLst>
            <a:outerShdw blurRad="50800" dist="38100" dir="2700000" algn="tl" rotWithShape="0">
              <a:prstClr val="black">
                <a:alpha val="40000"/>
              </a:prstClr>
            </a:outerShdw>
          </a:effectLst>
        </p:spPr>
      </p:pic>
      <p:cxnSp>
        <p:nvCxnSpPr>
          <p:cNvPr id="10" name="Straight Connector 9">
            <a:extLst>
              <a:ext uri="{FF2B5EF4-FFF2-40B4-BE49-F238E27FC236}">
                <a16:creationId xmlns:a16="http://schemas.microsoft.com/office/drawing/2014/main" id="{EE2121BC-CDF8-4748-9EE7-AEFB0B56A06E}"/>
              </a:ext>
              <a:ext uri="{C183D7F6-B498-43B3-948B-1728B52AA6E4}">
                <adec:decorative xmlns:adec="http://schemas.microsoft.com/office/drawing/2017/decorative" val="1"/>
              </a:ext>
            </a:extLst>
          </p:cNvPr>
          <p:cNvCxnSpPr/>
          <p:nvPr/>
        </p:nvCxnSpPr>
        <p:spPr>
          <a:xfrm>
            <a:off x="11784576" y="1891262"/>
            <a:ext cx="0" cy="4697321"/>
          </a:xfrm>
          <a:prstGeom prst="line">
            <a:avLst/>
          </a:prstGeom>
          <a:ln w="12700">
            <a:solidFill>
              <a:srgbClr val="047C7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CF2E5F-89DE-472C-979B-B2E7545A763E}"/>
              </a:ext>
              <a:ext uri="{C183D7F6-B498-43B3-948B-1728B52AA6E4}">
                <adec:decorative xmlns:adec="http://schemas.microsoft.com/office/drawing/2017/decorative" val="1"/>
              </a:ext>
            </a:extLst>
          </p:cNvPr>
          <p:cNvCxnSpPr/>
          <p:nvPr/>
        </p:nvCxnSpPr>
        <p:spPr>
          <a:xfrm flipH="1">
            <a:off x="5612152" y="6462946"/>
            <a:ext cx="6313714" cy="0"/>
          </a:xfrm>
          <a:prstGeom prst="line">
            <a:avLst/>
          </a:prstGeom>
          <a:ln w="12700">
            <a:solidFill>
              <a:srgbClr val="047C7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6434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58204" y="620485"/>
            <a:ext cx="10807700" cy="757741"/>
          </a:xfrm>
          <a:prstGeom prst="rect">
            <a:avLst/>
          </a:prstGeom>
        </p:spPr>
        <p:txBody>
          <a:bodyPr/>
          <a:lstStyle/>
          <a:p>
            <a:r>
              <a:rPr lang="en-US" dirty="0">
                <a:latin typeface="Arial" panose="020B0604020202020204" pitchFamily="34" charset="0"/>
                <a:cs typeface="Arial" panose="020B0604020202020204" pitchFamily="34" charset="0"/>
              </a:rPr>
              <a:t>Connecting Measures and Data Sources </a:t>
            </a:r>
          </a:p>
        </p:txBody>
      </p:sp>
      <p:graphicFrame>
        <p:nvGraphicFramePr>
          <p:cNvPr id="2" name="Table 2">
            <a:extLst>
              <a:ext uri="{FF2B5EF4-FFF2-40B4-BE49-F238E27FC236}">
                <a16:creationId xmlns:a16="http://schemas.microsoft.com/office/drawing/2014/main" id="{21D0545B-8BD9-4FE7-9383-64DFD251620B}"/>
              </a:ext>
            </a:extLst>
          </p:cNvPr>
          <p:cNvGraphicFramePr>
            <a:graphicFrameLocks noGrp="1"/>
          </p:cNvGraphicFramePr>
          <p:nvPr>
            <p:extLst>
              <p:ext uri="{D42A27DB-BD31-4B8C-83A1-F6EECF244321}">
                <p14:modId xmlns:p14="http://schemas.microsoft.com/office/powerpoint/2010/main" val="3365513132"/>
              </p:ext>
            </p:extLst>
          </p:nvPr>
        </p:nvGraphicFramePr>
        <p:xfrm>
          <a:off x="616814" y="1318705"/>
          <a:ext cx="10961979" cy="5169055"/>
        </p:xfrm>
        <a:graphic>
          <a:graphicData uri="http://schemas.openxmlformats.org/drawingml/2006/table">
            <a:tbl>
              <a:tblPr firstRow="1" bandRow="1">
                <a:tableStyleId>{5C22544A-7EE6-4342-B048-85BDC9FD1C3A}</a:tableStyleId>
              </a:tblPr>
              <a:tblGrid>
                <a:gridCol w="5654130">
                  <a:extLst>
                    <a:ext uri="{9D8B030D-6E8A-4147-A177-3AD203B41FA5}">
                      <a16:colId xmlns:a16="http://schemas.microsoft.com/office/drawing/2014/main" val="350031094"/>
                    </a:ext>
                  </a:extLst>
                </a:gridCol>
                <a:gridCol w="5307849">
                  <a:extLst>
                    <a:ext uri="{9D8B030D-6E8A-4147-A177-3AD203B41FA5}">
                      <a16:colId xmlns:a16="http://schemas.microsoft.com/office/drawing/2014/main" val="542091662"/>
                    </a:ext>
                  </a:extLst>
                </a:gridCol>
              </a:tblGrid>
              <a:tr h="420149">
                <a:tc>
                  <a:txBody>
                    <a:bodyPr/>
                    <a:lstStyle/>
                    <a:p>
                      <a:pPr marL="114300" indent="0"/>
                      <a:r>
                        <a:rPr lang="en-US" sz="2000" dirty="0">
                          <a:latin typeface="Lato Semibold" panose="020F0502020204030203" pitchFamily="34" charset="0"/>
                          <a:ea typeface="Lato Semibold" panose="020F0502020204030203" pitchFamily="34" charset="0"/>
                          <a:cs typeface="Lato Semibold" panose="020F0502020204030203" pitchFamily="34" charset="0"/>
                        </a:rPr>
                        <a:t>Measures</a:t>
                      </a:r>
                    </a:p>
                  </a:txBody>
                  <a:tcPr anchor="ctr">
                    <a:solidFill>
                      <a:srgbClr val="315F9F"/>
                    </a:solidFill>
                  </a:tcPr>
                </a:tc>
                <a:tc>
                  <a:txBody>
                    <a:bodyPr/>
                    <a:lstStyle/>
                    <a:p>
                      <a:pPr marL="114300" indent="0"/>
                      <a:r>
                        <a:rPr lang="en-US" sz="2000">
                          <a:latin typeface="Lato Semibold" panose="020F0502020204030203" pitchFamily="34" charset="0"/>
                          <a:ea typeface="Lato Semibold" panose="020F0502020204030203" pitchFamily="34" charset="0"/>
                          <a:cs typeface="Lato Semibold" panose="020F0502020204030203" pitchFamily="34" charset="0"/>
                        </a:rPr>
                        <a:t>Data Sources</a:t>
                      </a:r>
                    </a:p>
                  </a:txBody>
                  <a:tcPr anchor="ctr">
                    <a:solidFill>
                      <a:srgbClr val="315F9F"/>
                    </a:solidFill>
                  </a:tcPr>
                </a:tc>
                <a:extLst>
                  <a:ext uri="{0D108BD9-81ED-4DB2-BD59-A6C34878D82A}">
                    <a16:rowId xmlns:a16="http://schemas.microsoft.com/office/drawing/2014/main" val="1809350970"/>
                  </a:ext>
                </a:extLst>
              </a:tr>
              <a:tr h="1503174">
                <a:tc>
                  <a:txBody>
                    <a:bodyPr/>
                    <a:lstStyle/>
                    <a:p>
                      <a:pPr marL="114300" lvl="0" indent="0" algn="l">
                        <a:lnSpc>
                          <a:spcPct val="100000"/>
                        </a:lnSpc>
                        <a:spcBef>
                          <a:spcPts val="0"/>
                        </a:spcBef>
                        <a:spcAft>
                          <a:spcPts val="0"/>
                        </a:spcAft>
                        <a:buNone/>
                      </a:pPr>
                      <a:r>
                        <a:rPr lang="en-US" sz="2000" b="0" i="0" u="none" strike="noStrike" noProof="0" dirty="0">
                          <a:latin typeface="Lato Semibold" panose="020F0502020204030203" pitchFamily="34" charset="0"/>
                          <a:ea typeface="Lato Semibold" panose="020F0502020204030203" pitchFamily="34" charset="0"/>
                          <a:cs typeface="Lato Semibold" panose="020F0502020204030203" pitchFamily="34" charset="0"/>
                        </a:rPr>
                        <a:t>The quality of collaboration between adult education (AE) and English language learners (ELL) instructors, the occupational skills trainer, and programs is rated at least above average.</a:t>
                      </a:r>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solidFill>
                      <a:srgbClr val="CDE5E5"/>
                    </a:solidFill>
                  </a:tcPr>
                </a:tc>
                <a:tc>
                  <a:txBody>
                    <a:bodyPr/>
                    <a:lstStyle/>
                    <a:p>
                      <a:pPr marL="457200" lvl="0" indent="-342900" algn="l" rtl="0" eaLnBrk="1" latinLnBrk="0" hangingPunct="1">
                        <a:lnSpc>
                          <a:spcPct val="100000"/>
                        </a:lnSpc>
                        <a:spcBef>
                          <a:spcPts val="0"/>
                        </a:spcBef>
                        <a:spcAft>
                          <a:spcPts val="600"/>
                        </a:spcAft>
                        <a:buFont typeface="Wingdings" panose="05000000000000000000" pitchFamily="2" charset="2"/>
                        <a:buChar char="§"/>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Survey responses of learners, adult education instructors and occupational trainers</a:t>
                      </a:r>
                      <a:endParaRPr lang="en-US" sz="2000" b="0" i="0" u="none" strike="noStrike" kern="120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endParaRPr>
                    </a:p>
                    <a:p>
                      <a:pPr marL="457200" lvl="0" indent="-342900" algn="l">
                        <a:lnSpc>
                          <a:spcPct val="100000"/>
                        </a:lnSpc>
                        <a:spcBef>
                          <a:spcPts val="0"/>
                        </a:spcBef>
                        <a:spcAft>
                          <a:spcPts val="600"/>
                        </a:spcAft>
                        <a:buFont typeface="Wingdings" panose="05000000000000000000" pitchFamily="2" charset="2"/>
                        <a:buChar char="§"/>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Direct observation </a:t>
                      </a:r>
                      <a:endParaRPr lang="en-US" sz="2000" b="0" i="0" u="none" strike="noStrike" kern="120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rgbClr val="CDE5E5"/>
                    </a:solidFill>
                  </a:tcPr>
                </a:tc>
                <a:extLst>
                  <a:ext uri="{0D108BD9-81ED-4DB2-BD59-A6C34878D82A}">
                    <a16:rowId xmlns:a16="http://schemas.microsoft.com/office/drawing/2014/main" val="227575798"/>
                  </a:ext>
                </a:extLst>
              </a:tr>
              <a:tr h="853052">
                <a:tc>
                  <a:txBody>
                    <a:bodyPr/>
                    <a:lstStyle/>
                    <a:p>
                      <a:pPr marL="114300" lvl="0" indent="0" algn="l">
                        <a:lnSpc>
                          <a:spcPct val="100000"/>
                        </a:lnSpc>
                        <a:spcBef>
                          <a:spcPts val="0"/>
                        </a:spcBef>
                        <a:spcAft>
                          <a:spcPts val="0"/>
                        </a:spcAft>
                        <a:buNone/>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70% or more program participants make a measurable skill gain of at least 5%.</a:t>
                      </a:r>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solidFill>
                      <a:srgbClr val="047C7C">
                        <a:alpha val="10196"/>
                      </a:srgbClr>
                    </a:solidFill>
                  </a:tcPr>
                </a:tc>
                <a:tc>
                  <a:txBody>
                    <a:bodyPr/>
                    <a:lstStyle/>
                    <a:p>
                      <a:pPr marL="114300" lvl="0" indent="0" algn="l" rtl="0" eaLnBrk="1" latinLnBrk="0" hangingPunct="1">
                        <a:lnSpc>
                          <a:spcPct val="100000"/>
                        </a:lnSpc>
                        <a:spcBef>
                          <a:spcPts val="0"/>
                        </a:spcBef>
                        <a:spcAft>
                          <a:spcPts val="0"/>
                        </a:spcAft>
                        <a:buNone/>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Course management data</a:t>
                      </a:r>
                    </a:p>
                  </a:txBody>
                  <a:tcPr>
                    <a:solidFill>
                      <a:srgbClr val="047C7C">
                        <a:alpha val="10196"/>
                      </a:srgbClr>
                    </a:solidFill>
                  </a:tcPr>
                </a:tc>
                <a:extLst>
                  <a:ext uri="{0D108BD9-81ED-4DB2-BD59-A6C34878D82A}">
                    <a16:rowId xmlns:a16="http://schemas.microsoft.com/office/drawing/2014/main" val="1682509706"/>
                  </a:ext>
                </a:extLst>
              </a:tr>
              <a:tr h="1174074">
                <a:tc>
                  <a:txBody>
                    <a:bodyPr/>
                    <a:lstStyle/>
                    <a:p>
                      <a:pPr marL="114300" lvl="0" indent="0" algn="l" defTabSz="914400" rtl="0" eaLnBrk="1" latinLnBrk="0" hangingPunct="1">
                        <a:lnSpc>
                          <a:spcPct val="100000"/>
                        </a:lnSpc>
                        <a:spcBef>
                          <a:spcPts val="0"/>
                        </a:spcBef>
                        <a:spcAft>
                          <a:spcPts val="0"/>
                        </a:spcAft>
                        <a:buNone/>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At least 20% of program participants are from underrepresented populations (e.g., minorities, English language learners, etc.) identified during the needs assessment.</a:t>
                      </a:r>
                      <a:endParaRPr lang="en-US" sz="2000" b="0" i="0" u="none" strike="noStrike" kern="120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rgbClr val="CDE5E5"/>
                    </a:solidFill>
                  </a:tcPr>
                </a:tc>
                <a:tc>
                  <a:txBody>
                    <a:bodyPr/>
                    <a:lstStyle/>
                    <a:p>
                      <a:pPr marL="457200" marR="0" lvl="0" indent="-342900" algn="l" defTabSz="914400" rtl="0" eaLnBrk="1" fontAlgn="auto" latinLnBrk="0" hangingPunct="1">
                        <a:lnSpc>
                          <a:spcPct val="100000"/>
                        </a:lnSpc>
                        <a:spcBef>
                          <a:spcPts val="0"/>
                        </a:spcBef>
                        <a:spcAft>
                          <a:spcPts val="600"/>
                        </a:spcAft>
                        <a:buFont typeface="Wingdings" panose="05000000000000000000" pitchFamily="2" charset="2"/>
                        <a:buChar char="§"/>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Needs assessment documentation</a:t>
                      </a:r>
                    </a:p>
                    <a:p>
                      <a:pPr marL="457200" marR="0" lvl="0" indent="-342900" algn="l" defTabSz="914400" rtl="0" eaLnBrk="1" fontAlgn="auto" latinLnBrk="0" hangingPunct="1">
                        <a:lnSpc>
                          <a:spcPct val="100000"/>
                        </a:lnSpc>
                        <a:spcBef>
                          <a:spcPts val="0"/>
                        </a:spcBef>
                        <a:spcAft>
                          <a:spcPts val="600"/>
                        </a:spcAft>
                        <a:buFont typeface="Wingdings" panose="05000000000000000000" pitchFamily="2" charset="2"/>
                        <a:buChar char="§"/>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Course management data</a:t>
                      </a:r>
                    </a:p>
                  </a:txBody>
                  <a:tcPr>
                    <a:solidFill>
                      <a:srgbClr val="CDE5E5"/>
                    </a:solidFill>
                  </a:tcPr>
                </a:tc>
                <a:extLst>
                  <a:ext uri="{0D108BD9-81ED-4DB2-BD59-A6C34878D82A}">
                    <a16:rowId xmlns:a16="http://schemas.microsoft.com/office/drawing/2014/main" val="2047144898"/>
                  </a:ext>
                </a:extLst>
              </a:tr>
              <a:tr h="835444">
                <a:tc>
                  <a:txBody>
                    <a:bodyPr/>
                    <a:lstStyle/>
                    <a:p>
                      <a:pPr marL="114300" lvl="0" indent="0" algn="l">
                        <a:lnSpc>
                          <a:spcPct val="100000"/>
                        </a:lnSpc>
                        <a:spcBef>
                          <a:spcPts val="0"/>
                        </a:spcBef>
                        <a:spcAft>
                          <a:spcPts val="0"/>
                        </a:spcAft>
                        <a:buNone/>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80% or more of learners earn an industry-recognized credential.</a:t>
                      </a:r>
                    </a:p>
                  </a:txBody>
                  <a:tcPr>
                    <a:solidFill>
                      <a:srgbClr val="047C7C">
                        <a:alpha val="10196"/>
                      </a:srgbClr>
                    </a:solidFill>
                  </a:tcPr>
                </a:tc>
                <a:tc>
                  <a:txBody>
                    <a:bodyPr/>
                    <a:lstStyle/>
                    <a:p>
                      <a:pPr marL="457200" marR="0" lvl="0" indent="-342900" algn="l" defTabSz="914400" rtl="0" eaLnBrk="1" fontAlgn="auto" latinLnBrk="0" hangingPunct="1">
                        <a:lnSpc>
                          <a:spcPct val="100000"/>
                        </a:lnSpc>
                        <a:spcBef>
                          <a:spcPts val="0"/>
                        </a:spcBef>
                        <a:spcAft>
                          <a:spcPts val="600"/>
                        </a:spcAft>
                        <a:buFont typeface="Wingdings" panose="05000000000000000000" pitchFamily="2" charset="2"/>
                        <a:buChar char="§"/>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Program management data </a:t>
                      </a:r>
                      <a:endParaRPr lang="en-US" sz="2000" b="0" i="0" u="none" strike="noStrike" kern="120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endParaRPr>
                    </a:p>
                    <a:p>
                      <a:pPr marL="457200" marR="0" lvl="0" indent="-342900" algn="l" defTabSz="914400" rtl="0" eaLnBrk="1" latinLnBrk="0" hangingPunct="1">
                        <a:lnSpc>
                          <a:spcPct val="100000"/>
                        </a:lnSpc>
                        <a:spcBef>
                          <a:spcPts val="0"/>
                        </a:spcBef>
                        <a:spcAft>
                          <a:spcPts val="600"/>
                        </a:spcAft>
                        <a:buFont typeface="Wingdings" panose="05000000000000000000" pitchFamily="2" charset="2"/>
                        <a:buChar char="§"/>
                      </a:pPr>
                      <a:r>
                        <a:rPr lang="en-US" sz="2000" b="0" i="0" u="none" strike="noStrike" kern="1200" noProof="0" dirty="0">
                          <a:solidFill>
                            <a:schemeClr val="dk1"/>
                          </a:solidFill>
                          <a:latin typeface="Lato Semibold" panose="020F0502020204030203" pitchFamily="34" charset="0"/>
                          <a:ea typeface="Lato Semibold" panose="020F0502020204030203" pitchFamily="34" charset="0"/>
                          <a:cs typeface="Lato Semibold" panose="020F0502020204030203" pitchFamily="34" charset="0"/>
                        </a:rPr>
                        <a:t>Learner responses on post-completion survey</a:t>
                      </a:r>
                    </a:p>
                  </a:txBody>
                  <a:tcPr>
                    <a:solidFill>
                      <a:srgbClr val="047C7C">
                        <a:alpha val="10196"/>
                      </a:srgbClr>
                    </a:solidFill>
                  </a:tcPr>
                </a:tc>
                <a:extLst>
                  <a:ext uri="{0D108BD9-81ED-4DB2-BD59-A6C34878D82A}">
                    <a16:rowId xmlns:a16="http://schemas.microsoft.com/office/drawing/2014/main" val="3668413143"/>
                  </a:ext>
                </a:extLst>
              </a:tr>
            </a:tbl>
          </a:graphicData>
        </a:graphic>
      </p:graphicFrame>
      <p:sp>
        <p:nvSpPr>
          <p:cNvPr id="5" name="Slide Number Placeholder 2">
            <a:extLst>
              <a:ext uri="{FF2B5EF4-FFF2-40B4-BE49-F238E27FC236}">
                <a16:creationId xmlns:a16="http://schemas.microsoft.com/office/drawing/2014/main" id="{18111E0D-D9A3-471C-8AAF-EFFD89B385DB}"/>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29</a:t>
            </a:fld>
            <a:endParaRPr lang="en-US" sz="1050"/>
          </a:p>
        </p:txBody>
      </p:sp>
      <p:sp>
        <p:nvSpPr>
          <p:cNvPr id="6" name="Footer Placeholder 1">
            <a:extLst>
              <a:ext uri="{FF2B5EF4-FFF2-40B4-BE49-F238E27FC236}">
                <a16:creationId xmlns:a16="http://schemas.microsoft.com/office/drawing/2014/main" id="{B8DF71FC-CFDC-4F2F-8870-BB55B4AADF00}"/>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331308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0800"/>
            <a:ext cx="10902950" cy="768350"/>
          </a:xfrm>
          <a:prstGeom prst="rect">
            <a:avLst/>
          </a:prstGeom>
        </p:spPr>
        <p:txBody>
          <a:bodyPr/>
          <a:lstStyle/>
          <a:p>
            <a:r>
              <a:rPr lang="en-US">
                <a:latin typeface="Arial" panose="020B0604020202020204" pitchFamily="34" charset="0"/>
                <a:cs typeface="Arial" panose="020B0604020202020204" pitchFamily="34" charset="0"/>
              </a:rPr>
              <a:t>Virtual Classroom Reminders</a:t>
            </a:r>
          </a:p>
        </p:txBody>
      </p:sp>
      <p:grpSp>
        <p:nvGrpSpPr>
          <p:cNvPr id="64" name="Group 63" descr="Make sure you are signed into the Zoom desktop client rather than through the browser version.">
            <a:extLst>
              <a:ext uri="{FF2B5EF4-FFF2-40B4-BE49-F238E27FC236}">
                <a16:creationId xmlns:a16="http://schemas.microsoft.com/office/drawing/2014/main" id="{E1938739-3E8E-4665-80EF-BC2EAE2BE3F1}"/>
              </a:ext>
            </a:extLst>
          </p:cNvPr>
          <p:cNvGrpSpPr/>
          <p:nvPr/>
        </p:nvGrpSpPr>
        <p:grpSpPr>
          <a:xfrm>
            <a:off x="-2" y="1057660"/>
            <a:ext cx="9448801" cy="988765"/>
            <a:chOff x="-2" y="1057660"/>
            <a:chExt cx="9448801" cy="988765"/>
          </a:xfrm>
        </p:grpSpPr>
        <p:sp>
          <p:nvSpPr>
            <p:cNvPr id="67" name="Rectangle: Top Corners Rounded 66">
              <a:extLst>
                <a:ext uri="{FF2B5EF4-FFF2-40B4-BE49-F238E27FC236}">
                  <a16:creationId xmlns:a16="http://schemas.microsoft.com/office/drawing/2014/main" id="{A721A6A8-379F-4B1F-9639-7E4988517A45}"/>
                </a:ext>
                <a:ext uri="{C183D7F6-B498-43B3-948B-1728B52AA6E4}">
                  <adec:decorative xmlns:adec="http://schemas.microsoft.com/office/drawing/2017/decorative" val="1"/>
                </a:ext>
              </a:extLst>
            </p:cNvPr>
            <p:cNvSpPr/>
            <p:nvPr/>
          </p:nvSpPr>
          <p:spPr>
            <a:xfrm rot="5400000">
              <a:off x="4339997" y="-3166702"/>
              <a:ext cx="768803"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1D70D58-DCD1-4F3E-8A87-6B3205B8CFCD}"/>
                </a:ext>
                <a:ext uri="{C183D7F6-B498-43B3-948B-1728B52AA6E4}">
                  <adec:decorative xmlns:adec="http://schemas.microsoft.com/office/drawing/2017/decorative" val="1"/>
                </a:ext>
              </a:extLst>
            </p:cNvPr>
            <p:cNvSpPr/>
            <p:nvPr/>
          </p:nvSpPr>
          <p:spPr>
            <a:xfrm>
              <a:off x="508746" y="1057660"/>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D9486870-6FBB-4084-BC60-143A8AA45C09}"/>
                </a:ext>
              </a:extLst>
            </p:cNvPr>
            <p:cNvGrpSpPr/>
            <p:nvPr/>
          </p:nvGrpSpPr>
          <p:grpSpPr>
            <a:xfrm>
              <a:off x="654512" y="1202650"/>
              <a:ext cx="697231" cy="697231"/>
              <a:chOff x="2014547" y="1577956"/>
              <a:chExt cx="914400" cy="914400"/>
            </a:xfrm>
            <a:solidFill>
              <a:srgbClr val="FFFFFF"/>
            </a:solidFill>
          </p:grpSpPr>
          <p:pic>
            <p:nvPicPr>
              <p:cNvPr id="85" name="Graphic 84">
                <a:extLst>
                  <a:ext uri="{FF2B5EF4-FFF2-40B4-BE49-F238E27FC236}">
                    <a16:creationId xmlns:a16="http://schemas.microsoft.com/office/drawing/2014/main" id="{CC2F40ED-0404-46AD-950D-22829DE3FEA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14547" y="1577956"/>
                <a:ext cx="914400" cy="914400"/>
              </a:xfrm>
              <a:prstGeom prst="rect">
                <a:avLst/>
              </a:prstGeom>
            </p:spPr>
          </p:pic>
          <p:pic>
            <p:nvPicPr>
              <p:cNvPr id="86" name="Graphic 85" descr="User with solid fill">
                <a:extLst>
                  <a:ext uri="{FF2B5EF4-FFF2-40B4-BE49-F238E27FC236}">
                    <a16:creationId xmlns:a16="http://schemas.microsoft.com/office/drawing/2014/main" id="{D4306395-DF69-4344-B317-9049978A6F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21708" y="1849903"/>
                <a:ext cx="292498" cy="292498"/>
              </a:xfrm>
              <a:prstGeom prst="rect">
                <a:avLst/>
              </a:prstGeom>
            </p:spPr>
          </p:pic>
        </p:grpSp>
        <p:sp>
          <p:nvSpPr>
            <p:cNvPr id="84" name="Content Placeholder 1" descr="Make sure you are signed into the Zoom desktop client rather than through the browser version.">
              <a:extLst>
                <a:ext uri="{FF2B5EF4-FFF2-40B4-BE49-F238E27FC236}">
                  <a16:creationId xmlns:a16="http://schemas.microsoft.com/office/drawing/2014/main" id="{C4D234C1-18C0-473A-95D3-1EF49BC662B9}"/>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a:solidFill>
                    <a:schemeClr val="bg1"/>
                  </a:solidFill>
                  <a:latin typeface="Verdana" panose="020B0604030504040204" pitchFamily="34" charset="0"/>
                  <a:ea typeface="Verdana" panose="020B0604030504040204" pitchFamily="34" charset="0"/>
                </a:rPr>
                <a:t>Make sure you are signed into the Zoom </a:t>
              </a:r>
              <a:r>
                <a:rPr lang="en-US" sz="2000" u="sng">
                  <a:solidFill>
                    <a:schemeClr val="bg1"/>
                  </a:solidFill>
                  <a:latin typeface="Verdana" panose="020B0604030504040204" pitchFamily="34" charset="0"/>
                  <a:ea typeface="Verdana" panose="020B0604030504040204" pitchFamily="34" charset="0"/>
                </a:rPr>
                <a:t>desktop</a:t>
              </a:r>
              <a:r>
                <a:rPr lang="en-US" sz="2000">
                  <a:solidFill>
                    <a:schemeClr val="bg1"/>
                  </a:solidFill>
                  <a:latin typeface="Verdana" panose="020B0604030504040204" pitchFamily="34" charset="0"/>
                  <a:ea typeface="Verdana" panose="020B0604030504040204" pitchFamily="34" charset="0"/>
                </a:rPr>
                <a:t> client rather than through the browser version.</a:t>
              </a:r>
            </a:p>
          </p:txBody>
        </p:sp>
      </p:grpSp>
      <p:grpSp>
        <p:nvGrpSpPr>
          <p:cNvPr id="87" name="Group 86" descr="We recommend using your computer for audio to facilitate participation and placement into breakout.">
            <a:extLst>
              <a:ext uri="{FF2B5EF4-FFF2-40B4-BE49-F238E27FC236}">
                <a16:creationId xmlns:a16="http://schemas.microsoft.com/office/drawing/2014/main" id="{3EF5FA3D-7852-4A2E-AA16-7F8B6EAF4F7C}"/>
              </a:ext>
            </a:extLst>
          </p:cNvPr>
          <p:cNvGrpSpPr/>
          <p:nvPr/>
        </p:nvGrpSpPr>
        <p:grpSpPr>
          <a:xfrm>
            <a:off x="1" y="2246677"/>
            <a:ext cx="9448803" cy="988765"/>
            <a:chOff x="1" y="2246677"/>
            <a:chExt cx="9448803" cy="988765"/>
          </a:xfrm>
        </p:grpSpPr>
        <p:sp>
          <p:nvSpPr>
            <p:cNvPr id="88" name="Content Placeholder 1">
              <a:extLst>
                <a:ext uri="{FF2B5EF4-FFF2-40B4-BE49-F238E27FC236}">
                  <a16:creationId xmlns:a16="http://schemas.microsoft.com/office/drawing/2014/main" id="{5221F6A2-0473-454D-AC6F-3AE532A7E0E4}"/>
                </a:ext>
              </a:extLst>
            </p:cNvPr>
            <p:cNvSpPr txBox="1">
              <a:spLocks/>
            </p:cNvSpPr>
            <p:nvPr/>
          </p:nvSpPr>
          <p:spPr>
            <a:xfrm>
              <a:off x="1741988" y="2342041"/>
              <a:ext cx="7054779" cy="7097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None/>
              </a:pPr>
              <a:r>
                <a:rPr lang="en-US" sz="2000">
                  <a:solidFill>
                    <a:schemeClr val="bg1"/>
                  </a:solidFill>
                  <a:latin typeface="Verdana" panose="020B0604030504040204" pitchFamily="34" charset="0"/>
                  <a:ea typeface="Verdana" panose="020B0604030504040204" pitchFamily="34" charset="0"/>
                </a:rPr>
                <a:t>If your Internet speed is slow, you may need to keep your camera off to improve quality.</a:t>
              </a:r>
            </a:p>
          </p:txBody>
        </p:sp>
        <p:grpSp>
          <p:nvGrpSpPr>
            <p:cNvPr id="89" name="Group 88">
              <a:extLst>
                <a:ext uri="{FF2B5EF4-FFF2-40B4-BE49-F238E27FC236}">
                  <a16:creationId xmlns:a16="http://schemas.microsoft.com/office/drawing/2014/main" id="{C195AAA8-808F-476E-97A6-1CC8E4FCBCC8}"/>
                </a:ext>
                <a:ext uri="{C183D7F6-B498-43B3-948B-1728B52AA6E4}">
                  <adec:decorative xmlns:adec="http://schemas.microsoft.com/office/drawing/2017/decorative" val="0"/>
                </a:ext>
              </a:extLst>
            </p:cNvPr>
            <p:cNvGrpSpPr/>
            <p:nvPr/>
          </p:nvGrpSpPr>
          <p:grpSpPr>
            <a:xfrm>
              <a:off x="1" y="2246677"/>
              <a:ext cx="9448803" cy="988765"/>
              <a:chOff x="1" y="2246677"/>
              <a:chExt cx="9448803" cy="988765"/>
            </a:xfrm>
          </p:grpSpPr>
          <p:sp>
            <p:nvSpPr>
              <p:cNvPr id="91" name="Rectangle: Top Corners Rounded 90">
                <a:extLst>
                  <a:ext uri="{FF2B5EF4-FFF2-40B4-BE49-F238E27FC236}">
                    <a16:creationId xmlns:a16="http://schemas.microsoft.com/office/drawing/2014/main" id="{CF4B9196-F325-411F-BE1E-A6261475B6AC}"/>
                  </a:ext>
                  <a:ext uri="{C183D7F6-B498-43B3-948B-1728B52AA6E4}">
                    <adec:decorative xmlns:adec="http://schemas.microsoft.com/office/drawing/2017/decorative" val="1"/>
                  </a:ext>
                </a:extLst>
              </p:cNvPr>
              <p:cNvSpPr/>
              <p:nvPr/>
            </p:nvSpPr>
            <p:spPr>
              <a:xfrm rot="5400000">
                <a:off x="4340001" y="-2001277"/>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8DD4347-7321-4CA7-825D-7B9016C3CE8C}"/>
                  </a:ext>
                  <a:ext uri="{C183D7F6-B498-43B3-948B-1728B52AA6E4}">
                    <adec:decorative xmlns:adec="http://schemas.microsoft.com/office/drawing/2017/decorative" val="1"/>
                  </a:ext>
                </a:extLst>
              </p:cNvPr>
              <p:cNvSpPr/>
              <p:nvPr/>
            </p:nvSpPr>
            <p:spPr>
              <a:xfrm>
                <a:off x="508746" y="224667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a:extLst>
                  <a:ext uri="{FF2B5EF4-FFF2-40B4-BE49-F238E27FC236}">
                    <a16:creationId xmlns:a16="http://schemas.microsoft.com/office/drawing/2014/main" id="{089022C6-8220-4E1D-B736-815811AF0FC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512" y="2361860"/>
                <a:ext cx="736710" cy="736710"/>
              </a:xfrm>
              <a:prstGeom prst="rect">
                <a:avLst/>
              </a:prstGeom>
            </p:spPr>
          </p:pic>
          <p:pic>
            <p:nvPicPr>
              <p:cNvPr id="94" name="Graphic 93">
                <a:extLst>
                  <a:ext uri="{FF2B5EF4-FFF2-40B4-BE49-F238E27FC236}">
                    <a16:creationId xmlns:a16="http://schemas.microsoft.com/office/drawing/2014/main" id="{009784EE-CEBC-47D6-988D-14F386A653C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2638" y="2566740"/>
                <a:ext cx="267952" cy="267952"/>
              </a:xfrm>
              <a:prstGeom prst="rect">
                <a:avLst/>
              </a:prstGeom>
            </p:spPr>
          </p:pic>
        </p:grpSp>
        <p:sp>
          <p:nvSpPr>
            <p:cNvPr id="90" name="Content Placeholder 1">
              <a:extLst>
                <a:ext uri="{FF2B5EF4-FFF2-40B4-BE49-F238E27FC236}">
                  <a16:creationId xmlns:a16="http://schemas.microsoft.com/office/drawing/2014/main" id="{F0B7DA57-5567-478B-BA28-F21C0FDD88F4}"/>
                </a:ext>
              </a:extLst>
            </p:cNvPr>
            <p:cNvSpPr txBox="1">
              <a:spLocks/>
            </p:cNvSpPr>
            <p:nvPr/>
          </p:nvSpPr>
          <p:spPr>
            <a:xfrm>
              <a:off x="1741988" y="2364697"/>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a:solidFill>
                    <a:schemeClr val="bg1"/>
                  </a:solidFill>
                  <a:latin typeface="Verdana" panose="020B0604030504040204" pitchFamily="34" charset="0"/>
                  <a:ea typeface="Verdana" panose="020B0604030504040204" pitchFamily="34" charset="0"/>
                </a:rPr>
                <a:t>We recommend using your computer for audio to facilitate participation.</a:t>
              </a:r>
            </a:p>
          </p:txBody>
        </p:sp>
      </p:grpSp>
      <p:grpSp>
        <p:nvGrpSpPr>
          <p:cNvPr id="95" name="Group 94" descr="Please mute your microphone and turn on your camera.">
            <a:extLst>
              <a:ext uri="{FF2B5EF4-FFF2-40B4-BE49-F238E27FC236}">
                <a16:creationId xmlns:a16="http://schemas.microsoft.com/office/drawing/2014/main" id="{2A1452D4-15EE-47B3-B621-F881368FD5B3}"/>
              </a:ext>
              <a:ext uri="{C183D7F6-B498-43B3-948B-1728B52AA6E4}">
                <adec:decorative xmlns:adec="http://schemas.microsoft.com/office/drawing/2017/decorative" val="0"/>
              </a:ext>
            </a:extLst>
          </p:cNvPr>
          <p:cNvGrpSpPr/>
          <p:nvPr/>
        </p:nvGrpSpPr>
        <p:grpSpPr>
          <a:xfrm>
            <a:off x="1" y="3407166"/>
            <a:ext cx="9448803" cy="988765"/>
            <a:chOff x="1" y="3407166"/>
            <a:chExt cx="9448803" cy="988765"/>
          </a:xfrm>
        </p:grpSpPr>
        <p:sp>
          <p:nvSpPr>
            <p:cNvPr id="96" name="Rectangle: Top Corners Rounded 95">
              <a:extLst>
                <a:ext uri="{FF2B5EF4-FFF2-40B4-BE49-F238E27FC236}">
                  <a16:creationId xmlns:a16="http://schemas.microsoft.com/office/drawing/2014/main" id="{40BBC0E5-9547-43AA-81F2-29196E251475}"/>
                </a:ext>
                <a:ext uri="{C183D7F6-B498-43B3-948B-1728B52AA6E4}">
                  <adec:decorative xmlns:adec="http://schemas.microsoft.com/office/drawing/2017/decorative" val="1"/>
                </a:ext>
              </a:extLst>
            </p:cNvPr>
            <p:cNvSpPr/>
            <p:nvPr/>
          </p:nvSpPr>
          <p:spPr>
            <a:xfrm rot="5400000">
              <a:off x="4340001" y="-835850"/>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4BAF40C-0833-440C-8A01-B886911E869D}"/>
                </a:ext>
                <a:ext uri="{C183D7F6-B498-43B3-948B-1728B52AA6E4}">
                  <adec:decorative xmlns:adec="http://schemas.microsoft.com/office/drawing/2017/decorative" val="1"/>
                </a:ext>
              </a:extLst>
            </p:cNvPr>
            <p:cNvSpPr/>
            <p:nvPr/>
          </p:nvSpPr>
          <p:spPr>
            <a:xfrm>
              <a:off x="508746" y="3407166"/>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ontent Placeholder 1">
              <a:extLst>
                <a:ext uri="{FF2B5EF4-FFF2-40B4-BE49-F238E27FC236}">
                  <a16:creationId xmlns:a16="http://schemas.microsoft.com/office/drawing/2014/main" id="{54E6AEEF-11EC-41D7-BE4D-8B74FD3B7535}"/>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a:solidFill>
                    <a:schemeClr val="bg1"/>
                  </a:solidFill>
                  <a:latin typeface="Verdana" panose="020B0604030504040204" pitchFamily="34" charset="0"/>
                  <a:ea typeface="Verdana" panose="020B0604030504040204" pitchFamily="34" charset="0"/>
                </a:rPr>
                <a:t>Please mute your microphone and turn on your camera.</a:t>
              </a:r>
            </a:p>
          </p:txBody>
        </p:sp>
        <p:pic>
          <p:nvPicPr>
            <p:cNvPr id="99" name="Graphic 98">
              <a:extLst>
                <a:ext uri="{FF2B5EF4-FFF2-40B4-BE49-F238E27FC236}">
                  <a16:creationId xmlns:a16="http://schemas.microsoft.com/office/drawing/2014/main" id="{286512FE-1025-41CB-91F3-702BCA482A3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6875" y="3641701"/>
              <a:ext cx="457647" cy="457647"/>
            </a:xfrm>
            <a:prstGeom prst="rect">
              <a:avLst/>
            </a:prstGeom>
          </p:spPr>
        </p:pic>
        <p:cxnSp>
          <p:nvCxnSpPr>
            <p:cNvPr id="100" name="Straight Connector 99">
              <a:extLst>
                <a:ext uri="{FF2B5EF4-FFF2-40B4-BE49-F238E27FC236}">
                  <a16:creationId xmlns:a16="http://schemas.microsoft.com/office/drawing/2014/main" id="{DD31D01F-7557-470C-B083-5D967AC910B2}"/>
                </a:ext>
                <a:ext uri="{C183D7F6-B498-43B3-948B-1728B52AA6E4}">
                  <adec:decorative xmlns:adec="http://schemas.microsoft.com/office/drawing/2017/decorative" val="1"/>
                </a:ext>
              </a:extLst>
            </p:cNvPr>
            <p:cNvCxnSpPr>
              <a:cxnSpLocks/>
            </p:cNvCxnSpPr>
            <p:nvPr/>
          </p:nvCxnSpPr>
          <p:spPr>
            <a:xfrm flipH="1">
              <a:off x="607034" y="3641701"/>
              <a:ext cx="372569" cy="427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1" name="Graphic 100">
              <a:extLst>
                <a:ext uri="{FF2B5EF4-FFF2-40B4-BE49-F238E27FC236}">
                  <a16:creationId xmlns:a16="http://schemas.microsoft.com/office/drawing/2014/main" id="{E30A8E08-8FE2-40DF-A9D8-E153E467D9B2}"/>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00238" y="3727173"/>
              <a:ext cx="399234" cy="399234"/>
            </a:xfrm>
            <a:prstGeom prst="rect">
              <a:avLst/>
            </a:prstGeom>
          </p:spPr>
        </p:pic>
      </p:grpSp>
      <p:grpSp>
        <p:nvGrpSpPr>
          <p:cNvPr id="102" name="Group 101" descr="During the webinar, chat the entire group for questions and comments related to the content.">
            <a:extLst>
              <a:ext uri="{FF2B5EF4-FFF2-40B4-BE49-F238E27FC236}">
                <a16:creationId xmlns:a16="http://schemas.microsoft.com/office/drawing/2014/main" id="{6645E66F-C00B-452A-9CD7-796A400CC437}"/>
              </a:ext>
            </a:extLst>
          </p:cNvPr>
          <p:cNvGrpSpPr/>
          <p:nvPr/>
        </p:nvGrpSpPr>
        <p:grpSpPr>
          <a:xfrm>
            <a:off x="1" y="4490497"/>
            <a:ext cx="9448801" cy="988765"/>
            <a:chOff x="1" y="4490497"/>
            <a:chExt cx="9448801" cy="988765"/>
          </a:xfrm>
        </p:grpSpPr>
        <p:sp>
          <p:nvSpPr>
            <p:cNvPr id="103" name="Rectangle: Top Corners Rounded 102">
              <a:extLst>
                <a:ext uri="{FF2B5EF4-FFF2-40B4-BE49-F238E27FC236}">
                  <a16:creationId xmlns:a16="http://schemas.microsoft.com/office/drawing/2014/main" id="{49FCE08E-239B-440F-BCD9-1E6BE737250B}"/>
                </a:ext>
                <a:ext uri="{C183D7F6-B498-43B3-948B-1728B52AA6E4}">
                  <adec:decorative xmlns:adec="http://schemas.microsoft.com/office/drawing/2017/decorative" val="1"/>
                </a:ext>
              </a:extLst>
            </p:cNvPr>
            <p:cNvSpPr/>
            <p:nvPr/>
          </p:nvSpPr>
          <p:spPr>
            <a:xfrm rot="5400000">
              <a:off x="4340000" y="254623"/>
              <a:ext cx="768804"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B4390F7-858A-4F7A-8259-EC7241B19DC6}"/>
                </a:ext>
              </a:extLst>
            </p:cNvPr>
            <p:cNvSpPr/>
            <p:nvPr/>
          </p:nvSpPr>
          <p:spPr>
            <a:xfrm>
              <a:off x="508746" y="449049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Graphic 104">
              <a:extLst>
                <a:ext uri="{FF2B5EF4-FFF2-40B4-BE49-F238E27FC236}">
                  <a16:creationId xmlns:a16="http://schemas.microsoft.com/office/drawing/2014/main" id="{8B1B8A6E-D57A-455F-B7D5-DA7E70198257}"/>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3185" y="4652359"/>
              <a:ext cx="776287" cy="776287"/>
            </a:xfrm>
            <a:prstGeom prst="rect">
              <a:avLst/>
            </a:prstGeom>
          </p:spPr>
        </p:pic>
        <p:sp>
          <p:nvSpPr>
            <p:cNvPr id="106" name="Content Placeholder 1">
              <a:extLst>
                <a:ext uri="{FF2B5EF4-FFF2-40B4-BE49-F238E27FC236}">
                  <a16:creationId xmlns:a16="http://schemas.microsoft.com/office/drawing/2014/main" id="{C4684396-E3B0-4B56-927E-70471574022E}"/>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grpSp>
      <p:grpSp>
        <p:nvGrpSpPr>
          <p:cNvPr id="107" name="Group 106">
            <a:extLst>
              <a:ext uri="{FF2B5EF4-FFF2-40B4-BE49-F238E27FC236}">
                <a16:creationId xmlns:a16="http://schemas.microsoft.com/office/drawing/2014/main" id="{670FB9F7-C2B7-4D07-8351-EC77252ACE0C}"/>
              </a:ext>
              <a:ext uri="{C183D7F6-B498-43B3-948B-1728B52AA6E4}">
                <adec:decorative xmlns:adec="http://schemas.microsoft.com/office/drawing/2017/decorative" val="1"/>
              </a:ext>
            </a:extLst>
          </p:cNvPr>
          <p:cNvGrpSpPr/>
          <p:nvPr/>
        </p:nvGrpSpPr>
        <p:grpSpPr>
          <a:xfrm>
            <a:off x="1" y="5625562"/>
            <a:ext cx="9448799" cy="988765"/>
            <a:chOff x="1" y="5625562"/>
            <a:chExt cx="9448799" cy="988765"/>
          </a:xfrm>
        </p:grpSpPr>
        <p:grpSp>
          <p:nvGrpSpPr>
            <p:cNvPr id="108" name="Group 107">
              <a:extLst>
                <a:ext uri="{FF2B5EF4-FFF2-40B4-BE49-F238E27FC236}">
                  <a16:creationId xmlns:a16="http://schemas.microsoft.com/office/drawing/2014/main" id="{9E735688-5350-401E-A7C5-C0B3D0854011}"/>
                </a:ext>
              </a:extLst>
            </p:cNvPr>
            <p:cNvGrpSpPr/>
            <p:nvPr/>
          </p:nvGrpSpPr>
          <p:grpSpPr>
            <a:xfrm>
              <a:off x="1" y="5625562"/>
              <a:ext cx="9448799" cy="988765"/>
              <a:chOff x="1" y="5625562"/>
              <a:chExt cx="9448799" cy="988765"/>
            </a:xfrm>
          </p:grpSpPr>
          <p:sp>
            <p:nvSpPr>
              <p:cNvPr id="114" name="Rectangle: Top Corners Rounded 113">
                <a:extLst>
                  <a:ext uri="{FF2B5EF4-FFF2-40B4-BE49-F238E27FC236}">
                    <a16:creationId xmlns:a16="http://schemas.microsoft.com/office/drawing/2014/main" id="{93068AB3-E80D-48E8-BEC8-8239E8DC5177}"/>
                  </a:ext>
                  <a:ext uri="{C183D7F6-B498-43B3-948B-1728B52AA6E4}">
                    <adec:decorative xmlns:adec="http://schemas.microsoft.com/office/drawing/2017/decorative" val="1"/>
                  </a:ext>
                </a:extLst>
              </p:cNvPr>
              <p:cNvSpPr/>
              <p:nvPr/>
            </p:nvSpPr>
            <p:spPr>
              <a:xfrm rot="5400000">
                <a:off x="4339999" y="1420053"/>
                <a:ext cx="768804" cy="9448799"/>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1503F2F-5965-4FBD-82CB-4313FB6AEA8B}"/>
                  </a:ext>
                  <a:ext uri="{C183D7F6-B498-43B3-948B-1728B52AA6E4}">
                    <adec:decorative xmlns:adec="http://schemas.microsoft.com/office/drawing/2017/decorative" val="1"/>
                  </a:ext>
                </a:extLst>
              </p:cNvPr>
              <p:cNvSpPr/>
              <p:nvPr/>
            </p:nvSpPr>
            <p:spPr>
              <a:xfrm>
                <a:off x="508746" y="5625562"/>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Content Placeholder 1">
              <a:extLst>
                <a:ext uri="{FF2B5EF4-FFF2-40B4-BE49-F238E27FC236}">
                  <a16:creationId xmlns:a16="http://schemas.microsoft.com/office/drawing/2014/main" id="{897A22BD-8E26-4FB2-A606-32EBDC02AD10}"/>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dirty="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dirty="0">
                  <a:solidFill>
                    <a:schemeClr val="bg1"/>
                  </a:solidFill>
                  <a:latin typeface="Verdana" panose="020B0604030504040204" pitchFamily="34" charset="0"/>
                  <a:ea typeface="Verdana" panose="020B0604030504040204" pitchFamily="34" charset="0"/>
                </a:rPr>
                <a:t>.</a:t>
              </a:r>
            </a:p>
          </p:txBody>
        </p:sp>
        <p:grpSp>
          <p:nvGrpSpPr>
            <p:cNvPr id="110" name="Group 109">
              <a:extLst>
                <a:ext uri="{FF2B5EF4-FFF2-40B4-BE49-F238E27FC236}">
                  <a16:creationId xmlns:a16="http://schemas.microsoft.com/office/drawing/2014/main" id="{9E156FC0-C80C-4A04-8146-C48BCE3F492D}"/>
                </a:ext>
              </a:extLst>
            </p:cNvPr>
            <p:cNvGrpSpPr/>
            <p:nvPr/>
          </p:nvGrpSpPr>
          <p:grpSpPr>
            <a:xfrm>
              <a:off x="737181" y="5754845"/>
              <a:ext cx="525331" cy="662456"/>
              <a:chOff x="737181" y="5754845"/>
              <a:chExt cx="525331" cy="662456"/>
            </a:xfrm>
          </p:grpSpPr>
          <p:sp>
            <p:nvSpPr>
              <p:cNvPr id="111" name="Freeform: Shape 110">
                <a:extLst>
                  <a:ext uri="{FF2B5EF4-FFF2-40B4-BE49-F238E27FC236}">
                    <a16:creationId xmlns:a16="http://schemas.microsoft.com/office/drawing/2014/main" id="{0199ADC6-433D-423D-95B8-31FE191AC22D}"/>
                  </a:ext>
                </a:extLst>
              </p:cNvPr>
              <p:cNvSpPr/>
              <p:nvPr/>
            </p:nvSpPr>
            <p:spPr>
              <a:xfrm>
                <a:off x="737181" y="5754845"/>
                <a:ext cx="525331" cy="616474"/>
              </a:xfrm>
              <a:custGeom>
                <a:avLst/>
                <a:gdLst>
                  <a:gd name="connsiteX0" fmla="*/ 373725 w 525331"/>
                  <a:gd name="connsiteY0" fmla="*/ 355389 h 616474"/>
                  <a:gd name="connsiteX1" fmla="*/ 463352 w 525331"/>
                  <a:gd name="connsiteY1" fmla="*/ 401371 h 616474"/>
                  <a:gd name="connsiteX2" fmla="*/ 480498 w 525331"/>
                  <a:gd name="connsiteY2" fmla="*/ 436442 h 616474"/>
                  <a:gd name="connsiteX3" fmla="*/ 494526 w 525331"/>
                  <a:gd name="connsiteY3" fmla="*/ 557243 h 616474"/>
                  <a:gd name="connsiteX4" fmla="*/ 488291 w 525331"/>
                  <a:gd name="connsiteY4" fmla="*/ 571272 h 616474"/>
                  <a:gd name="connsiteX5" fmla="*/ 488291 w 525331"/>
                  <a:gd name="connsiteY5" fmla="*/ 571272 h 616474"/>
                  <a:gd name="connsiteX6" fmla="*/ 446206 w 525331"/>
                  <a:gd name="connsiteY6" fmla="*/ 591535 h 616474"/>
                  <a:gd name="connsiteX7" fmla="*/ 446206 w 525331"/>
                  <a:gd name="connsiteY7" fmla="*/ 616475 h 616474"/>
                  <a:gd name="connsiteX8" fmla="*/ 467248 w 525331"/>
                  <a:gd name="connsiteY8" fmla="*/ 616475 h 616474"/>
                  <a:gd name="connsiteX9" fmla="*/ 505437 w 525331"/>
                  <a:gd name="connsiteY9" fmla="*/ 596991 h 616474"/>
                  <a:gd name="connsiteX10" fmla="*/ 505437 w 525331"/>
                  <a:gd name="connsiteY10" fmla="*/ 596991 h 616474"/>
                  <a:gd name="connsiteX11" fmla="*/ 524921 w 525331"/>
                  <a:gd name="connsiteY11" fmla="*/ 553347 h 616474"/>
                  <a:gd name="connsiteX12" fmla="*/ 512451 w 525331"/>
                  <a:gd name="connsiteY12" fmla="*/ 435663 h 616474"/>
                  <a:gd name="connsiteX13" fmla="*/ 483615 w 525331"/>
                  <a:gd name="connsiteY13" fmla="*/ 377990 h 616474"/>
                  <a:gd name="connsiteX14" fmla="*/ 384636 w 525331"/>
                  <a:gd name="connsiteY14" fmla="*/ 326552 h 616474"/>
                  <a:gd name="connsiteX15" fmla="*/ 346447 w 525331"/>
                  <a:gd name="connsiteY15" fmla="*/ 310965 h 616474"/>
                  <a:gd name="connsiteX16" fmla="*/ 341771 w 525331"/>
                  <a:gd name="connsiteY16" fmla="*/ 303951 h 616474"/>
                  <a:gd name="connsiteX17" fmla="*/ 341771 w 525331"/>
                  <a:gd name="connsiteY17" fmla="*/ 285246 h 616474"/>
                  <a:gd name="connsiteX18" fmla="*/ 388533 w 525331"/>
                  <a:gd name="connsiteY18" fmla="*/ 187826 h 616474"/>
                  <a:gd name="connsiteX19" fmla="*/ 388533 w 525331"/>
                  <a:gd name="connsiteY19" fmla="*/ 159769 h 616474"/>
                  <a:gd name="connsiteX20" fmla="*/ 404120 w 525331"/>
                  <a:gd name="connsiteY20" fmla="*/ 164445 h 616474"/>
                  <a:gd name="connsiteX21" fmla="*/ 390871 w 525331"/>
                  <a:gd name="connsiteY21" fmla="*/ 125477 h 616474"/>
                  <a:gd name="connsiteX22" fmla="*/ 386974 w 525331"/>
                  <a:gd name="connsiteY22" fmla="*/ 109111 h 616474"/>
                  <a:gd name="connsiteX23" fmla="*/ 317611 w 525331"/>
                  <a:gd name="connsiteY23" fmla="*/ 14029 h 616474"/>
                  <a:gd name="connsiteX24" fmla="*/ 307479 w 525331"/>
                  <a:gd name="connsiteY24" fmla="*/ 14808 h 616474"/>
                  <a:gd name="connsiteX25" fmla="*/ 300465 w 525331"/>
                  <a:gd name="connsiteY25" fmla="*/ 20263 h 616474"/>
                  <a:gd name="connsiteX26" fmla="*/ 292671 w 525331"/>
                  <a:gd name="connsiteY26" fmla="*/ 9352 h 616474"/>
                  <a:gd name="connsiteX27" fmla="*/ 283319 w 525331"/>
                  <a:gd name="connsiteY27" fmla="*/ 2338 h 616474"/>
                  <a:gd name="connsiteX28" fmla="*/ 262276 w 525331"/>
                  <a:gd name="connsiteY28" fmla="*/ 0 h 616474"/>
                  <a:gd name="connsiteX29" fmla="*/ 138358 w 525331"/>
                  <a:gd name="connsiteY29" fmla="*/ 111449 h 616474"/>
                  <a:gd name="connsiteX30" fmla="*/ 138358 w 525331"/>
                  <a:gd name="connsiteY30" fmla="*/ 116904 h 616474"/>
                  <a:gd name="connsiteX31" fmla="*/ 138358 w 525331"/>
                  <a:gd name="connsiteY31" fmla="*/ 116904 h 616474"/>
                  <a:gd name="connsiteX32" fmla="*/ 138358 w 525331"/>
                  <a:gd name="connsiteY32" fmla="*/ 130153 h 616474"/>
                  <a:gd name="connsiteX33" fmla="*/ 128226 w 525331"/>
                  <a:gd name="connsiteY33" fmla="*/ 179253 h 616474"/>
                  <a:gd name="connsiteX34" fmla="*/ 114977 w 525331"/>
                  <a:gd name="connsiteY34" fmla="*/ 210428 h 616474"/>
                  <a:gd name="connsiteX35" fmla="*/ 139917 w 525331"/>
                  <a:gd name="connsiteY35" fmla="*/ 203413 h 616474"/>
                  <a:gd name="connsiteX36" fmla="*/ 185120 w 525331"/>
                  <a:gd name="connsiteY36" fmla="*/ 283688 h 616474"/>
                  <a:gd name="connsiteX37" fmla="*/ 185120 w 525331"/>
                  <a:gd name="connsiteY37" fmla="*/ 303172 h 616474"/>
                  <a:gd name="connsiteX38" fmla="*/ 180443 w 525331"/>
                  <a:gd name="connsiteY38" fmla="*/ 310186 h 616474"/>
                  <a:gd name="connsiteX39" fmla="*/ 142255 w 525331"/>
                  <a:gd name="connsiteY39" fmla="*/ 325773 h 616474"/>
                  <a:gd name="connsiteX40" fmla="*/ 43276 w 525331"/>
                  <a:gd name="connsiteY40" fmla="*/ 377211 h 616474"/>
                  <a:gd name="connsiteX41" fmla="*/ 13660 w 525331"/>
                  <a:gd name="connsiteY41" fmla="*/ 434884 h 616474"/>
                  <a:gd name="connsiteX42" fmla="*/ 411 w 525331"/>
                  <a:gd name="connsiteY42" fmla="*/ 553347 h 616474"/>
                  <a:gd name="connsiteX43" fmla="*/ 19895 w 525331"/>
                  <a:gd name="connsiteY43" fmla="*/ 596991 h 616474"/>
                  <a:gd name="connsiteX44" fmla="*/ 58084 w 525331"/>
                  <a:gd name="connsiteY44" fmla="*/ 616475 h 616474"/>
                  <a:gd name="connsiteX45" fmla="*/ 79906 w 525331"/>
                  <a:gd name="connsiteY45" fmla="*/ 616475 h 616474"/>
                  <a:gd name="connsiteX46" fmla="*/ 79906 w 525331"/>
                  <a:gd name="connsiteY46" fmla="*/ 592315 h 616474"/>
                  <a:gd name="connsiteX47" fmla="*/ 37820 w 525331"/>
                  <a:gd name="connsiteY47" fmla="*/ 572051 h 616474"/>
                  <a:gd name="connsiteX48" fmla="*/ 31585 w 525331"/>
                  <a:gd name="connsiteY48" fmla="*/ 558023 h 616474"/>
                  <a:gd name="connsiteX49" fmla="*/ 44834 w 525331"/>
                  <a:gd name="connsiteY49" fmla="*/ 438001 h 616474"/>
                  <a:gd name="connsiteX50" fmla="*/ 44834 w 525331"/>
                  <a:gd name="connsiteY50" fmla="*/ 436442 h 616474"/>
                  <a:gd name="connsiteX51" fmla="*/ 62760 w 525331"/>
                  <a:gd name="connsiteY51" fmla="*/ 401371 h 616474"/>
                  <a:gd name="connsiteX52" fmla="*/ 152386 w 525331"/>
                  <a:gd name="connsiteY52" fmla="*/ 355389 h 616474"/>
                  <a:gd name="connsiteX53" fmla="*/ 164856 w 525331"/>
                  <a:gd name="connsiteY53" fmla="*/ 351492 h 616474"/>
                  <a:gd name="connsiteX54" fmla="*/ 263056 w 525331"/>
                  <a:gd name="connsiteY54" fmla="*/ 374094 h 616474"/>
                  <a:gd name="connsiteX55" fmla="*/ 362035 w 525331"/>
                  <a:gd name="connsiteY55" fmla="*/ 351492 h 616474"/>
                  <a:gd name="connsiteX56" fmla="*/ 373725 w 525331"/>
                  <a:gd name="connsiteY56" fmla="*/ 355389 h 616474"/>
                  <a:gd name="connsiteX57" fmla="*/ 169532 w 525331"/>
                  <a:gd name="connsiteY57" fmla="*/ 194061 h 616474"/>
                  <a:gd name="connsiteX58" fmla="*/ 333198 w 525331"/>
                  <a:gd name="connsiteY58" fmla="*/ 101317 h 616474"/>
                  <a:gd name="connsiteX59" fmla="*/ 356579 w 525331"/>
                  <a:gd name="connsiteY59" fmla="*/ 132491 h 616474"/>
                  <a:gd name="connsiteX60" fmla="*/ 356579 w 525331"/>
                  <a:gd name="connsiteY60" fmla="*/ 187047 h 616474"/>
                  <a:gd name="connsiteX61" fmla="*/ 263056 w 525331"/>
                  <a:gd name="connsiteY61" fmla="*/ 280570 h 616474"/>
                  <a:gd name="connsiteX62" fmla="*/ 169532 w 525331"/>
                  <a:gd name="connsiteY62" fmla="*/ 194061 h 616474"/>
                  <a:gd name="connsiteX63" fmla="*/ 200707 w 525331"/>
                  <a:gd name="connsiteY63" fmla="*/ 334346 h 616474"/>
                  <a:gd name="connsiteX64" fmla="*/ 216294 w 525331"/>
                  <a:gd name="connsiteY64" fmla="*/ 303172 h 616474"/>
                  <a:gd name="connsiteX65" fmla="*/ 216294 w 525331"/>
                  <a:gd name="connsiteY65" fmla="*/ 302392 h 616474"/>
                  <a:gd name="connsiteX66" fmla="*/ 309817 w 525331"/>
                  <a:gd name="connsiteY66" fmla="*/ 302392 h 616474"/>
                  <a:gd name="connsiteX67" fmla="*/ 309817 w 525331"/>
                  <a:gd name="connsiteY67" fmla="*/ 303172 h 616474"/>
                  <a:gd name="connsiteX68" fmla="*/ 324625 w 525331"/>
                  <a:gd name="connsiteY68" fmla="*/ 334346 h 616474"/>
                  <a:gd name="connsiteX69" fmla="*/ 262276 w 525331"/>
                  <a:gd name="connsiteY69" fmla="*/ 342919 h 616474"/>
                  <a:gd name="connsiteX70" fmla="*/ 200707 w 525331"/>
                  <a:gd name="connsiteY70" fmla="*/ 334346 h 61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5331" h="616474">
                    <a:moveTo>
                      <a:pt x="373725" y="355389"/>
                    </a:moveTo>
                    <a:cubicBezTo>
                      <a:pt x="406458" y="367079"/>
                      <a:pt x="437633" y="380328"/>
                      <a:pt x="463352" y="401371"/>
                    </a:cubicBezTo>
                    <a:cubicBezTo>
                      <a:pt x="474263" y="409944"/>
                      <a:pt x="480498" y="422414"/>
                      <a:pt x="480498" y="436442"/>
                    </a:cubicBezTo>
                    <a:lnTo>
                      <a:pt x="494526" y="557243"/>
                    </a:lnTo>
                    <a:cubicBezTo>
                      <a:pt x="495305" y="562699"/>
                      <a:pt x="492967" y="568155"/>
                      <a:pt x="488291" y="571272"/>
                    </a:cubicBezTo>
                    <a:lnTo>
                      <a:pt x="488291" y="571272"/>
                    </a:lnTo>
                    <a:cubicBezTo>
                      <a:pt x="475042" y="579845"/>
                      <a:pt x="461014" y="586859"/>
                      <a:pt x="446206" y="591535"/>
                    </a:cubicBezTo>
                    <a:lnTo>
                      <a:pt x="446206" y="616475"/>
                    </a:lnTo>
                    <a:lnTo>
                      <a:pt x="467248" y="616475"/>
                    </a:lnTo>
                    <a:cubicBezTo>
                      <a:pt x="480498" y="611019"/>
                      <a:pt x="493747" y="604785"/>
                      <a:pt x="505437" y="596991"/>
                    </a:cubicBezTo>
                    <a:lnTo>
                      <a:pt x="505437" y="596991"/>
                    </a:lnTo>
                    <a:cubicBezTo>
                      <a:pt x="519466" y="587639"/>
                      <a:pt x="527259" y="570493"/>
                      <a:pt x="524921" y="553347"/>
                    </a:cubicBezTo>
                    <a:lnTo>
                      <a:pt x="512451" y="435663"/>
                    </a:lnTo>
                    <a:cubicBezTo>
                      <a:pt x="511672" y="413062"/>
                      <a:pt x="501540" y="392019"/>
                      <a:pt x="483615" y="377990"/>
                    </a:cubicBezTo>
                    <a:cubicBezTo>
                      <a:pt x="454779" y="353830"/>
                      <a:pt x="420487" y="339022"/>
                      <a:pt x="384636" y="326552"/>
                    </a:cubicBezTo>
                    <a:lnTo>
                      <a:pt x="346447" y="310965"/>
                    </a:lnTo>
                    <a:cubicBezTo>
                      <a:pt x="343330" y="309407"/>
                      <a:pt x="341771" y="307068"/>
                      <a:pt x="341771" y="303951"/>
                    </a:cubicBezTo>
                    <a:lnTo>
                      <a:pt x="341771" y="285246"/>
                    </a:lnTo>
                    <a:cubicBezTo>
                      <a:pt x="371387" y="261865"/>
                      <a:pt x="388533" y="226015"/>
                      <a:pt x="388533" y="187826"/>
                    </a:cubicBezTo>
                    <a:lnTo>
                      <a:pt x="388533" y="159769"/>
                    </a:lnTo>
                    <a:cubicBezTo>
                      <a:pt x="393209" y="162887"/>
                      <a:pt x="398665" y="163666"/>
                      <a:pt x="404120" y="164445"/>
                    </a:cubicBezTo>
                    <a:lnTo>
                      <a:pt x="390871" y="125477"/>
                    </a:lnTo>
                    <a:cubicBezTo>
                      <a:pt x="389312" y="120022"/>
                      <a:pt x="387754" y="114566"/>
                      <a:pt x="386974" y="109111"/>
                    </a:cubicBezTo>
                    <a:cubicBezTo>
                      <a:pt x="380739" y="64687"/>
                      <a:pt x="354241" y="33513"/>
                      <a:pt x="317611" y="14029"/>
                    </a:cubicBezTo>
                    <a:cubicBezTo>
                      <a:pt x="314494" y="12470"/>
                      <a:pt x="310597" y="12470"/>
                      <a:pt x="307479" y="14808"/>
                    </a:cubicBezTo>
                    <a:lnTo>
                      <a:pt x="300465" y="20263"/>
                    </a:lnTo>
                    <a:lnTo>
                      <a:pt x="292671" y="9352"/>
                    </a:lnTo>
                    <a:cubicBezTo>
                      <a:pt x="290333" y="6235"/>
                      <a:pt x="287216" y="3117"/>
                      <a:pt x="283319" y="2338"/>
                    </a:cubicBezTo>
                    <a:cubicBezTo>
                      <a:pt x="276305" y="779"/>
                      <a:pt x="269291" y="0"/>
                      <a:pt x="262276" y="0"/>
                    </a:cubicBezTo>
                    <a:cubicBezTo>
                      <a:pt x="200707" y="0"/>
                      <a:pt x="149269" y="48320"/>
                      <a:pt x="138358" y="111449"/>
                    </a:cubicBezTo>
                    <a:lnTo>
                      <a:pt x="138358" y="116904"/>
                    </a:lnTo>
                    <a:lnTo>
                      <a:pt x="138358" y="116904"/>
                    </a:lnTo>
                    <a:lnTo>
                      <a:pt x="138358" y="130153"/>
                    </a:lnTo>
                    <a:cubicBezTo>
                      <a:pt x="138358" y="147299"/>
                      <a:pt x="135240" y="163666"/>
                      <a:pt x="128226" y="179253"/>
                    </a:cubicBezTo>
                    <a:lnTo>
                      <a:pt x="114977" y="210428"/>
                    </a:lnTo>
                    <a:cubicBezTo>
                      <a:pt x="114977" y="210428"/>
                      <a:pt x="124329" y="208090"/>
                      <a:pt x="139917" y="203413"/>
                    </a:cubicBezTo>
                    <a:cubicBezTo>
                      <a:pt x="143813" y="235367"/>
                      <a:pt x="160180" y="264204"/>
                      <a:pt x="185120" y="283688"/>
                    </a:cubicBezTo>
                    <a:lnTo>
                      <a:pt x="185120" y="303172"/>
                    </a:lnTo>
                    <a:cubicBezTo>
                      <a:pt x="185120" y="306289"/>
                      <a:pt x="183561" y="309407"/>
                      <a:pt x="180443" y="310186"/>
                    </a:cubicBezTo>
                    <a:lnTo>
                      <a:pt x="142255" y="325773"/>
                    </a:lnTo>
                    <a:cubicBezTo>
                      <a:pt x="106404" y="338243"/>
                      <a:pt x="72112" y="353051"/>
                      <a:pt x="43276" y="377211"/>
                    </a:cubicBezTo>
                    <a:cubicBezTo>
                      <a:pt x="25350" y="391239"/>
                      <a:pt x="14439" y="412282"/>
                      <a:pt x="13660" y="434884"/>
                    </a:cubicBezTo>
                    <a:lnTo>
                      <a:pt x="411" y="553347"/>
                    </a:lnTo>
                    <a:cubicBezTo>
                      <a:pt x="-1927" y="570493"/>
                      <a:pt x="5866" y="587639"/>
                      <a:pt x="19895" y="596991"/>
                    </a:cubicBezTo>
                    <a:cubicBezTo>
                      <a:pt x="31585" y="604785"/>
                      <a:pt x="44834" y="611019"/>
                      <a:pt x="58084" y="616475"/>
                    </a:cubicBezTo>
                    <a:lnTo>
                      <a:pt x="79906" y="616475"/>
                    </a:lnTo>
                    <a:lnTo>
                      <a:pt x="79906" y="592315"/>
                    </a:lnTo>
                    <a:cubicBezTo>
                      <a:pt x="65098" y="586859"/>
                      <a:pt x="51069" y="580624"/>
                      <a:pt x="37820" y="572051"/>
                    </a:cubicBezTo>
                    <a:cubicBezTo>
                      <a:pt x="33144" y="568934"/>
                      <a:pt x="30806" y="563478"/>
                      <a:pt x="31585" y="558023"/>
                    </a:cubicBezTo>
                    <a:lnTo>
                      <a:pt x="44834" y="438001"/>
                    </a:lnTo>
                    <a:lnTo>
                      <a:pt x="44834" y="436442"/>
                    </a:lnTo>
                    <a:cubicBezTo>
                      <a:pt x="44834" y="422414"/>
                      <a:pt x="51849" y="409944"/>
                      <a:pt x="62760" y="401371"/>
                    </a:cubicBezTo>
                    <a:cubicBezTo>
                      <a:pt x="88479" y="380328"/>
                      <a:pt x="119653" y="367079"/>
                      <a:pt x="152386" y="355389"/>
                    </a:cubicBezTo>
                    <a:lnTo>
                      <a:pt x="164856" y="351492"/>
                    </a:lnTo>
                    <a:cubicBezTo>
                      <a:pt x="187458" y="365521"/>
                      <a:pt x="223308" y="374094"/>
                      <a:pt x="263056" y="374094"/>
                    </a:cubicBezTo>
                    <a:cubicBezTo>
                      <a:pt x="302803" y="374094"/>
                      <a:pt x="338654" y="365521"/>
                      <a:pt x="362035" y="351492"/>
                    </a:cubicBezTo>
                    <a:lnTo>
                      <a:pt x="373725" y="355389"/>
                    </a:lnTo>
                    <a:close/>
                    <a:moveTo>
                      <a:pt x="169532" y="194061"/>
                    </a:moveTo>
                    <a:cubicBezTo>
                      <a:pt x="222529" y="176136"/>
                      <a:pt x="298906" y="144961"/>
                      <a:pt x="333198" y="101317"/>
                    </a:cubicBezTo>
                    <a:cubicBezTo>
                      <a:pt x="340212" y="112228"/>
                      <a:pt x="348006" y="122360"/>
                      <a:pt x="356579" y="132491"/>
                    </a:cubicBezTo>
                    <a:lnTo>
                      <a:pt x="356579" y="187047"/>
                    </a:lnTo>
                    <a:cubicBezTo>
                      <a:pt x="356579" y="238485"/>
                      <a:pt x="314494" y="280570"/>
                      <a:pt x="263056" y="280570"/>
                    </a:cubicBezTo>
                    <a:cubicBezTo>
                      <a:pt x="213956" y="280570"/>
                      <a:pt x="173429" y="243161"/>
                      <a:pt x="169532" y="194061"/>
                    </a:cubicBezTo>
                    <a:close/>
                    <a:moveTo>
                      <a:pt x="200707" y="334346"/>
                    </a:moveTo>
                    <a:cubicBezTo>
                      <a:pt x="210059" y="327332"/>
                      <a:pt x="216294" y="315641"/>
                      <a:pt x="216294" y="303172"/>
                    </a:cubicBezTo>
                    <a:lnTo>
                      <a:pt x="216294" y="302392"/>
                    </a:lnTo>
                    <a:cubicBezTo>
                      <a:pt x="245910" y="314862"/>
                      <a:pt x="280202" y="314862"/>
                      <a:pt x="309817" y="302392"/>
                    </a:cubicBezTo>
                    <a:lnTo>
                      <a:pt x="309817" y="303172"/>
                    </a:lnTo>
                    <a:cubicBezTo>
                      <a:pt x="309817" y="314862"/>
                      <a:pt x="315273" y="326552"/>
                      <a:pt x="324625" y="334346"/>
                    </a:cubicBezTo>
                    <a:cubicBezTo>
                      <a:pt x="304362" y="340581"/>
                      <a:pt x="283319" y="343698"/>
                      <a:pt x="262276" y="342919"/>
                    </a:cubicBezTo>
                    <a:cubicBezTo>
                      <a:pt x="242013" y="342919"/>
                      <a:pt x="220970" y="339802"/>
                      <a:pt x="200707" y="334346"/>
                    </a:cubicBezTo>
                    <a:close/>
                  </a:path>
                </a:pathLst>
              </a:custGeom>
              <a:solidFill>
                <a:schemeClr val="bg1"/>
              </a:solidFill>
              <a:ln w="7739"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5AEA4EB-CC82-4A2E-AB2A-7EB55F981733}"/>
                  </a:ext>
                </a:extLst>
              </p:cNvPr>
              <p:cNvSpPr/>
              <p:nvPr/>
            </p:nvSpPr>
            <p:spPr>
              <a:xfrm>
                <a:off x="773443" y="6174141"/>
                <a:ext cx="454367" cy="243160"/>
              </a:xfrm>
              <a:custGeom>
                <a:avLst/>
                <a:gdLst>
                  <a:gd name="connsiteX0" fmla="*/ 395136 w 454367"/>
                  <a:gd name="connsiteY0" fmla="*/ 19484 h 243160"/>
                  <a:gd name="connsiteX1" fmla="*/ 375652 w 454367"/>
                  <a:gd name="connsiteY1" fmla="*/ 0 h 243160"/>
                  <a:gd name="connsiteX2" fmla="*/ 375652 w 454367"/>
                  <a:gd name="connsiteY2" fmla="*/ 0 h 243160"/>
                  <a:gd name="connsiteX3" fmla="*/ 78716 w 454367"/>
                  <a:gd name="connsiteY3" fmla="*/ 0 h 243160"/>
                  <a:gd name="connsiteX4" fmla="*/ 59231 w 454367"/>
                  <a:gd name="connsiteY4" fmla="*/ 19484 h 243160"/>
                  <a:gd name="connsiteX5" fmla="*/ 59231 w 454367"/>
                  <a:gd name="connsiteY5" fmla="*/ 19484 h 243160"/>
                  <a:gd name="connsiteX6" fmla="*/ 59231 w 454367"/>
                  <a:gd name="connsiteY6" fmla="*/ 213545 h 243160"/>
                  <a:gd name="connsiteX7" fmla="*/ 0 w 454367"/>
                  <a:gd name="connsiteY7" fmla="*/ 213545 h 243160"/>
                  <a:gd name="connsiteX8" fmla="*/ 0 w 454367"/>
                  <a:gd name="connsiteY8" fmla="*/ 223677 h 243160"/>
                  <a:gd name="connsiteX9" fmla="*/ 19484 w 454367"/>
                  <a:gd name="connsiteY9" fmla="*/ 243161 h 243160"/>
                  <a:gd name="connsiteX10" fmla="*/ 434884 w 454367"/>
                  <a:gd name="connsiteY10" fmla="*/ 243161 h 243160"/>
                  <a:gd name="connsiteX11" fmla="*/ 454368 w 454367"/>
                  <a:gd name="connsiteY11" fmla="*/ 223677 h 243160"/>
                  <a:gd name="connsiteX12" fmla="*/ 454368 w 454367"/>
                  <a:gd name="connsiteY12" fmla="*/ 213545 h 243160"/>
                  <a:gd name="connsiteX13" fmla="*/ 395136 w 454367"/>
                  <a:gd name="connsiteY13" fmla="*/ 213545 h 243160"/>
                  <a:gd name="connsiteX14" fmla="*/ 395136 w 454367"/>
                  <a:gd name="connsiteY14" fmla="*/ 19484 h 243160"/>
                  <a:gd name="connsiteX15" fmla="*/ 186267 w 454367"/>
                  <a:gd name="connsiteY15" fmla="*/ 148079 h 243160"/>
                  <a:gd name="connsiteX16" fmla="*/ 175356 w 454367"/>
                  <a:gd name="connsiteY16" fmla="*/ 158990 h 243160"/>
                  <a:gd name="connsiteX17" fmla="*/ 131712 w 454367"/>
                  <a:gd name="connsiteY17" fmla="*/ 115345 h 243160"/>
                  <a:gd name="connsiteX18" fmla="*/ 175356 w 454367"/>
                  <a:gd name="connsiteY18" fmla="*/ 71701 h 243160"/>
                  <a:gd name="connsiteX19" fmla="*/ 186267 w 454367"/>
                  <a:gd name="connsiteY19" fmla="*/ 82612 h 243160"/>
                  <a:gd name="connsiteX20" fmla="*/ 153534 w 454367"/>
                  <a:gd name="connsiteY20" fmla="*/ 115345 h 243160"/>
                  <a:gd name="connsiteX21" fmla="*/ 186267 w 454367"/>
                  <a:gd name="connsiteY21" fmla="*/ 148079 h 243160"/>
                  <a:gd name="connsiteX22" fmla="*/ 215883 w 454367"/>
                  <a:gd name="connsiteY22" fmla="*/ 164445 h 243160"/>
                  <a:gd name="connsiteX23" fmla="*/ 201855 w 454367"/>
                  <a:gd name="connsiteY23" fmla="*/ 158210 h 243160"/>
                  <a:gd name="connsiteX24" fmla="*/ 238485 w 454367"/>
                  <a:gd name="connsiteY24" fmla="*/ 70143 h 243160"/>
                  <a:gd name="connsiteX25" fmla="*/ 252513 w 454367"/>
                  <a:gd name="connsiteY25" fmla="*/ 76377 h 243160"/>
                  <a:gd name="connsiteX26" fmla="*/ 215883 w 454367"/>
                  <a:gd name="connsiteY26" fmla="*/ 164445 h 243160"/>
                  <a:gd name="connsiteX27" fmla="*/ 278232 w 454367"/>
                  <a:gd name="connsiteY27" fmla="*/ 159769 h 243160"/>
                  <a:gd name="connsiteX28" fmla="*/ 267321 w 454367"/>
                  <a:gd name="connsiteY28" fmla="*/ 148858 h 243160"/>
                  <a:gd name="connsiteX29" fmla="*/ 300054 w 454367"/>
                  <a:gd name="connsiteY29" fmla="*/ 116125 h 243160"/>
                  <a:gd name="connsiteX30" fmla="*/ 267321 w 454367"/>
                  <a:gd name="connsiteY30" fmla="*/ 83392 h 243160"/>
                  <a:gd name="connsiteX31" fmla="*/ 278232 w 454367"/>
                  <a:gd name="connsiteY31" fmla="*/ 72481 h 243160"/>
                  <a:gd name="connsiteX32" fmla="*/ 321876 w 454367"/>
                  <a:gd name="connsiteY32" fmla="*/ 116125 h 243160"/>
                  <a:gd name="connsiteX33" fmla="*/ 278232 w 454367"/>
                  <a:gd name="connsiteY33" fmla="*/ 159769 h 2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4367" h="243160">
                    <a:moveTo>
                      <a:pt x="395136" y="19484"/>
                    </a:moveTo>
                    <a:cubicBezTo>
                      <a:pt x="395136" y="8573"/>
                      <a:pt x="386563" y="0"/>
                      <a:pt x="375652" y="0"/>
                    </a:cubicBezTo>
                    <a:lnTo>
                      <a:pt x="375652" y="0"/>
                    </a:lnTo>
                    <a:lnTo>
                      <a:pt x="78716" y="0"/>
                    </a:lnTo>
                    <a:cubicBezTo>
                      <a:pt x="67804" y="0"/>
                      <a:pt x="59231" y="8573"/>
                      <a:pt x="59231" y="19484"/>
                    </a:cubicBezTo>
                    <a:lnTo>
                      <a:pt x="59231" y="19484"/>
                    </a:lnTo>
                    <a:lnTo>
                      <a:pt x="59231" y="213545"/>
                    </a:lnTo>
                    <a:lnTo>
                      <a:pt x="0" y="213545"/>
                    </a:lnTo>
                    <a:lnTo>
                      <a:pt x="0" y="223677"/>
                    </a:lnTo>
                    <a:cubicBezTo>
                      <a:pt x="0" y="234588"/>
                      <a:pt x="8573" y="243161"/>
                      <a:pt x="19484" y="243161"/>
                    </a:cubicBezTo>
                    <a:lnTo>
                      <a:pt x="434884" y="243161"/>
                    </a:lnTo>
                    <a:cubicBezTo>
                      <a:pt x="445795" y="243161"/>
                      <a:pt x="454368" y="234588"/>
                      <a:pt x="454368" y="223677"/>
                    </a:cubicBezTo>
                    <a:lnTo>
                      <a:pt x="454368" y="213545"/>
                    </a:lnTo>
                    <a:lnTo>
                      <a:pt x="395136" y="213545"/>
                    </a:lnTo>
                    <a:lnTo>
                      <a:pt x="395136" y="19484"/>
                    </a:lnTo>
                    <a:close/>
                    <a:moveTo>
                      <a:pt x="186267" y="148079"/>
                    </a:moveTo>
                    <a:lnTo>
                      <a:pt x="175356" y="158990"/>
                    </a:lnTo>
                    <a:lnTo>
                      <a:pt x="131712" y="115345"/>
                    </a:lnTo>
                    <a:lnTo>
                      <a:pt x="175356" y="71701"/>
                    </a:lnTo>
                    <a:lnTo>
                      <a:pt x="186267" y="82612"/>
                    </a:lnTo>
                    <a:lnTo>
                      <a:pt x="153534" y="115345"/>
                    </a:lnTo>
                    <a:lnTo>
                      <a:pt x="186267" y="148079"/>
                    </a:lnTo>
                    <a:close/>
                    <a:moveTo>
                      <a:pt x="215883" y="164445"/>
                    </a:moveTo>
                    <a:lnTo>
                      <a:pt x="201855" y="158210"/>
                    </a:lnTo>
                    <a:lnTo>
                      <a:pt x="238485" y="70143"/>
                    </a:lnTo>
                    <a:lnTo>
                      <a:pt x="252513" y="76377"/>
                    </a:lnTo>
                    <a:lnTo>
                      <a:pt x="215883" y="164445"/>
                    </a:lnTo>
                    <a:close/>
                    <a:moveTo>
                      <a:pt x="278232" y="159769"/>
                    </a:moveTo>
                    <a:lnTo>
                      <a:pt x="267321" y="148858"/>
                    </a:lnTo>
                    <a:lnTo>
                      <a:pt x="300054" y="116125"/>
                    </a:lnTo>
                    <a:lnTo>
                      <a:pt x="267321" y="83392"/>
                    </a:lnTo>
                    <a:lnTo>
                      <a:pt x="278232" y="72481"/>
                    </a:lnTo>
                    <a:lnTo>
                      <a:pt x="321876" y="116125"/>
                    </a:lnTo>
                    <a:lnTo>
                      <a:pt x="278232" y="159769"/>
                    </a:lnTo>
                    <a:close/>
                  </a:path>
                </a:pathLst>
              </a:custGeom>
              <a:solidFill>
                <a:schemeClr val="bg1"/>
              </a:solidFill>
              <a:ln w="7739" cap="flat">
                <a:noFill/>
                <a:prstDash val="solid"/>
                <a:miter/>
              </a:ln>
            </p:spPr>
            <p:txBody>
              <a:bodyPr rtlCol="0" anchor="ctr"/>
              <a:lstStyle/>
              <a:p>
                <a:endParaRPr lang="en-US"/>
              </a:p>
            </p:txBody>
          </p:sp>
          <p:sp>
            <p:nvSpPr>
              <p:cNvPr id="113" name="Rectangle 112">
                <a:extLst>
                  <a:ext uri="{FF2B5EF4-FFF2-40B4-BE49-F238E27FC236}">
                    <a16:creationId xmlns:a16="http://schemas.microsoft.com/office/drawing/2014/main" id="{C80FB65F-026E-4FD2-9F27-C0C9560A359C}"/>
                  </a:ext>
                </a:extLst>
              </p:cNvPr>
              <p:cNvSpPr/>
              <p:nvPr/>
            </p:nvSpPr>
            <p:spPr>
              <a:xfrm>
                <a:off x="888723" y="6226629"/>
                <a:ext cx="223030" cy="144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Slide Number Placeholder 2">
            <a:extLst>
              <a:ext uri="{FF2B5EF4-FFF2-40B4-BE49-F238E27FC236}">
                <a16:creationId xmlns:a16="http://schemas.microsoft.com/office/drawing/2014/main" id="{96B8B266-29E8-4BF4-A7CE-A08CA30BB719}"/>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a:t>
            </a:fld>
            <a:endParaRPr lang="en-US" sz="1050"/>
          </a:p>
        </p:txBody>
      </p:sp>
      <p:sp>
        <p:nvSpPr>
          <p:cNvPr id="117" name="Footer Placeholder 1">
            <a:extLst>
              <a:ext uri="{FF2B5EF4-FFF2-40B4-BE49-F238E27FC236}">
                <a16:creationId xmlns:a16="http://schemas.microsoft.com/office/drawing/2014/main" id="{B8C0597C-A954-4ECC-9287-31A326EDD0C6}"/>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pic>
        <p:nvPicPr>
          <p:cNvPr id="2" name="Picture 1" descr="Cover of the I E T Design Camp Participant Guide. Remember to take notes in your Participant Guide!">
            <a:extLst>
              <a:ext uri="{FF2B5EF4-FFF2-40B4-BE49-F238E27FC236}">
                <a16:creationId xmlns:a16="http://schemas.microsoft.com/office/drawing/2014/main" id="{FFDB0FF1-BBF6-4A55-8151-7253F85CD158}"/>
              </a:ext>
            </a:extLst>
          </p:cNvPr>
          <p:cNvPicPr>
            <a:picLocks noChangeAspect="1"/>
          </p:cNvPicPr>
          <p:nvPr/>
        </p:nvPicPr>
        <p:blipFill>
          <a:blip r:embed="rId16"/>
          <a:stretch>
            <a:fillRect/>
          </a:stretch>
        </p:blipFill>
        <p:spPr>
          <a:xfrm>
            <a:off x="9594565" y="1785312"/>
            <a:ext cx="2481287" cy="4334632"/>
          </a:xfrm>
          <a:prstGeom prst="rect">
            <a:avLst/>
          </a:prstGeom>
        </p:spPr>
      </p:pic>
    </p:spTree>
    <p:custDataLst>
      <p:tags r:id="rId1"/>
    </p:custDataLst>
    <p:extLst>
      <p:ext uri="{BB962C8B-B14F-4D97-AF65-F5344CB8AC3E}">
        <p14:creationId xmlns:p14="http://schemas.microsoft.com/office/powerpoint/2010/main" val="232339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606352"/>
            <a:ext cx="10773427" cy="642930"/>
          </a:xfrm>
        </p:spPr>
        <p:txBody>
          <a:bodyPr/>
          <a:lstStyle/>
          <a:p>
            <a:r>
              <a:rPr lang="en-US" sz="4000" dirty="0"/>
              <a:t>Data Collection Methods and Evaluation Tools</a:t>
            </a:r>
          </a:p>
        </p:txBody>
      </p:sp>
      <p:graphicFrame>
        <p:nvGraphicFramePr>
          <p:cNvPr id="3" name="Table 2">
            <a:extLst>
              <a:ext uri="{FF2B5EF4-FFF2-40B4-BE49-F238E27FC236}">
                <a16:creationId xmlns:a16="http://schemas.microsoft.com/office/drawing/2014/main" id="{B11DB28C-CF1F-4424-8BC0-483F42A2BC94}"/>
              </a:ext>
            </a:extLst>
          </p:cNvPr>
          <p:cNvGraphicFramePr>
            <a:graphicFrameLocks noGrp="1"/>
          </p:cNvGraphicFramePr>
          <p:nvPr>
            <p:extLst>
              <p:ext uri="{D42A27DB-BD31-4B8C-83A1-F6EECF244321}">
                <p14:modId xmlns:p14="http://schemas.microsoft.com/office/powerpoint/2010/main" val="2750239170"/>
              </p:ext>
            </p:extLst>
          </p:nvPr>
        </p:nvGraphicFramePr>
        <p:xfrm>
          <a:off x="611860" y="1296060"/>
          <a:ext cx="10968279" cy="5233451"/>
        </p:xfrm>
        <a:graphic>
          <a:graphicData uri="http://schemas.openxmlformats.org/drawingml/2006/table">
            <a:tbl>
              <a:tblPr firstRow="1" firstCol="1" bandRow="1">
                <a:tableStyleId>{5C22544A-7EE6-4342-B048-85BDC9FD1C3A}</a:tableStyleId>
              </a:tblPr>
              <a:tblGrid>
                <a:gridCol w="2611993">
                  <a:extLst>
                    <a:ext uri="{9D8B030D-6E8A-4147-A177-3AD203B41FA5}">
                      <a16:colId xmlns:a16="http://schemas.microsoft.com/office/drawing/2014/main" val="4290211520"/>
                    </a:ext>
                  </a:extLst>
                </a:gridCol>
                <a:gridCol w="8356286">
                  <a:extLst>
                    <a:ext uri="{9D8B030D-6E8A-4147-A177-3AD203B41FA5}">
                      <a16:colId xmlns:a16="http://schemas.microsoft.com/office/drawing/2014/main" val="2255192438"/>
                    </a:ext>
                  </a:extLst>
                </a:gridCol>
              </a:tblGrid>
              <a:tr h="455847">
                <a:tc>
                  <a:txBody>
                    <a:bodyPr/>
                    <a:lstStyle/>
                    <a:p>
                      <a:pPr algn="l">
                        <a:lnSpc>
                          <a:spcPts val="2000"/>
                        </a:lnSpc>
                      </a:pPr>
                      <a:r>
                        <a:rPr lang="en-US" sz="2000">
                          <a:effectLst/>
                          <a:latin typeface="Lato Semibold" panose="020F0502020204030203" pitchFamily="34" charset="0"/>
                          <a:ea typeface="Lato Semibold" panose="020F0502020204030203" pitchFamily="34" charset="0"/>
                          <a:cs typeface="Lato Semibold" panose="020F0502020204030203" pitchFamily="34" charset="0"/>
                        </a:rPr>
                        <a:t>Collection Methods</a:t>
                      </a:r>
                    </a:p>
                  </a:txBody>
                  <a:tcPr marL="68580" marR="68580" marT="0" marB="0" anchor="ctr">
                    <a:solidFill>
                      <a:srgbClr val="315F9F"/>
                    </a:solidFill>
                  </a:tcPr>
                </a:tc>
                <a:tc>
                  <a:txBody>
                    <a:bodyPr/>
                    <a:lstStyle/>
                    <a:p>
                      <a:pPr algn="l"/>
                      <a:r>
                        <a:rPr lang="en-US" sz="2000" dirty="0">
                          <a:effectLst/>
                          <a:latin typeface="Lato Semibold" panose="020F0502020204030203" pitchFamily="34" charset="0"/>
                          <a:ea typeface="Lato Semibold" panose="020F0502020204030203" pitchFamily="34" charset="0"/>
                          <a:cs typeface="Lato Semibold" panose="020F0502020204030203" pitchFamily="34" charset="0"/>
                        </a:rPr>
                        <a:t>Evaluation Tools and Instruments to Prepare</a:t>
                      </a:r>
                    </a:p>
                  </a:txBody>
                  <a:tcPr marL="68580" marR="68580" marT="0" marB="0" anchor="ctr">
                    <a:solidFill>
                      <a:srgbClr val="315F9F"/>
                    </a:solidFill>
                  </a:tcPr>
                </a:tc>
                <a:extLst>
                  <a:ext uri="{0D108BD9-81ED-4DB2-BD59-A6C34878D82A}">
                    <a16:rowId xmlns:a16="http://schemas.microsoft.com/office/drawing/2014/main" val="3258539147"/>
                  </a:ext>
                </a:extLst>
              </a:tr>
              <a:tr h="1480202">
                <a:tc>
                  <a:txBody>
                    <a:bodyPr/>
                    <a:lstStyle/>
                    <a:p>
                      <a:pPr>
                        <a:spcBef>
                          <a:spcPts val="0"/>
                        </a:spcBef>
                      </a:pPr>
                      <a:r>
                        <a:rPr lang="en-US" sz="2000" b="0" dirty="0">
                          <a:effectLst/>
                          <a:latin typeface="Lato Semibold" panose="020F0502020204030203" pitchFamily="34" charset="0"/>
                          <a:ea typeface="Lato Semibold" panose="020F0502020204030203" pitchFamily="34" charset="0"/>
                          <a:cs typeface="Lato Semibold" panose="020F0502020204030203" pitchFamily="34" charset="0"/>
                        </a:rPr>
                        <a:t>Program data and document review</a:t>
                      </a:r>
                    </a:p>
                  </a:txBody>
                  <a:tcPr marL="68580" marR="68580" marT="0" marB="0" anchor="ctr">
                    <a:solidFill>
                      <a:srgbClr val="047C7C"/>
                    </a:solidFill>
                  </a:tcPr>
                </a:tc>
                <a:tc>
                  <a:txBody>
                    <a:bodyPr/>
                    <a:lstStyle/>
                    <a:p>
                      <a:pPr marL="394970" indent="-285750">
                        <a:spcBef>
                          <a:spcPts val="0"/>
                        </a:spcBef>
                        <a:spcAft>
                          <a:spcPts val="600"/>
                        </a:spcAft>
                        <a:buFont typeface="Wingdings" panose="05000000000000000000" pitchFamily="2" charset="2"/>
                        <a:buChar char="§"/>
                      </a:pPr>
                      <a:r>
                        <a:rPr lang="en-US" sz="2000" dirty="0">
                          <a:effectLst/>
                          <a:latin typeface="Lato Semibold" panose="020F0502020204030203" pitchFamily="34" charset="0"/>
                          <a:ea typeface="Lato Semibold" panose="020F0502020204030203" pitchFamily="34" charset="0"/>
                          <a:cs typeface="Lato Semibold" panose="020F0502020204030203" pitchFamily="34" charset="0"/>
                        </a:rPr>
                        <a:t>Performance reporting and course management data collection tools (may already exist)</a:t>
                      </a:r>
                    </a:p>
                    <a:p>
                      <a:pPr marL="394970" indent="-285750">
                        <a:spcBef>
                          <a:spcPts val="0"/>
                        </a:spcBef>
                        <a:spcAft>
                          <a:spcPts val="600"/>
                        </a:spcAft>
                        <a:buFont typeface="Wingdings" panose="05000000000000000000" pitchFamily="2" charset="2"/>
                        <a:buChar char="§"/>
                      </a:pPr>
                      <a:r>
                        <a:rPr lang="en-US" sz="2000" dirty="0">
                          <a:effectLst/>
                          <a:latin typeface="Lato Semibold" panose="020F0502020204030203" pitchFamily="34" charset="0"/>
                          <a:ea typeface="Lato Semibold" panose="020F0502020204030203" pitchFamily="34" charset="0"/>
                          <a:cs typeface="Lato Semibold" panose="020F0502020204030203" pitchFamily="34" charset="0"/>
                        </a:rPr>
                        <a:t>Lists of systems and documents that align to your program evaluation goals for tracking purposes</a:t>
                      </a:r>
                    </a:p>
                  </a:txBody>
                  <a:tcPr marL="68580" marR="68580" marT="0" marB="0" anchor="ctr">
                    <a:solidFill>
                      <a:srgbClr val="CDE5E5"/>
                    </a:solidFill>
                  </a:tcPr>
                </a:tc>
                <a:extLst>
                  <a:ext uri="{0D108BD9-81ED-4DB2-BD59-A6C34878D82A}">
                    <a16:rowId xmlns:a16="http://schemas.microsoft.com/office/drawing/2014/main" val="1163078724"/>
                  </a:ext>
                </a:extLst>
              </a:tr>
              <a:tr h="731193">
                <a:tc>
                  <a:txBody>
                    <a:bodyPr/>
                    <a:lstStyle/>
                    <a:p>
                      <a:pPr>
                        <a:spcBef>
                          <a:spcPts val="0"/>
                        </a:spcBef>
                      </a:pPr>
                      <a:r>
                        <a:rPr lang="en-US" sz="2000" b="0" dirty="0">
                          <a:effectLst/>
                          <a:latin typeface="Lato Semibold" panose="020F0502020204030203" pitchFamily="34" charset="0"/>
                          <a:ea typeface="Lato Semibold" panose="020F0502020204030203" pitchFamily="34" charset="0"/>
                          <a:cs typeface="Lato Semibold" panose="020F0502020204030203" pitchFamily="34" charset="0"/>
                        </a:rPr>
                        <a:t>Direct observation and classroom visits</a:t>
                      </a:r>
                    </a:p>
                  </a:txBody>
                  <a:tcPr marL="68580" marR="68580" marT="0" marB="0" anchor="ctr">
                    <a:solidFill>
                      <a:srgbClr val="047C7C"/>
                    </a:solidFill>
                  </a:tcPr>
                </a:tc>
                <a:tc>
                  <a:txBody>
                    <a:bodyPr/>
                    <a:lstStyle/>
                    <a:p>
                      <a:pPr marL="394970" indent="-285750" algn="l" defTabSz="914400"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Observation protocols</a:t>
                      </a:r>
                    </a:p>
                    <a:p>
                      <a:pPr marL="394970" indent="-285750" algn="l"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Classroom visitation checklists</a:t>
                      </a:r>
                    </a:p>
                  </a:txBody>
                  <a:tcPr marL="68580" marR="68580" marT="0" marB="0" anchor="ctr">
                    <a:solidFill>
                      <a:srgbClr val="047C7C">
                        <a:alpha val="10196"/>
                      </a:srgbClr>
                    </a:solidFill>
                  </a:tcPr>
                </a:tc>
                <a:extLst>
                  <a:ext uri="{0D108BD9-81ED-4DB2-BD59-A6C34878D82A}">
                    <a16:rowId xmlns:a16="http://schemas.microsoft.com/office/drawing/2014/main" val="3888364218"/>
                  </a:ext>
                </a:extLst>
              </a:tr>
              <a:tr h="743935">
                <a:tc>
                  <a:txBody>
                    <a:bodyPr/>
                    <a:lstStyle/>
                    <a:p>
                      <a:pPr>
                        <a:spcBef>
                          <a:spcPts val="0"/>
                        </a:spcBef>
                      </a:pPr>
                      <a:r>
                        <a:rPr lang="en-US" sz="2000" b="0" dirty="0">
                          <a:effectLst/>
                          <a:latin typeface="Lato Semibold" panose="020F0502020204030203" pitchFamily="34" charset="0"/>
                          <a:ea typeface="Lato Semibold" panose="020F0502020204030203" pitchFamily="34" charset="0"/>
                          <a:cs typeface="Lato Semibold" panose="020F0502020204030203" pitchFamily="34" charset="0"/>
                        </a:rPr>
                        <a:t>Interviews and focus groups</a:t>
                      </a:r>
                    </a:p>
                  </a:txBody>
                  <a:tcPr marL="68580" marR="68580" marT="0" marB="0" anchor="ctr">
                    <a:solidFill>
                      <a:srgbClr val="047C7C"/>
                    </a:solidFill>
                  </a:tcPr>
                </a:tc>
                <a:tc>
                  <a:txBody>
                    <a:bodyPr/>
                    <a:lstStyle/>
                    <a:p>
                      <a:pPr marL="394970" indent="-285750" algn="l"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Interview questionnaires and protocols </a:t>
                      </a:r>
                    </a:p>
                    <a:p>
                      <a:pPr marL="394970" indent="-285750" algn="l" defTabSz="914400"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Focus group questions</a:t>
                      </a:r>
                    </a:p>
                  </a:txBody>
                  <a:tcPr marL="68580" marR="68580" marT="0" marB="0" anchor="ctr">
                    <a:solidFill>
                      <a:srgbClr val="CDE5E5"/>
                    </a:solidFill>
                  </a:tcPr>
                </a:tc>
                <a:extLst>
                  <a:ext uri="{0D108BD9-81ED-4DB2-BD59-A6C34878D82A}">
                    <a16:rowId xmlns:a16="http://schemas.microsoft.com/office/drawing/2014/main" val="2394045937"/>
                  </a:ext>
                </a:extLst>
              </a:tr>
              <a:tr h="945749">
                <a:tc>
                  <a:txBody>
                    <a:bodyPr/>
                    <a:lstStyle/>
                    <a:p>
                      <a:pPr>
                        <a:spcBef>
                          <a:spcPts val="0"/>
                        </a:spcBef>
                      </a:pPr>
                      <a:r>
                        <a:rPr lang="en-US" sz="2000" b="0">
                          <a:effectLst/>
                          <a:latin typeface="Lato Semibold" panose="020F0502020204030203" pitchFamily="34" charset="0"/>
                          <a:ea typeface="Lato Semibold" panose="020F0502020204030203" pitchFamily="34" charset="0"/>
                          <a:cs typeface="Lato Semibold" panose="020F0502020204030203" pitchFamily="34" charset="0"/>
                        </a:rPr>
                        <a:t>Surveys</a:t>
                      </a:r>
                    </a:p>
                  </a:txBody>
                  <a:tcPr marL="68580" marR="68580" marT="0" marB="0" anchor="ctr">
                    <a:solidFill>
                      <a:srgbClr val="047C7C"/>
                    </a:solidFill>
                  </a:tcPr>
                </a:tc>
                <a:tc>
                  <a:txBody>
                    <a:bodyPr/>
                    <a:lstStyle/>
                    <a:p>
                      <a:pPr marL="394970" indent="-285750" algn="l"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Items or questions (electronic or paper version)</a:t>
                      </a:r>
                    </a:p>
                    <a:p>
                      <a:pPr marL="394970" indent="-285750" algn="l"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Response options (e.g., multiple choice, multiple select, open-ended)</a:t>
                      </a:r>
                    </a:p>
                  </a:txBody>
                  <a:tcPr marL="68580" marR="68580" marT="0" marB="0" anchor="ctr">
                    <a:solidFill>
                      <a:srgbClr val="047C7C">
                        <a:alpha val="10196"/>
                      </a:srgbClr>
                    </a:solidFill>
                  </a:tcPr>
                </a:tc>
                <a:extLst>
                  <a:ext uri="{0D108BD9-81ED-4DB2-BD59-A6C34878D82A}">
                    <a16:rowId xmlns:a16="http://schemas.microsoft.com/office/drawing/2014/main" val="878716334"/>
                  </a:ext>
                </a:extLst>
              </a:tr>
              <a:tr h="876525">
                <a:tc>
                  <a:txBody>
                    <a:bodyPr/>
                    <a:lstStyle/>
                    <a:p>
                      <a:pPr>
                        <a:spcBef>
                          <a:spcPts val="0"/>
                        </a:spcBef>
                      </a:pPr>
                      <a:r>
                        <a:rPr lang="en-US" sz="2000" b="0" dirty="0">
                          <a:effectLst/>
                          <a:latin typeface="Lato Semibold" panose="020F0502020204030203" pitchFamily="34" charset="0"/>
                          <a:ea typeface="Lato Semibold" panose="020F0502020204030203" pitchFamily="34" charset="0"/>
                          <a:cs typeface="Lato Semibold" panose="020F0502020204030203" pitchFamily="34" charset="0"/>
                        </a:rPr>
                        <a:t>Staff and/or leadership meetings</a:t>
                      </a:r>
                    </a:p>
                  </a:txBody>
                  <a:tcPr marL="68580" marR="68580" marT="0" marB="0" anchor="ctr">
                    <a:solidFill>
                      <a:srgbClr val="047C7C"/>
                    </a:solidFill>
                  </a:tcPr>
                </a:tc>
                <a:tc>
                  <a:txBody>
                    <a:bodyPr/>
                    <a:lstStyle/>
                    <a:p>
                      <a:pPr marL="394970" indent="-285750" algn="l"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Shared calendar/scheduling system</a:t>
                      </a:r>
                    </a:p>
                    <a:p>
                      <a:pPr marL="394970" indent="-285750" algn="l" rtl="0" eaLnBrk="1" latinLnBrk="0" hangingPunct="1">
                        <a:spcBef>
                          <a:spcPts val="0"/>
                        </a:spcBef>
                        <a:spcAft>
                          <a:spcPts val="600"/>
                        </a:spcAft>
                        <a:buFont typeface="Wingdings" panose="05000000000000000000" pitchFamily="2" charset="2"/>
                        <a:buChar char="§"/>
                      </a:pPr>
                      <a:r>
                        <a:rPr lang="en-US" sz="2000" kern="1200" dirty="0">
                          <a:solidFill>
                            <a:schemeClr val="dk1"/>
                          </a:solidFill>
                          <a:effectLst/>
                          <a:latin typeface="Lato Semibold" panose="020F0502020204030203" pitchFamily="34" charset="0"/>
                          <a:ea typeface="Lato Semibold" panose="020F0502020204030203" pitchFamily="34" charset="0"/>
                          <a:cs typeface="Lato Semibold" panose="020F0502020204030203" pitchFamily="34" charset="0"/>
                        </a:rPr>
                        <a:t>Meeting minutes</a:t>
                      </a:r>
                    </a:p>
                  </a:txBody>
                  <a:tcPr marL="68580" marR="68580" marT="0" marB="0" anchor="ctr">
                    <a:solidFill>
                      <a:srgbClr val="CDE5E5"/>
                    </a:solidFill>
                  </a:tcPr>
                </a:tc>
                <a:extLst>
                  <a:ext uri="{0D108BD9-81ED-4DB2-BD59-A6C34878D82A}">
                    <a16:rowId xmlns:a16="http://schemas.microsoft.com/office/drawing/2014/main" val="1708754759"/>
                  </a:ext>
                </a:extLst>
              </a:tr>
            </a:tbl>
          </a:graphicData>
        </a:graphic>
      </p:graphicFrame>
      <p:sp>
        <p:nvSpPr>
          <p:cNvPr id="5" name="Slide Number Placeholder 2">
            <a:extLst>
              <a:ext uri="{FF2B5EF4-FFF2-40B4-BE49-F238E27FC236}">
                <a16:creationId xmlns:a16="http://schemas.microsoft.com/office/drawing/2014/main" id="{BB6FE050-BAAC-4F21-B005-ABE2BCDAF829}"/>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30</a:t>
            </a:fld>
            <a:endParaRPr lang="en-US" sz="1050"/>
          </a:p>
        </p:txBody>
      </p:sp>
      <p:sp>
        <p:nvSpPr>
          <p:cNvPr id="6" name="Footer Placeholder 1">
            <a:extLst>
              <a:ext uri="{FF2B5EF4-FFF2-40B4-BE49-F238E27FC236}">
                <a16:creationId xmlns:a16="http://schemas.microsoft.com/office/drawing/2014/main" id="{B603F72D-C063-4251-A703-1203D51AB53E}"/>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198027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56451C3D-8CCC-4602-9171-019C03A0D381}"/>
              </a:ext>
            </a:extLst>
          </p:cNvPr>
          <p:cNvSpPr txBox="1">
            <a:spLocks/>
          </p:cNvSpPr>
          <p:nvPr/>
        </p:nvSpPr>
        <p:spPr>
          <a:xfrm>
            <a:off x="838200" y="1863544"/>
            <a:ext cx="10515600" cy="4712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800"/>
              </a:spcBef>
            </a:pPr>
            <a:r>
              <a:rPr lang="en-US" dirty="0">
                <a:latin typeface="Verdana" panose="020B0604030504040204" pitchFamily="34" charset="0"/>
                <a:ea typeface="Verdana" panose="020B0604030504040204" pitchFamily="34" charset="0"/>
              </a:rPr>
              <a:t>What types of data do you collect that have been helpful in your program evaluation efforts? </a:t>
            </a:r>
          </a:p>
          <a:p>
            <a:pPr marL="342900" indent="-342900">
              <a:lnSpc>
                <a:spcPct val="100000"/>
              </a:lnSpc>
              <a:spcBef>
                <a:spcPts val="1800"/>
              </a:spcBef>
            </a:pPr>
            <a:r>
              <a:rPr lang="en-US" dirty="0">
                <a:latin typeface="Verdana" panose="020B0604030504040204" pitchFamily="34" charset="0"/>
                <a:ea typeface="Verdana" panose="020B0604030504040204" pitchFamily="34" charset="0"/>
              </a:rPr>
              <a:t>What types of data does your state agency or program collect that have been helpful in your program evaluation efforts?</a:t>
            </a:r>
          </a:p>
          <a:p>
            <a:pPr marL="342900" indent="-342900">
              <a:lnSpc>
                <a:spcPct val="100000"/>
              </a:lnSpc>
              <a:spcBef>
                <a:spcPts val="1800"/>
              </a:spcBef>
            </a:pPr>
            <a:r>
              <a:rPr lang="en-US" dirty="0">
                <a:latin typeface="Verdana" panose="020B0604030504040204" pitchFamily="34" charset="0"/>
                <a:ea typeface="Verdana" panose="020B0604030504040204" pitchFamily="34" charset="0"/>
              </a:rPr>
              <a:t>Have you set up any unique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data collection activities?</a:t>
            </a:r>
          </a:p>
          <a:p>
            <a:pPr marL="342900" indent="-342900">
              <a:lnSpc>
                <a:spcPct val="100000"/>
              </a:lnSpc>
              <a:spcBef>
                <a:spcPts val="1800"/>
              </a:spcBef>
            </a:pPr>
            <a:r>
              <a:rPr lang="en-US" dirty="0">
                <a:latin typeface="Verdana" panose="020B0604030504040204" pitchFamily="34" charset="0"/>
                <a:ea typeface="Verdana" panose="020B0604030504040204" pitchFamily="34" charset="0"/>
              </a:rPr>
              <a:t>How are you getting student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or partner feedback?</a:t>
            </a:r>
          </a:p>
        </p:txBody>
      </p:sp>
      <p:sp>
        <p:nvSpPr>
          <p:cNvPr id="12" name="Text Placeholder 11">
            <a:extLst>
              <a:ext uri="{FF2B5EF4-FFF2-40B4-BE49-F238E27FC236}">
                <a16:creationId xmlns:a16="http://schemas.microsoft.com/office/drawing/2014/main" id="{D77FD88E-6627-4F78-865E-350E67CBA8DD}"/>
              </a:ext>
            </a:extLst>
          </p:cNvPr>
          <p:cNvSpPr>
            <a:spLocks noGrp="1"/>
          </p:cNvSpPr>
          <p:nvPr>
            <p:ph type="body" sz="quarter" idx="10"/>
          </p:nvPr>
        </p:nvSpPr>
        <p:spPr>
          <a:xfrm>
            <a:off x="838200" y="605280"/>
            <a:ext cx="9084013" cy="892175"/>
          </a:xfrm>
        </p:spPr>
        <p:txBody>
          <a:bodyPr/>
          <a:lstStyle/>
          <a:p>
            <a:r>
              <a:rPr lang="en-US"/>
              <a:t>Group Discussion: Data Collection</a:t>
            </a:r>
          </a:p>
        </p:txBody>
      </p:sp>
      <p:sp>
        <p:nvSpPr>
          <p:cNvPr id="6" name="Slide Number Placeholder 2">
            <a:extLst>
              <a:ext uri="{FF2B5EF4-FFF2-40B4-BE49-F238E27FC236}">
                <a16:creationId xmlns:a16="http://schemas.microsoft.com/office/drawing/2014/main" id="{B66F7C89-852B-4611-AF21-974BA7F41F1A}"/>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31</a:t>
            </a:fld>
            <a:endParaRPr lang="en-US" sz="1050"/>
          </a:p>
        </p:txBody>
      </p:sp>
      <p:sp>
        <p:nvSpPr>
          <p:cNvPr id="7" name="Footer Placeholder 1">
            <a:extLst>
              <a:ext uri="{FF2B5EF4-FFF2-40B4-BE49-F238E27FC236}">
                <a16:creationId xmlns:a16="http://schemas.microsoft.com/office/drawing/2014/main" id="{F1C0B91B-3E36-4101-BB32-0C73787402D4}"/>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8" name="Speech Bubble: Rectangle with Corners Rounded 7">
            <a:extLst>
              <a:ext uri="{FF2B5EF4-FFF2-40B4-BE49-F238E27FC236}">
                <a16:creationId xmlns:a16="http://schemas.microsoft.com/office/drawing/2014/main" id="{F3D6156F-7989-41C6-B41B-DC28BC6BA7BF}"/>
              </a:ext>
              <a:ext uri="{C183D7F6-B498-43B3-948B-1728B52AA6E4}">
                <adec:decorative xmlns:adec="http://schemas.microsoft.com/office/drawing/2017/decorative" val="1"/>
              </a:ext>
            </a:extLst>
          </p:cNvPr>
          <p:cNvSpPr/>
          <p:nvPr/>
        </p:nvSpPr>
        <p:spPr>
          <a:xfrm>
            <a:off x="6857427" y="4458520"/>
            <a:ext cx="3923586" cy="1536768"/>
          </a:xfrm>
          <a:prstGeom prst="wedgeRoundRectCallout">
            <a:avLst>
              <a:gd name="adj1" fmla="val 67987"/>
              <a:gd name="adj2" fmla="val 6398"/>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7DEB2989-8774-44E2-9CFC-F76B93C2EF52}"/>
              </a:ext>
            </a:extLst>
          </p:cNvPr>
          <p:cNvSpPr txBox="1">
            <a:spLocks/>
          </p:cNvSpPr>
          <p:nvPr/>
        </p:nvSpPr>
        <p:spPr>
          <a:xfrm>
            <a:off x="7060930" y="4566733"/>
            <a:ext cx="3720083" cy="1023705"/>
          </a:xfrm>
          <a:prstGeom prst="rect">
            <a:avLst/>
          </a:prstGeom>
        </p:spPr>
        <p:txBody>
          <a:bodyPr>
            <a:no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1900" b="1" kern="1200">
                <a:solidFill>
                  <a:srgbClr val="047C7C"/>
                </a:solidFill>
                <a:latin typeface="Verdana Pro" panose="020B0604030504040204" pitchFamily="34" charset="0"/>
                <a:ea typeface="Roboto Slab" pitchFamily="2" charset="0"/>
                <a:cs typeface="+mn-cs"/>
              </a:defRPr>
            </a:lvl1pPr>
            <a:lvl2pPr marL="798513" indent="-341313" algn="l" defTabSz="914400" rtl="0" eaLnBrk="1" latinLnBrk="0" hangingPunct="1">
              <a:lnSpc>
                <a:spcPct val="100000"/>
              </a:lnSpc>
              <a:spcBef>
                <a:spcPts val="600"/>
              </a:spcBef>
              <a:spcAft>
                <a:spcPts val="600"/>
              </a:spcAft>
              <a:buClr>
                <a:srgbClr val="248A8C"/>
              </a:buClr>
              <a:buFont typeface="Courier New" panose="02070309020205020404" pitchFamily="49" charset="0"/>
              <a:buChar char="o"/>
              <a:defRPr sz="22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0" dirty="0">
                <a:solidFill>
                  <a:schemeClr val="bg1"/>
                </a:solidFill>
                <a:latin typeface="Verdana" panose="020B0604030504040204" pitchFamily="34" charset="0"/>
                <a:ea typeface="Verdana" panose="020B0604030504040204" pitchFamily="34" charset="0"/>
              </a:rPr>
              <a:t>Please share your experiences and ideas with the group.</a:t>
            </a:r>
          </a:p>
        </p:txBody>
      </p:sp>
    </p:spTree>
    <p:custDataLst>
      <p:tags r:id="rId1"/>
    </p:custDataLst>
    <p:extLst>
      <p:ext uri="{BB962C8B-B14F-4D97-AF65-F5344CB8AC3E}">
        <p14:creationId xmlns:p14="http://schemas.microsoft.com/office/powerpoint/2010/main" val="867606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1850660"/>
          </a:xfrm>
          <a:prstGeom prst="rect">
            <a:avLst/>
          </a:prstGeom>
        </p:spPr>
        <p:txBody>
          <a:bodyPr>
            <a:normAutofit/>
          </a:bodyPr>
          <a:lstStyle/>
          <a:p>
            <a:r>
              <a:rPr lang="en-US" sz="4000" dirty="0"/>
              <a:t>Analyze Data, Share Results, and Select Improvement Strategies</a:t>
            </a:r>
          </a:p>
        </p:txBody>
      </p:sp>
      <p:sp>
        <p:nvSpPr>
          <p:cNvPr id="3" name="Content Placeholder 2"/>
          <p:cNvSpPr>
            <a:spLocks noGrp="1"/>
          </p:cNvSpPr>
          <p:nvPr>
            <p:ph type="subTitle" idx="1"/>
          </p:nvPr>
        </p:nvSpPr>
        <p:spPr>
          <a:xfrm>
            <a:off x="838199" y="4372583"/>
            <a:ext cx="10515601" cy="2281136"/>
          </a:xfrm>
          <a:prstGeom prst="rect">
            <a:avLst/>
          </a:prstGeom>
        </p:spPr>
        <p:txBody>
          <a:bodyPr>
            <a:normAutofit fontScale="92500" lnSpcReduction="10000"/>
          </a:bodyPr>
          <a:lstStyle/>
          <a:p>
            <a:r>
              <a:rPr lang="en-US" sz="2800" dirty="0"/>
              <a:t>Analyzing the Data</a:t>
            </a:r>
          </a:p>
          <a:p>
            <a:r>
              <a:rPr lang="en-US" sz="2800" dirty="0"/>
              <a:t>Documenting Findings and Recommendations</a:t>
            </a:r>
          </a:p>
          <a:p>
            <a:r>
              <a:rPr lang="en-US" sz="2800" dirty="0"/>
              <a:t>Sharing Evaluation Results</a:t>
            </a:r>
          </a:p>
          <a:p>
            <a:r>
              <a:rPr lang="en-US" sz="2800" dirty="0"/>
              <a:t>Documenting Findings and Recommendations</a:t>
            </a:r>
          </a:p>
          <a:p>
            <a:r>
              <a:rPr lang="en-US" sz="2800" dirty="0"/>
              <a:t>Identifying and Selecting Improvement Strategies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5" name="Slide Number Placeholder 2">
            <a:extLst>
              <a:ext uri="{FF2B5EF4-FFF2-40B4-BE49-F238E27FC236}">
                <a16:creationId xmlns:a16="http://schemas.microsoft.com/office/drawing/2014/main" id="{23170034-6B11-4CAB-A85D-99ED3EA6DD93}"/>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32</a:t>
            </a:fld>
            <a:endParaRPr lang="en-US" sz="1050"/>
          </a:p>
        </p:txBody>
      </p:sp>
    </p:spTree>
    <p:custDataLst>
      <p:tags r:id="rId1"/>
    </p:custDataLst>
    <p:extLst>
      <p:ext uri="{BB962C8B-B14F-4D97-AF65-F5344CB8AC3E}">
        <p14:creationId xmlns:p14="http://schemas.microsoft.com/office/powerpoint/2010/main" val="51046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BB8C26-3BE2-4D6A-8920-794A9EDABBD9}"/>
              </a:ext>
              <a:ext uri="{C183D7F6-B498-43B3-948B-1728B52AA6E4}">
                <adec:decorative xmlns:adec="http://schemas.microsoft.com/office/drawing/2017/decorative" val="1"/>
              </a:ext>
            </a:extLst>
          </p:cNvPr>
          <p:cNvSpPr/>
          <p:nvPr/>
        </p:nvSpPr>
        <p:spPr>
          <a:xfrm>
            <a:off x="916781" y="4972322"/>
            <a:ext cx="10352258" cy="150117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606352"/>
            <a:ext cx="4686075" cy="642930"/>
          </a:xfrm>
        </p:spPr>
        <p:txBody>
          <a:bodyPr/>
          <a:lstStyle/>
          <a:p>
            <a:r>
              <a:rPr lang="en-US" dirty="0"/>
              <a:t>Analyzing Data</a:t>
            </a:r>
          </a:p>
        </p:txBody>
      </p:sp>
      <p:sp>
        <p:nvSpPr>
          <p:cNvPr id="6" name="Content Placeholder 5"/>
          <p:cNvSpPr>
            <a:spLocks noGrp="1"/>
          </p:cNvSpPr>
          <p:nvPr>
            <p:ph type="body" sz="quarter" idx="10"/>
          </p:nvPr>
        </p:nvSpPr>
        <p:spPr>
          <a:xfrm>
            <a:off x="916781" y="2037468"/>
            <a:ext cx="8532019" cy="2009517"/>
          </a:xfrm>
        </p:spPr>
        <p:txBody>
          <a:bodyPr vert="horz" lIns="91440" tIns="45720" rIns="91440" bIns="45720" rtlCol="0" anchor="t">
            <a:normAutofit fontScale="92500"/>
          </a:bodyPr>
          <a:lstStyle/>
          <a:p>
            <a:pPr marL="0" indent="0">
              <a:lnSpc>
                <a:spcPct val="110000"/>
              </a:lnSpc>
              <a:buNone/>
            </a:pPr>
            <a:r>
              <a:rPr lang="en-US" b="0" i="0" dirty="0">
                <a:solidFill>
                  <a:srgbClr val="555555"/>
                </a:solidFill>
                <a:effectLst/>
              </a:rPr>
              <a:t>The process of </a:t>
            </a:r>
            <a:r>
              <a:rPr lang="en-US" b="0" i="0" baseline="30000" dirty="0">
                <a:solidFill>
                  <a:srgbClr val="B2681E"/>
                </a:solidFill>
                <a:effectLst/>
              </a:rPr>
              <a:t>*</a:t>
            </a:r>
            <a:r>
              <a:rPr lang="en-US" b="0" i="0" dirty="0">
                <a:solidFill>
                  <a:srgbClr val="B2681E"/>
                </a:solidFill>
                <a:effectLst/>
              </a:rPr>
              <a:t>cleaning</a:t>
            </a:r>
            <a:r>
              <a:rPr lang="en-US" b="0" i="0" dirty="0">
                <a:solidFill>
                  <a:srgbClr val="555555"/>
                </a:solidFill>
                <a:effectLst/>
              </a:rPr>
              <a:t>, organizing, examining, and interpreting data using one or more analysis tools and techniques to extract relevant information that supports decision-making. </a:t>
            </a:r>
            <a:endParaRPr lang="en-US" dirty="0"/>
          </a:p>
        </p:txBody>
      </p:sp>
      <p:grpSp>
        <p:nvGrpSpPr>
          <p:cNvPr id="10" name="Group 9">
            <a:extLst>
              <a:ext uri="{FF2B5EF4-FFF2-40B4-BE49-F238E27FC236}">
                <a16:creationId xmlns:a16="http://schemas.microsoft.com/office/drawing/2014/main" id="{161525A3-7AA5-4480-8737-DB3E40905695}"/>
              </a:ext>
              <a:ext uri="{C183D7F6-B498-43B3-948B-1728B52AA6E4}">
                <adec:decorative xmlns:adec="http://schemas.microsoft.com/office/drawing/2017/decorative" val="1"/>
              </a:ext>
            </a:extLst>
          </p:cNvPr>
          <p:cNvGrpSpPr/>
          <p:nvPr/>
        </p:nvGrpSpPr>
        <p:grpSpPr>
          <a:xfrm>
            <a:off x="9147670" y="1438835"/>
            <a:ext cx="2828340" cy="2529305"/>
            <a:chOff x="9229557" y="4046985"/>
            <a:chExt cx="2828340" cy="2529305"/>
          </a:xfrm>
        </p:grpSpPr>
        <p:pic>
          <p:nvPicPr>
            <p:cNvPr id="3" name="Graphic 2">
              <a:extLst>
                <a:ext uri="{FF2B5EF4-FFF2-40B4-BE49-F238E27FC236}">
                  <a16:creationId xmlns:a16="http://schemas.microsoft.com/office/drawing/2014/main" id="{305294B7-96B5-4D48-92B2-FBD4503839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29557" y="4046985"/>
              <a:ext cx="2529305" cy="2529305"/>
            </a:xfrm>
            <a:prstGeom prst="rect">
              <a:avLst/>
            </a:prstGeom>
          </p:spPr>
        </p:pic>
        <p:pic>
          <p:nvPicPr>
            <p:cNvPr id="5" name="Graphic 4">
              <a:extLst>
                <a:ext uri="{FF2B5EF4-FFF2-40B4-BE49-F238E27FC236}">
                  <a16:creationId xmlns:a16="http://schemas.microsoft.com/office/drawing/2014/main" id="{F1F4DBB0-8948-49CE-948A-4FDDF9F8A8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35376" y="4724763"/>
              <a:ext cx="1722521" cy="1722521"/>
            </a:xfrm>
            <a:prstGeom prst="rect">
              <a:avLst/>
            </a:prstGeom>
          </p:spPr>
        </p:pic>
      </p:grpSp>
      <p:sp>
        <p:nvSpPr>
          <p:cNvPr id="7" name="Slide Number Placeholder 2">
            <a:extLst>
              <a:ext uri="{FF2B5EF4-FFF2-40B4-BE49-F238E27FC236}">
                <a16:creationId xmlns:a16="http://schemas.microsoft.com/office/drawing/2014/main" id="{F5EA9FDF-DC66-4829-8B47-89B82E533B9D}"/>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33</a:t>
            </a:fld>
            <a:endParaRPr lang="en-US" sz="1050"/>
          </a:p>
        </p:txBody>
      </p:sp>
      <p:sp>
        <p:nvSpPr>
          <p:cNvPr id="8" name="Footer Placeholder 1">
            <a:extLst>
              <a:ext uri="{FF2B5EF4-FFF2-40B4-BE49-F238E27FC236}">
                <a16:creationId xmlns:a16="http://schemas.microsoft.com/office/drawing/2014/main" id="{1280C13B-5A47-42DB-A404-71F4BB5C7589}"/>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2" name="TextBox 1">
            <a:extLst>
              <a:ext uri="{FF2B5EF4-FFF2-40B4-BE49-F238E27FC236}">
                <a16:creationId xmlns:a16="http://schemas.microsoft.com/office/drawing/2014/main" id="{DCBD1EAB-F61E-4FA8-B66A-6878412403BB}"/>
              </a:ext>
            </a:extLst>
          </p:cNvPr>
          <p:cNvSpPr txBox="1"/>
          <p:nvPr/>
        </p:nvSpPr>
        <p:spPr>
          <a:xfrm>
            <a:off x="838200" y="1378288"/>
            <a:ext cx="4114800" cy="523220"/>
          </a:xfrm>
          <a:prstGeom prst="rect">
            <a:avLst/>
          </a:prstGeom>
          <a:noFill/>
        </p:spPr>
        <p:txBody>
          <a:bodyPr wrap="square" rtlCol="0">
            <a:spAutoFit/>
          </a:bodyPr>
          <a:lstStyle/>
          <a:p>
            <a:r>
              <a:rPr lang="en-US" sz="2800" b="1" dirty="0">
                <a:solidFill>
                  <a:srgbClr val="047C7C"/>
                </a:solidFill>
                <a:latin typeface="Arial" panose="020B0604020202020204" pitchFamily="34" charset="0"/>
                <a:cs typeface="Arial" panose="020B0604020202020204" pitchFamily="34" charset="0"/>
              </a:rPr>
              <a:t>What is data analysis?</a:t>
            </a:r>
          </a:p>
        </p:txBody>
      </p:sp>
      <p:sp>
        <p:nvSpPr>
          <p:cNvPr id="11" name="Content Placeholder 5">
            <a:extLst>
              <a:ext uri="{FF2B5EF4-FFF2-40B4-BE49-F238E27FC236}">
                <a16:creationId xmlns:a16="http://schemas.microsoft.com/office/drawing/2014/main" id="{BBD86D78-088B-4F21-B7E3-9C17623F0248}"/>
              </a:ext>
            </a:extLst>
          </p:cNvPr>
          <p:cNvSpPr txBox="1">
            <a:spLocks/>
          </p:cNvSpPr>
          <p:nvPr/>
        </p:nvSpPr>
        <p:spPr>
          <a:xfrm>
            <a:off x="916781" y="4061676"/>
            <a:ext cx="10861236" cy="115642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dirty="0">
                <a:solidFill>
                  <a:srgbClr val="B2681E"/>
                </a:solidFill>
              </a:rPr>
              <a:t>*Cleaning: Removing duplicate, erroneous, incorrect data before analyzing it. </a:t>
            </a:r>
          </a:p>
        </p:txBody>
      </p:sp>
      <p:sp>
        <p:nvSpPr>
          <p:cNvPr id="12" name="Content Placeholder 5">
            <a:extLst>
              <a:ext uri="{FF2B5EF4-FFF2-40B4-BE49-F238E27FC236}">
                <a16:creationId xmlns:a16="http://schemas.microsoft.com/office/drawing/2014/main" id="{25265074-406C-43A7-BD3E-E251BB2557E4}"/>
              </a:ext>
            </a:extLst>
          </p:cNvPr>
          <p:cNvSpPr txBox="1">
            <a:spLocks/>
          </p:cNvSpPr>
          <p:nvPr/>
        </p:nvSpPr>
        <p:spPr>
          <a:xfrm>
            <a:off x="1892437" y="4972322"/>
            <a:ext cx="8998465" cy="146628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b="1" dirty="0">
                <a:solidFill>
                  <a:schemeClr val="tx1"/>
                </a:solidFill>
              </a:rPr>
              <a:t>TIP:</a:t>
            </a:r>
          </a:p>
          <a:p>
            <a:pPr>
              <a:lnSpc>
                <a:spcPct val="110000"/>
              </a:lnSpc>
            </a:pPr>
            <a:r>
              <a:rPr lang="en-US" sz="2200" dirty="0">
                <a:solidFill>
                  <a:schemeClr val="tx1"/>
                </a:solidFill>
              </a:rPr>
              <a:t>Looking at the data in different ways from different perspectives can provide insights you did not notice before. </a:t>
            </a:r>
            <a:endParaRPr lang="en-US" sz="2200" strike="sngStrike" dirty="0">
              <a:solidFill>
                <a:schemeClr val="tx1"/>
              </a:solidFill>
            </a:endParaRPr>
          </a:p>
        </p:txBody>
      </p:sp>
      <p:grpSp>
        <p:nvGrpSpPr>
          <p:cNvPr id="22" name="Group 21">
            <a:extLst>
              <a:ext uri="{FF2B5EF4-FFF2-40B4-BE49-F238E27FC236}">
                <a16:creationId xmlns:a16="http://schemas.microsoft.com/office/drawing/2014/main" id="{1E086164-BBED-4E33-B368-7AC017EEE929}"/>
              </a:ext>
              <a:ext uri="{C183D7F6-B498-43B3-948B-1728B52AA6E4}">
                <adec:decorative xmlns:adec="http://schemas.microsoft.com/office/drawing/2017/decorative" val="1"/>
              </a:ext>
            </a:extLst>
          </p:cNvPr>
          <p:cNvGrpSpPr/>
          <p:nvPr/>
        </p:nvGrpSpPr>
        <p:grpSpPr>
          <a:xfrm>
            <a:off x="715890" y="4972135"/>
            <a:ext cx="1211336" cy="965010"/>
            <a:chOff x="7130673" y="805975"/>
            <a:chExt cx="1211336" cy="965010"/>
          </a:xfrm>
        </p:grpSpPr>
        <p:pic>
          <p:nvPicPr>
            <p:cNvPr id="14" name="Graphic 13" descr="Right pointing backhand index with solid fill">
              <a:extLst>
                <a:ext uri="{FF2B5EF4-FFF2-40B4-BE49-F238E27FC236}">
                  <a16:creationId xmlns:a16="http://schemas.microsoft.com/office/drawing/2014/main" id="{E374BC2B-2CA4-4D23-B5D2-D240A338BE4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7337744" y="856585"/>
              <a:ext cx="914400" cy="914400"/>
            </a:xfrm>
            <a:prstGeom prst="rect">
              <a:avLst/>
            </a:prstGeom>
          </p:spPr>
        </p:pic>
        <p:sp>
          <p:nvSpPr>
            <p:cNvPr id="15" name="Freeform: Shape 14">
              <a:extLst>
                <a:ext uri="{FF2B5EF4-FFF2-40B4-BE49-F238E27FC236}">
                  <a16:creationId xmlns:a16="http://schemas.microsoft.com/office/drawing/2014/main" id="{182EC1C5-7D61-4D07-ADFC-3BB97341B0EA}"/>
                </a:ext>
              </a:extLst>
            </p:cNvPr>
            <p:cNvSpPr/>
            <p:nvPr/>
          </p:nvSpPr>
          <p:spPr>
            <a:xfrm>
              <a:off x="7411695" y="918334"/>
              <a:ext cx="330946" cy="111165"/>
            </a:xfrm>
            <a:custGeom>
              <a:avLst/>
              <a:gdLst>
                <a:gd name="connsiteX0" fmla="*/ 271429 w 330946"/>
                <a:gd name="connsiteY0" fmla="*/ 97392 h 162320"/>
                <a:gd name="connsiteX1" fmla="*/ 206501 w 330946"/>
                <a:gd name="connsiteY1" fmla="*/ 37875 h 162320"/>
                <a:gd name="connsiteX2" fmla="*/ 179448 w 330946"/>
                <a:gd name="connsiteY2" fmla="*/ 21643 h 162320"/>
                <a:gd name="connsiteX3" fmla="*/ 157806 w 330946"/>
                <a:gd name="connsiteY3" fmla="*/ 10822 h 162320"/>
                <a:gd name="connsiteX4" fmla="*/ 119931 w 330946"/>
                <a:gd name="connsiteY4" fmla="*/ 5411 h 162320"/>
                <a:gd name="connsiteX5" fmla="*/ 98288 w 330946"/>
                <a:gd name="connsiteY5" fmla="*/ 0 h 162320"/>
                <a:gd name="connsiteX6" fmla="*/ 22539 w 330946"/>
                <a:gd name="connsiteY6" fmla="*/ 27054 h 162320"/>
                <a:gd name="connsiteX7" fmla="*/ 17129 w 330946"/>
                <a:gd name="connsiteY7" fmla="*/ 140677 h 162320"/>
                <a:gd name="connsiteX8" fmla="*/ 33361 w 330946"/>
                <a:gd name="connsiteY8" fmla="*/ 156909 h 162320"/>
                <a:gd name="connsiteX9" fmla="*/ 65825 w 330946"/>
                <a:gd name="connsiteY9" fmla="*/ 162320 h 162320"/>
                <a:gd name="connsiteX10" fmla="*/ 195680 w 330946"/>
                <a:gd name="connsiteY10" fmla="*/ 151499 h 162320"/>
                <a:gd name="connsiteX11" fmla="*/ 238965 w 330946"/>
                <a:gd name="connsiteY11" fmla="*/ 146088 h 162320"/>
                <a:gd name="connsiteX12" fmla="*/ 260608 w 330946"/>
                <a:gd name="connsiteY12" fmla="*/ 135267 h 162320"/>
                <a:gd name="connsiteX13" fmla="*/ 282251 w 330946"/>
                <a:gd name="connsiteY13" fmla="*/ 102803 h 162320"/>
                <a:gd name="connsiteX14" fmla="*/ 298483 w 330946"/>
                <a:gd name="connsiteY14" fmla="*/ 91981 h 162320"/>
                <a:gd name="connsiteX15" fmla="*/ 314714 w 330946"/>
                <a:gd name="connsiteY15" fmla="*/ 64928 h 162320"/>
                <a:gd name="connsiteX16" fmla="*/ 330946 w 330946"/>
                <a:gd name="connsiteY16" fmla="*/ 48696 h 16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946" h="162320">
                  <a:moveTo>
                    <a:pt x="271429" y="97392"/>
                  </a:moveTo>
                  <a:cubicBezTo>
                    <a:pt x="248249" y="74212"/>
                    <a:pt x="233678" y="58258"/>
                    <a:pt x="206501" y="37875"/>
                  </a:cubicBezTo>
                  <a:cubicBezTo>
                    <a:pt x="198088" y="31565"/>
                    <a:pt x="188641" y="26750"/>
                    <a:pt x="179448" y="21643"/>
                  </a:cubicBezTo>
                  <a:cubicBezTo>
                    <a:pt x="172398" y="17726"/>
                    <a:pt x="165587" y="12944"/>
                    <a:pt x="157806" y="10822"/>
                  </a:cubicBezTo>
                  <a:cubicBezTo>
                    <a:pt x="145502" y="7466"/>
                    <a:pt x="132478" y="7692"/>
                    <a:pt x="119931" y="5411"/>
                  </a:cubicBezTo>
                  <a:cubicBezTo>
                    <a:pt x="112615" y="4081"/>
                    <a:pt x="105502" y="1804"/>
                    <a:pt x="98288" y="0"/>
                  </a:cubicBezTo>
                  <a:cubicBezTo>
                    <a:pt x="73038" y="9018"/>
                    <a:pt x="45417" y="13073"/>
                    <a:pt x="22539" y="27054"/>
                  </a:cubicBezTo>
                  <a:cubicBezTo>
                    <a:pt x="-18597" y="52193"/>
                    <a:pt x="7236" y="110999"/>
                    <a:pt x="17129" y="140677"/>
                  </a:cubicBezTo>
                  <a:cubicBezTo>
                    <a:pt x="19549" y="147936"/>
                    <a:pt x="26369" y="153801"/>
                    <a:pt x="33361" y="156909"/>
                  </a:cubicBezTo>
                  <a:cubicBezTo>
                    <a:pt x="43386" y="161365"/>
                    <a:pt x="55004" y="160516"/>
                    <a:pt x="65825" y="162320"/>
                  </a:cubicBezTo>
                  <a:lnTo>
                    <a:pt x="195680" y="151499"/>
                  </a:lnTo>
                  <a:cubicBezTo>
                    <a:pt x="210157" y="150142"/>
                    <a:pt x="224859" y="149615"/>
                    <a:pt x="238965" y="146088"/>
                  </a:cubicBezTo>
                  <a:cubicBezTo>
                    <a:pt x="246790" y="144132"/>
                    <a:pt x="253394" y="138874"/>
                    <a:pt x="260608" y="135267"/>
                  </a:cubicBezTo>
                  <a:cubicBezTo>
                    <a:pt x="267822" y="124446"/>
                    <a:pt x="273687" y="112591"/>
                    <a:pt x="282251" y="102803"/>
                  </a:cubicBezTo>
                  <a:cubicBezTo>
                    <a:pt x="286533" y="97909"/>
                    <a:pt x="294251" y="96918"/>
                    <a:pt x="298483" y="91981"/>
                  </a:cubicBezTo>
                  <a:cubicBezTo>
                    <a:pt x="305327" y="83996"/>
                    <a:pt x="308404" y="73341"/>
                    <a:pt x="314714" y="64928"/>
                  </a:cubicBezTo>
                  <a:cubicBezTo>
                    <a:pt x="319305" y="58806"/>
                    <a:pt x="330946" y="48696"/>
                    <a:pt x="330946" y="4869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2782274-5490-4D29-9890-AB01F7CC64E7}"/>
                </a:ext>
              </a:extLst>
            </p:cNvPr>
            <p:cNvSpPr/>
            <p:nvPr/>
          </p:nvSpPr>
          <p:spPr>
            <a:xfrm flipH="1">
              <a:off x="7693985" y="917105"/>
              <a:ext cx="330946" cy="113624"/>
            </a:xfrm>
            <a:custGeom>
              <a:avLst/>
              <a:gdLst>
                <a:gd name="connsiteX0" fmla="*/ 271429 w 330946"/>
                <a:gd name="connsiteY0" fmla="*/ 97392 h 162320"/>
                <a:gd name="connsiteX1" fmla="*/ 206501 w 330946"/>
                <a:gd name="connsiteY1" fmla="*/ 37875 h 162320"/>
                <a:gd name="connsiteX2" fmla="*/ 179448 w 330946"/>
                <a:gd name="connsiteY2" fmla="*/ 21643 h 162320"/>
                <a:gd name="connsiteX3" fmla="*/ 157806 w 330946"/>
                <a:gd name="connsiteY3" fmla="*/ 10822 h 162320"/>
                <a:gd name="connsiteX4" fmla="*/ 119931 w 330946"/>
                <a:gd name="connsiteY4" fmla="*/ 5411 h 162320"/>
                <a:gd name="connsiteX5" fmla="*/ 98288 w 330946"/>
                <a:gd name="connsiteY5" fmla="*/ 0 h 162320"/>
                <a:gd name="connsiteX6" fmla="*/ 22539 w 330946"/>
                <a:gd name="connsiteY6" fmla="*/ 27054 h 162320"/>
                <a:gd name="connsiteX7" fmla="*/ 17129 w 330946"/>
                <a:gd name="connsiteY7" fmla="*/ 140677 h 162320"/>
                <a:gd name="connsiteX8" fmla="*/ 33361 w 330946"/>
                <a:gd name="connsiteY8" fmla="*/ 156909 h 162320"/>
                <a:gd name="connsiteX9" fmla="*/ 65825 w 330946"/>
                <a:gd name="connsiteY9" fmla="*/ 162320 h 162320"/>
                <a:gd name="connsiteX10" fmla="*/ 195680 w 330946"/>
                <a:gd name="connsiteY10" fmla="*/ 151499 h 162320"/>
                <a:gd name="connsiteX11" fmla="*/ 238965 w 330946"/>
                <a:gd name="connsiteY11" fmla="*/ 146088 h 162320"/>
                <a:gd name="connsiteX12" fmla="*/ 260608 w 330946"/>
                <a:gd name="connsiteY12" fmla="*/ 135267 h 162320"/>
                <a:gd name="connsiteX13" fmla="*/ 282251 w 330946"/>
                <a:gd name="connsiteY13" fmla="*/ 102803 h 162320"/>
                <a:gd name="connsiteX14" fmla="*/ 298483 w 330946"/>
                <a:gd name="connsiteY14" fmla="*/ 91981 h 162320"/>
                <a:gd name="connsiteX15" fmla="*/ 314714 w 330946"/>
                <a:gd name="connsiteY15" fmla="*/ 64928 h 162320"/>
                <a:gd name="connsiteX16" fmla="*/ 330946 w 330946"/>
                <a:gd name="connsiteY16" fmla="*/ 48696 h 16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946" h="162320">
                  <a:moveTo>
                    <a:pt x="271429" y="97392"/>
                  </a:moveTo>
                  <a:cubicBezTo>
                    <a:pt x="248249" y="74212"/>
                    <a:pt x="233678" y="58258"/>
                    <a:pt x="206501" y="37875"/>
                  </a:cubicBezTo>
                  <a:cubicBezTo>
                    <a:pt x="198088" y="31565"/>
                    <a:pt x="188641" y="26750"/>
                    <a:pt x="179448" y="21643"/>
                  </a:cubicBezTo>
                  <a:cubicBezTo>
                    <a:pt x="172398" y="17726"/>
                    <a:pt x="165587" y="12944"/>
                    <a:pt x="157806" y="10822"/>
                  </a:cubicBezTo>
                  <a:cubicBezTo>
                    <a:pt x="145502" y="7466"/>
                    <a:pt x="132478" y="7692"/>
                    <a:pt x="119931" y="5411"/>
                  </a:cubicBezTo>
                  <a:cubicBezTo>
                    <a:pt x="112615" y="4081"/>
                    <a:pt x="105502" y="1804"/>
                    <a:pt x="98288" y="0"/>
                  </a:cubicBezTo>
                  <a:cubicBezTo>
                    <a:pt x="73038" y="9018"/>
                    <a:pt x="45417" y="13073"/>
                    <a:pt x="22539" y="27054"/>
                  </a:cubicBezTo>
                  <a:cubicBezTo>
                    <a:pt x="-18597" y="52193"/>
                    <a:pt x="7236" y="110999"/>
                    <a:pt x="17129" y="140677"/>
                  </a:cubicBezTo>
                  <a:cubicBezTo>
                    <a:pt x="19549" y="147936"/>
                    <a:pt x="26369" y="153801"/>
                    <a:pt x="33361" y="156909"/>
                  </a:cubicBezTo>
                  <a:cubicBezTo>
                    <a:pt x="43386" y="161365"/>
                    <a:pt x="55004" y="160516"/>
                    <a:pt x="65825" y="162320"/>
                  </a:cubicBezTo>
                  <a:lnTo>
                    <a:pt x="195680" y="151499"/>
                  </a:lnTo>
                  <a:cubicBezTo>
                    <a:pt x="210157" y="150142"/>
                    <a:pt x="224859" y="149615"/>
                    <a:pt x="238965" y="146088"/>
                  </a:cubicBezTo>
                  <a:cubicBezTo>
                    <a:pt x="246790" y="144132"/>
                    <a:pt x="253394" y="138874"/>
                    <a:pt x="260608" y="135267"/>
                  </a:cubicBezTo>
                  <a:cubicBezTo>
                    <a:pt x="267822" y="124446"/>
                    <a:pt x="273687" y="112591"/>
                    <a:pt x="282251" y="102803"/>
                  </a:cubicBezTo>
                  <a:cubicBezTo>
                    <a:pt x="286533" y="97909"/>
                    <a:pt x="294251" y="96918"/>
                    <a:pt x="298483" y="91981"/>
                  </a:cubicBezTo>
                  <a:cubicBezTo>
                    <a:pt x="305327" y="83996"/>
                    <a:pt x="308404" y="73341"/>
                    <a:pt x="314714" y="64928"/>
                  </a:cubicBezTo>
                  <a:cubicBezTo>
                    <a:pt x="319305" y="58806"/>
                    <a:pt x="330946" y="48696"/>
                    <a:pt x="330946" y="4869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232F7D85-7097-4AA5-B26F-68D41A5E72A2}"/>
                </a:ext>
              </a:extLst>
            </p:cNvPr>
            <p:cNvSpPr/>
            <p:nvPr/>
          </p:nvSpPr>
          <p:spPr>
            <a:xfrm rot="11374569">
              <a:off x="7739623" y="805975"/>
              <a:ext cx="602386" cy="335885"/>
            </a:xfrm>
            <a:prstGeom prst="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0" name="Arc 19">
              <a:extLst>
                <a:ext uri="{FF2B5EF4-FFF2-40B4-BE49-F238E27FC236}">
                  <a16:creationId xmlns:a16="http://schemas.microsoft.com/office/drawing/2014/main" id="{FC554D04-17CF-454B-BEF6-386728997718}"/>
                </a:ext>
              </a:extLst>
            </p:cNvPr>
            <p:cNvSpPr/>
            <p:nvPr/>
          </p:nvSpPr>
          <p:spPr>
            <a:xfrm rot="10225431" flipH="1">
              <a:off x="7130673" y="805977"/>
              <a:ext cx="602386" cy="335885"/>
            </a:xfrm>
            <a:prstGeom prst="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Tree>
    <p:custDataLst>
      <p:tags r:id="rId1"/>
    </p:custDataLst>
    <p:extLst>
      <p:ext uri="{BB962C8B-B14F-4D97-AF65-F5344CB8AC3E}">
        <p14:creationId xmlns:p14="http://schemas.microsoft.com/office/powerpoint/2010/main" val="1021638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56CE-D825-4094-AC7B-34A48B1A0224}"/>
              </a:ext>
            </a:extLst>
          </p:cNvPr>
          <p:cNvSpPr>
            <a:spLocks noGrp="1"/>
          </p:cNvSpPr>
          <p:nvPr>
            <p:ph type="title"/>
          </p:nvPr>
        </p:nvSpPr>
        <p:spPr>
          <a:xfrm>
            <a:off x="838200" y="606352"/>
            <a:ext cx="10755796" cy="642930"/>
          </a:xfrm>
        </p:spPr>
        <p:txBody>
          <a:bodyPr/>
          <a:lstStyle/>
          <a:p>
            <a:r>
              <a:rPr lang="en-US" sz="4000" dirty="0"/>
              <a:t>Documenting Findings and Recommendations</a:t>
            </a:r>
          </a:p>
        </p:txBody>
      </p:sp>
      <p:sp>
        <p:nvSpPr>
          <p:cNvPr id="3" name="Text Placeholder 2">
            <a:extLst>
              <a:ext uri="{FF2B5EF4-FFF2-40B4-BE49-F238E27FC236}">
                <a16:creationId xmlns:a16="http://schemas.microsoft.com/office/drawing/2014/main" id="{EA15BCEE-3A3B-4D91-A4FA-A051D797BBCF}"/>
              </a:ext>
            </a:extLst>
          </p:cNvPr>
          <p:cNvSpPr>
            <a:spLocks noGrp="1"/>
          </p:cNvSpPr>
          <p:nvPr>
            <p:ph type="body" sz="quarter" idx="10"/>
          </p:nvPr>
        </p:nvSpPr>
        <p:spPr>
          <a:xfrm>
            <a:off x="995363" y="1436688"/>
            <a:ext cx="10358437" cy="1112699"/>
          </a:xfrm>
        </p:spPr>
        <p:txBody>
          <a:bodyPr/>
          <a:lstStyle/>
          <a:p>
            <a:r>
              <a:rPr lang="en-US" sz="2200" dirty="0"/>
              <a:t>Document the evaluation findings and recommendations for addressing any outcomes that fell below expectations. </a:t>
            </a:r>
          </a:p>
        </p:txBody>
      </p:sp>
      <p:sp>
        <p:nvSpPr>
          <p:cNvPr id="4" name="Slide Number Placeholder 3">
            <a:extLst>
              <a:ext uri="{FF2B5EF4-FFF2-40B4-BE49-F238E27FC236}">
                <a16:creationId xmlns:a16="http://schemas.microsoft.com/office/drawing/2014/main" id="{E622EB15-7CC5-4CCD-B2A4-6F1C2F626113}"/>
              </a:ext>
            </a:extLst>
          </p:cNvPr>
          <p:cNvSpPr>
            <a:spLocks noGrp="1"/>
          </p:cNvSpPr>
          <p:nvPr>
            <p:ph type="sldNum" sz="quarter" idx="4"/>
          </p:nvPr>
        </p:nvSpPr>
        <p:spPr/>
        <p:txBody>
          <a:bodyPr/>
          <a:lstStyle/>
          <a:p>
            <a:fld id="{46BF826B-1E70-4759-AAB5-894E58C379C3}" type="slidenum">
              <a:rPr lang="en-US" sz="1050" smtClean="0"/>
              <a:pPr/>
              <a:t>34</a:t>
            </a:fld>
            <a:endParaRPr lang="en-US" sz="1050"/>
          </a:p>
        </p:txBody>
      </p:sp>
      <p:sp>
        <p:nvSpPr>
          <p:cNvPr id="5" name="Footer Placeholder 4">
            <a:extLst>
              <a:ext uri="{FF2B5EF4-FFF2-40B4-BE49-F238E27FC236}">
                <a16:creationId xmlns:a16="http://schemas.microsoft.com/office/drawing/2014/main" id="{FCC811E3-A28A-438A-BE0A-38DF52934AE0}"/>
              </a:ext>
            </a:extLst>
          </p:cNvPr>
          <p:cNvSpPr>
            <a:spLocks noGrp="1"/>
          </p:cNvSpPr>
          <p:nvPr>
            <p:ph type="ftr" sz="quarter" idx="3"/>
          </p:nvPr>
        </p:nvSpPr>
        <p:spPr/>
        <p:txBody>
          <a:bodyPr/>
          <a:lstStyle/>
          <a:p>
            <a:r>
              <a:rPr lang="en-US" sz="1050"/>
              <a:t>Phase 4: Evaluate and Improve</a:t>
            </a:r>
          </a:p>
        </p:txBody>
      </p:sp>
      <p:graphicFrame>
        <p:nvGraphicFramePr>
          <p:cNvPr id="10" name="Table 9">
            <a:extLst>
              <a:ext uri="{FF2B5EF4-FFF2-40B4-BE49-F238E27FC236}">
                <a16:creationId xmlns:a16="http://schemas.microsoft.com/office/drawing/2014/main" id="{1AFC7D2E-551B-4E58-AADD-4C3D0DCA512A}"/>
              </a:ext>
            </a:extLst>
          </p:cNvPr>
          <p:cNvGraphicFramePr>
            <a:graphicFrameLocks noGrp="1"/>
          </p:cNvGraphicFramePr>
          <p:nvPr>
            <p:extLst>
              <p:ext uri="{D42A27DB-BD31-4B8C-83A1-F6EECF244321}">
                <p14:modId xmlns:p14="http://schemas.microsoft.com/office/powerpoint/2010/main" val="3833179644"/>
              </p:ext>
            </p:extLst>
          </p:nvPr>
        </p:nvGraphicFramePr>
        <p:xfrm>
          <a:off x="254832" y="2966439"/>
          <a:ext cx="11617377" cy="351725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976352">
                  <a:extLst>
                    <a:ext uri="{9D8B030D-6E8A-4147-A177-3AD203B41FA5}">
                      <a16:colId xmlns:a16="http://schemas.microsoft.com/office/drawing/2014/main" val="3885955948"/>
                    </a:ext>
                  </a:extLst>
                </a:gridCol>
                <a:gridCol w="2880342">
                  <a:extLst>
                    <a:ext uri="{9D8B030D-6E8A-4147-A177-3AD203B41FA5}">
                      <a16:colId xmlns:a16="http://schemas.microsoft.com/office/drawing/2014/main" val="3210416518"/>
                    </a:ext>
                  </a:extLst>
                </a:gridCol>
                <a:gridCol w="2720322">
                  <a:extLst>
                    <a:ext uri="{9D8B030D-6E8A-4147-A177-3AD203B41FA5}">
                      <a16:colId xmlns:a16="http://schemas.microsoft.com/office/drawing/2014/main" val="3907966188"/>
                    </a:ext>
                  </a:extLst>
                </a:gridCol>
                <a:gridCol w="3040361">
                  <a:extLst>
                    <a:ext uri="{9D8B030D-6E8A-4147-A177-3AD203B41FA5}">
                      <a16:colId xmlns:a16="http://schemas.microsoft.com/office/drawing/2014/main" val="1315537737"/>
                    </a:ext>
                  </a:extLst>
                </a:gridCol>
              </a:tblGrid>
              <a:tr h="617806">
                <a:tc>
                  <a:txBody>
                    <a:bodyPr/>
                    <a:lstStyle/>
                    <a:p>
                      <a:pPr marL="0" marR="0" algn="ctr">
                        <a:lnSpc>
                          <a:spcPts val="1900"/>
                        </a:lnSpc>
                        <a:spcBef>
                          <a:spcPts val="200"/>
                        </a:spcBef>
                        <a:spcAft>
                          <a:spcPts val="200"/>
                        </a:spcAft>
                      </a:pPr>
                      <a:r>
                        <a:rPr lang="en-US" sz="1800">
                          <a:effectLst/>
                          <a:latin typeface="Arial" panose="020B0604020202020204" pitchFamily="34" charset="0"/>
                          <a:ea typeface="Verdana" panose="020B0604030504040204" pitchFamily="34" charset="0"/>
                          <a:cs typeface="Arial" panose="020B0604020202020204" pitchFamily="34" charset="0"/>
                        </a:rPr>
                        <a:t>IET Goal</a:t>
                      </a:r>
                      <a:endParaRPr lang="en-US" sz="180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rgbClr val="315F9F"/>
                    </a:solidFill>
                  </a:tcPr>
                </a:tc>
                <a:tc>
                  <a:txBody>
                    <a:bodyPr/>
                    <a:lstStyle/>
                    <a:p>
                      <a:pPr marL="0" marR="0" algn="ctr">
                        <a:lnSpc>
                          <a:spcPts val="1900"/>
                        </a:lnSpc>
                        <a:spcBef>
                          <a:spcPts val="200"/>
                        </a:spcBef>
                        <a:spcAft>
                          <a:spcPts val="200"/>
                        </a:spcAft>
                      </a:pPr>
                      <a:r>
                        <a:rPr lang="en-US" sz="1800">
                          <a:effectLst/>
                          <a:latin typeface="Arial" panose="020B0604020202020204" pitchFamily="34" charset="0"/>
                          <a:ea typeface="Verdana" panose="020B0604030504040204" pitchFamily="34" charset="0"/>
                          <a:cs typeface="Arial" panose="020B0604020202020204" pitchFamily="34" charset="0"/>
                        </a:rPr>
                        <a:t>Findings and Evidence</a:t>
                      </a:r>
                      <a:endParaRPr lang="en-US" sz="180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rgbClr val="315F9F"/>
                    </a:solidFill>
                  </a:tcPr>
                </a:tc>
                <a:tc>
                  <a:txBody>
                    <a:bodyPr/>
                    <a:lstStyle/>
                    <a:p>
                      <a:pPr marL="0" marR="0" algn="ctr">
                        <a:lnSpc>
                          <a:spcPts val="1900"/>
                        </a:lnSpc>
                        <a:spcBef>
                          <a:spcPts val="200"/>
                        </a:spcBef>
                        <a:spcAft>
                          <a:spcPts val="200"/>
                        </a:spcAft>
                      </a:pPr>
                      <a:r>
                        <a:rPr lang="en-US" sz="1800">
                          <a:effectLst/>
                          <a:latin typeface="Arial" panose="020B0604020202020204" pitchFamily="34" charset="0"/>
                          <a:ea typeface="Verdana" panose="020B0604030504040204" pitchFamily="34" charset="0"/>
                          <a:cs typeface="Arial" panose="020B0604020202020204" pitchFamily="34" charset="0"/>
                        </a:rPr>
                        <a:t>Evaluator Recommendations </a:t>
                      </a:r>
                      <a:endParaRPr lang="en-US" sz="180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rgbClr val="315F9F"/>
                    </a:solidFill>
                  </a:tcPr>
                </a:tc>
                <a:tc>
                  <a:txBody>
                    <a:bodyPr/>
                    <a:lstStyle/>
                    <a:p>
                      <a:pPr marL="0" marR="0" algn="ctr">
                        <a:lnSpc>
                          <a:spcPts val="1900"/>
                        </a:lnSpc>
                        <a:spcBef>
                          <a:spcPts val="200"/>
                        </a:spcBef>
                        <a:spcAft>
                          <a:spcPts val="200"/>
                        </a:spcAft>
                      </a:pPr>
                      <a:r>
                        <a:rPr lang="en-US" sz="1800">
                          <a:effectLst/>
                          <a:latin typeface="Arial" panose="020B0604020202020204" pitchFamily="34" charset="0"/>
                          <a:ea typeface="Verdana" panose="020B0604030504040204" pitchFamily="34" charset="0"/>
                          <a:cs typeface="Arial" panose="020B0604020202020204" pitchFamily="34" charset="0"/>
                        </a:rPr>
                        <a:t>Selected Improvement Strategy/ies</a:t>
                      </a:r>
                      <a:endParaRPr lang="en-US" sz="180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rgbClr val="315F9F"/>
                    </a:solidFill>
                  </a:tcPr>
                </a:tc>
                <a:extLst>
                  <a:ext uri="{0D108BD9-81ED-4DB2-BD59-A6C34878D82A}">
                    <a16:rowId xmlns:a16="http://schemas.microsoft.com/office/drawing/2014/main" val="2641402348"/>
                  </a:ext>
                </a:extLst>
              </a:tr>
              <a:tr h="483242">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2DEEF"/>
                    </a:solidFill>
                  </a:tcPr>
                </a:tc>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691948"/>
                  </a:ext>
                </a:extLst>
              </a:tr>
              <a:tr h="483242">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302612"/>
                  </a:ext>
                </a:extLst>
              </a:tr>
              <a:tr h="483242">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2DEEF"/>
                    </a:solidFill>
                  </a:tcPr>
                </a:tc>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432124"/>
                  </a:ext>
                </a:extLst>
              </a:tr>
              <a:tr h="483242">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extLst>
                  <a:ext uri="{0D108BD9-81ED-4DB2-BD59-A6C34878D82A}">
                    <a16:rowId xmlns:a16="http://schemas.microsoft.com/office/drawing/2014/main" val="3411141699"/>
                  </a:ext>
                </a:extLst>
              </a:tr>
              <a:tr h="483242">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2DEEF"/>
                    </a:solidFill>
                  </a:tcPr>
                </a:tc>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401963"/>
                  </a:ext>
                </a:extLst>
              </a:tr>
              <a:tr h="483242">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spcBef>
                          <a:spcPts val="0"/>
                        </a:spcBef>
                        <a:spcAft>
                          <a:spcPts val="3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lnSpc>
                          <a:spcPct val="106000"/>
                        </a:lnSpc>
                        <a:spcBef>
                          <a:spcPts val="0"/>
                        </a:spcBef>
                        <a:spcAft>
                          <a:spcPts val="800"/>
                        </a:spcAft>
                      </a:pP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lnSpc>
                          <a:spcPct val="106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extLst>
                  <a:ext uri="{0D108BD9-81ED-4DB2-BD59-A6C34878D82A}">
                    <a16:rowId xmlns:a16="http://schemas.microsoft.com/office/drawing/2014/main" val="3146507555"/>
                  </a:ext>
                </a:extLst>
              </a:tr>
            </a:tbl>
          </a:graphicData>
        </a:graphic>
      </p:graphicFrame>
      <p:sp>
        <p:nvSpPr>
          <p:cNvPr id="11" name="Text Placeholder 2">
            <a:extLst>
              <a:ext uri="{FF2B5EF4-FFF2-40B4-BE49-F238E27FC236}">
                <a16:creationId xmlns:a16="http://schemas.microsoft.com/office/drawing/2014/main" id="{14982C1D-522C-4889-A57A-0BEB2D7A29EF}"/>
              </a:ext>
            </a:extLst>
          </p:cNvPr>
          <p:cNvSpPr txBox="1">
            <a:spLocks/>
          </p:cNvSpPr>
          <p:nvPr/>
        </p:nvSpPr>
        <p:spPr>
          <a:xfrm>
            <a:off x="916782" y="2641980"/>
            <a:ext cx="10358437" cy="324459"/>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latin typeface="+mn-lt"/>
              </a:rPr>
              <a:t>SAMPLE EVALUATION FINDINGS AND RECOMMENDATIONS FORM</a:t>
            </a:r>
          </a:p>
        </p:txBody>
      </p:sp>
    </p:spTree>
    <p:custDataLst>
      <p:tags r:id="rId1"/>
    </p:custDataLst>
    <p:extLst>
      <p:ext uri="{BB962C8B-B14F-4D97-AF65-F5344CB8AC3E}">
        <p14:creationId xmlns:p14="http://schemas.microsoft.com/office/powerpoint/2010/main" val="417240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Sharing Results</a:t>
            </a:r>
          </a:p>
        </p:txBody>
      </p:sp>
      <p:sp>
        <p:nvSpPr>
          <p:cNvPr id="6" name="Content Placeholder 5"/>
          <p:cNvSpPr>
            <a:spLocks noGrp="1"/>
          </p:cNvSpPr>
          <p:nvPr>
            <p:ph type="body" sz="quarter" idx="10"/>
          </p:nvPr>
        </p:nvSpPr>
        <p:spPr>
          <a:xfrm>
            <a:off x="995364" y="1436687"/>
            <a:ext cx="7404495" cy="5276933"/>
          </a:xfrm>
        </p:spPr>
        <p:txBody>
          <a:bodyPr vert="horz" lIns="91440" tIns="45720" rIns="91440" bIns="45720" rtlCol="0" anchor="t">
            <a:normAutofit/>
          </a:bodyPr>
          <a:lstStyle/>
          <a:p>
            <a:pPr marL="573088" indent="-403225">
              <a:lnSpc>
                <a:spcPct val="110000"/>
              </a:lnSpc>
              <a:buFont typeface="Wingdings" panose="05000000000000000000" pitchFamily="2" charset="2"/>
              <a:buChar char="§"/>
            </a:pPr>
            <a:r>
              <a:rPr lang="en-US" sz="2200" dirty="0">
                <a:latin typeface="Verdana" panose="020B0604030504040204" pitchFamily="34" charset="0"/>
                <a:ea typeface="Verdana" panose="020B0604030504040204" pitchFamily="34" charset="0"/>
              </a:rPr>
              <a:t>Refer to your evaluation plan to understand who your stakeholders are and what their communication needs are regarding evaluation results (i.e., details/timing/frequency).</a:t>
            </a:r>
          </a:p>
          <a:p>
            <a:pPr marL="573088" indent="-403225">
              <a:lnSpc>
                <a:spcPct val="110000"/>
              </a:lnSpc>
              <a:buFont typeface="Wingdings" panose="05000000000000000000" pitchFamily="2" charset="2"/>
              <a:buChar char="§"/>
            </a:pPr>
            <a:r>
              <a:rPr lang="en-US" sz="2200" dirty="0"/>
              <a:t>Impactful evaluation reports and summaries link results to the IET program’s evaluation goals with appropriate documentation and descriptions of analysis and evaluation methods used.</a:t>
            </a:r>
          </a:p>
          <a:p>
            <a:pPr marL="573088" indent="-403225">
              <a:lnSpc>
                <a:spcPct val="110000"/>
              </a:lnSpc>
              <a:buFont typeface="Wingdings" panose="05000000000000000000" pitchFamily="2" charset="2"/>
              <a:buChar char="§"/>
            </a:pPr>
            <a:r>
              <a:rPr lang="en-US" sz="2200" dirty="0"/>
              <a:t>Include recommendations tailored to the program goals.</a:t>
            </a:r>
          </a:p>
        </p:txBody>
      </p:sp>
      <p:sp>
        <p:nvSpPr>
          <p:cNvPr id="7" name="Slide Number Placeholder 2">
            <a:extLst>
              <a:ext uri="{FF2B5EF4-FFF2-40B4-BE49-F238E27FC236}">
                <a16:creationId xmlns:a16="http://schemas.microsoft.com/office/drawing/2014/main" id="{F5EA9FDF-DC66-4829-8B47-89B82E533B9D}"/>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35</a:t>
            </a:fld>
            <a:endParaRPr lang="en-US" sz="1050"/>
          </a:p>
        </p:txBody>
      </p:sp>
      <p:sp>
        <p:nvSpPr>
          <p:cNvPr id="8" name="Footer Placeholder 1">
            <a:extLst>
              <a:ext uri="{FF2B5EF4-FFF2-40B4-BE49-F238E27FC236}">
                <a16:creationId xmlns:a16="http://schemas.microsoft.com/office/drawing/2014/main" id="{1280C13B-5A47-42DB-A404-71F4BB5C7589}"/>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2" name="TextBox 1">
            <a:extLst>
              <a:ext uri="{FF2B5EF4-FFF2-40B4-BE49-F238E27FC236}">
                <a16:creationId xmlns:a16="http://schemas.microsoft.com/office/drawing/2014/main" id="{C964D658-12A2-4951-B15C-3B520B171274}"/>
              </a:ext>
            </a:extLst>
          </p:cNvPr>
          <p:cNvSpPr txBox="1"/>
          <p:nvPr/>
        </p:nvSpPr>
        <p:spPr>
          <a:xfrm>
            <a:off x="1549940" y="6322728"/>
            <a:ext cx="5914417" cy="369332"/>
          </a:xfrm>
          <a:prstGeom prst="rect">
            <a:avLst/>
          </a:prstGeom>
          <a:noFill/>
        </p:spPr>
        <p:txBody>
          <a:bodyPr wrap="square" rtlCol="0">
            <a:spAutoFit/>
          </a:bodyPr>
          <a:lstStyle/>
          <a:p>
            <a:r>
              <a:rPr lang="en-US" sz="1800" dirty="0">
                <a:solidFill>
                  <a:srgbClr val="047C7C"/>
                </a:solidFill>
                <a:effectLst/>
                <a:latin typeface="Verdana" panose="020B0604030504040204" pitchFamily="34" charset="0"/>
                <a:ea typeface="Verdana" panose="020B0604030504040204" pitchFamily="34" charset="0"/>
                <a:cs typeface="Arial" panose="020B0604020202020204" pitchFamily="34" charset="0"/>
              </a:rPr>
              <a:t>See section 4.1 of the IET Toolkit</a:t>
            </a:r>
            <a:endParaRPr lang="en-US" dirty="0">
              <a:solidFill>
                <a:srgbClr val="047C7C"/>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4D313B65-124F-4661-8B9C-E520B279EE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18933" y="743958"/>
            <a:ext cx="3968840" cy="5688061"/>
          </a:xfrm>
          <a:prstGeom prst="rect">
            <a:avLst/>
          </a:prstGeom>
        </p:spPr>
      </p:pic>
    </p:spTree>
    <p:custDataLst>
      <p:tags r:id="rId1"/>
    </p:custDataLst>
    <p:extLst>
      <p:ext uri="{BB962C8B-B14F-4D97-AF65-F5344CB8AC3E}">
        <p14:creationId xmlns:p14="http://schemas.microsoft.com/office/powerpoint/2010/main" val="246700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process is (1) explain the purpose of the evaluation, (2) review the findings, (3) review and discuss evaluator’s suggestions, (4) brainstorm and select improvement strategies, and (5) create an action plan.">
            <a:extLst>
              <a:ext uri="{FF2B5EF4-FFF2-40B4-BE49-F238E27FC236}">
                <a16:creationId xmlns:a16="http://schemas.microsoft.com/office/drawing/2014/main" id="{C606724E-A944-4E93-97D7-FD115FAAD8A1}"/>
              </a:ext>
            </a:extLst>
          </p:cNvPr>
          <p:cNvPicPr>
            <a:picLocks noChangeAspect="1"/>
          </p:cNvPicPr>
          <p:nvPr/>
        </p:nvPicPr>
        <p:blipFill>
          <a:blip r:embed="rId3"/>
          <a:stretch>
            <a:fillRect/>
          </a:stretch>
        </p:blipFill>
        <p:spPr>
          <a:xfrm>
            <a:off x="282960" y="2501331"/>
            <a:ext cx="11626080" cy="1597290"/>
          </a:xfrm>
          <a:prstGeom prst="rect">
            <a:avLst/>
          </a:prstGeom>
        </p:spPr>
      </p:pic>
      <p:sp>
        <p:nvSpPr>
          <p:cNvPr id="24" name="Rectangle 23" descr="Decorative.">
            <a:extLst>
              <a:ext uri="{FF2B5EF4-FFF2-40B4-BE49-F238E27FC236}">
                <a16:creationId xmlns:a16="http://schemas.microsoft.com/office/drawing/2014/main" id="{86AB98C7-AC36-4F12-BAF5-20F9DE9D75D1}"/>
              </a:ext>
            </a:extLst>
          </p:cNvPr>
          <p:cNvSpPr/>
          <p:nvPr/>
        </p:nvSpPr>
        <p:spPr>
          <a:xfrm>
            <a:off x="0" y="4468868"/>
            <a:ext cx="12192000" cy="131287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199" y="606352"/>
            <a:ext cx="10851107" cy="642930"/>
          </a:xfrm>
        </p:spPr>
        <p:txBody>
          <a:bodyPr/>
          <a:lstStyle/>
          <a:p>
            <a:r>
              <a:rPr lang="en-US" sz="3800" dirty="0"/>
              <a:t>Identifying and Selecting Improvement Strategies</a:t>
            </a:r>
          </a:p>
        </p:txBody>
      </p:sp>
      <p:sp>
        <p:nvSpPr>
          <p:cNvPr id="7" name="Slide Number Placeholder 2">
            <a:extLst>
              <a:ext uri="{FF2B5EF4-FFF2-40B4-BE49-F238E27FC236}">
                <a16:creationId xmlns:a16="http://schemas.microsoft.com/office/drawing/2014/main" id="{F5EA9FDF-DC66-4829-8B47-89B82E533B9D}"/>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36</a:t>
            </a:fld>
            <a:endParaRPr lang="en-US" sz="1050"/>
          </a:p>
        </p:txBody>
      </p:sp>
      <p:sp>
        <p:nvSpPr>
          <p:cNvPr id="8" name="Footer Placeholder 1">
            <a:extLst>
              <a:ext uri="{FF2B5EF4-FFF2-40B4-BE49-F238E27FC236}">
                <a16:creationId xmlns:a16="http://schemas.microsoft.com/office/drawing/2014/main" id="{1280C13B-5A47-42DB-A404-71F4BB5C7589}"/>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20" name="TextBox 19">
            <a:extLst>
              <a:ext uri="{FF2B5EF4-FFF2-40B4-BE49-F238E27FC236}">
                <a16:creationId xmlns:a16="http://schemas.microsoft.com/office/drawing/2014/main" id="{CE97C728-03E4-423C-A594-EA02BC167FE8}"/>
              </a:ext>
            </a:extLst>
          </p:cNvPr>
          <p:cNvSpPr txBox="1"/>
          <p:nvPr/>
        </p:nvSpPr>
        <p:spPr>
          <a:xfrm>
            <a:off x="838199" y="1459808"/>
            <a:ext cx="10851107" cy="830997"/>
          </a:xfrm>
          <a:prstGeom prst="rect">
            <a:avLst/>
          </a:prstGeom>
          <a:noFill/>
        </p:spPr>
        <p:txBody>
          <a:bodyPr wrap="square" rtlCol="0">
            <a:spAutoFit/>
          </a:bodyPr>
          <a:lstStyle/>
          <a:p>
            <a:r>
              <a:rPr lang="en-US" sz="2400" dirty="0">
                <a:solidFill>
                  <a:srgbClr val="000000"/>
                </a:solidFill>
                <a:latin typeface="Verdana" panose="020B0604030504040204" pitchFamily="34" charset="0"/>
                <a:ea typeface="Verdana" panose="020B0604030504040204" pitchFamily="34" charset="0"/>
              </a:rPr>
              <a:t>I</a:t>
            </a:r>
            <a:r>
              <a:rPr lang="en-US" sz="2400" b="0" i="0" dirty="0">
                <a:solidFill>
                  <a:srgbClr val="000000"/>
                </a:solidFill>
                <a:effectLst/>
                <a:latin typeface="Verdana" panose="020B0604030504040204" pitchFamily="34" charset="0"/>
                <a:ea typeface="Verdana" panose="020B0604030504040204" pitchFamily="34" charset="0"/>
              </a:rPr>
              <a:t>nclude key stakeholders and project team members in the process of identifying potential improvement strategies.</a:t>
            </a:r>
            <a:endParaRPr lang="en-US" sz="2400" dirty="0">
              <a:latin typeface="Verdana" panose="020B0604030504040204" pitchFamily="34" charset="0"/>
              <a:ea typeface="Verdana" panose="020B0604030504040204" pitchFamily="34" charset="0"/>
            </a:endParaRPr>
          </a:p>
        </p:txBody>
      </p:sp>
      <p:sp>
        <p:nvSpPr>
          <p:cNvPr id="21" name="Content Placeholder 5">
            <a:extLst>
              <a:ext uri="{FF2B5EF4-FFF2-40B4-BE49-F238E27FC236}">
                <a16:creationId xmlns:a16="http://schemas.microsoft.com/office/drawing/2014/main" id="{6C70F0B7-7EB6-488F-AFB2-456FB58F7968}"/>
              </a:ext>
            </a:extLst>
          </p:cNvPr>
          <p:cNvSpPr>
            <a:spLocks noGrp="1"/>
          </p:cNvSpPr>
          <p:nvPr>
            <p:ph type="body" sz="quarter" idx="10"/>
          </p:nvPr>
        </p:nvSpPr>
        <p:spPr>
          <a:xfrm>
            <a:off x="1326548" y="4527858"/>
            <a:ext cx="8223251" cy="1409526"/>
          </a:xfrm>
          <a:prstGeom prst="rect">
            <a:avLst/>
          </a:prstGeom>
        </p:spPr>
        <p:txBody>
          <a:bodyPr vert="horz" lIns="91440" tIns="45720" rIns="91440" bIns="45720" rtlCol="0" anchor="t">
            <a:noAutofit/>
          </a:bodyPr>
          <a:lstStyle/>
          <a:p>
            <a:pPr marL="0" indent="0">
              <a:lnSpc>
                <a:spcPct val="100000"/>
              </a:lnSpc>
              <a:buNone/>
            </a:pPr>
            <a:r>
              <a:rPr lang="en-US" sz="2400" dirty="0">
                <a:solidFill>
                  <a:srgbClr val="000000"/>
                </a:solidFill>
                <a:latin typeface="Arial" panose="020B0604020202020204" pitchFamily="34" charset="0"/>
                <a:cs typeface="Arial" panose="020B0604020202020204" pitchFamily="34" charset="0"/>
              </a:rPr>
              <a:t>Be open to the fact that your program evaluation may lead to the conclusion that you need to modify, redesign, or even discontinue your program.</a:t>
            </a:r>
          </a:p>
        </p:txBody>
      </p:sp>
      <p:pic>
        <p:nvPicPr>
          <p:cNvPr id="22" name="Graphic 21">
            <a:extLst>
              <a:ext uri="{FF2B5EF4-FFF2-40B4-BE49-F238E27FC236}">
                <a16:creationId xmlns:a16="http://schemas.microsoft.com/office/drawing/2014/main" id="{E75571AA-5D9C-4D59-8571-7432E03DAE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3354" y="4617507"/>
            <a:ext cx="989132" cy="98913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5D885B0-E71B-467B-9CF3-39849B54BCB9}"/>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0167"/>
          <a:stretch/>
        </p:blipFill>
        <p:spPr>
          <a:xfrm>
            <a:off x="8893658" y="3854493"/>
            <a:ext cx="2674314" cy="30033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449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150587"/>
          </a:xfrm>
          <a:prstGeom prst="rect">
            <a:avLst/>
          </a:prstGeom>
        </p:spPr>
        <p:txBody>
          <a:bodyPr>
            <a:normAutofit/>
          </a:bodyPr>
          <a:lstStyle/>
          <a:p>
            <a:r>
              <a:rPr lang="en-US" sz="4400" dirty="0"/>
              <a:t>Develop an Evaluation Plan</a:t>
            </a:r>
          </a:p>
        </p:txBody>
      </p:sp>
      <p:sp>
        <p:nvSpPr>
          <p:cNvPr id="3" name="Content Placeholder 2"/>
          <p:cNvSpPr>
            <a:spLocks noGrp="1"/>
          </p:cNvSpPr>
          <p:nvPr>
            <p:ph type="subTitle" idx="1"/>
          </p:nvPr>
        </p:nvSpPr>
        <p:spPr>
          <a:xfrm>
            <a:off x="838199" y="4587600"/>
            <a:ext cx="10515601" cy="1993674"/>
          </a:xfrm>
          <a:prstGeom prst="rect">
            <a:avLst/>
          </a:prstGeom>
        </p:spPr>
        <p:txBody>
          <a:bodyPr vert="horz" lIns="91440" tIns="45720" rIns="91440" bIns="45720" rtlCol="0" anchor="t">
            <a:normAutofit/>
          </a:bodyPr>
          <a:lstStyle/>
          <a:p>
            <a:r>
              <a:rPr lang="en-US" dirty="0"/>
              <a:t>Program Evaluation Plan: Getting Started</a:t>
            </a:r>
          </a:p>
          <a:p>
            <a:r>
              <a:rPr lang="en-US" dirty="0"/>
              <a:t>Example Program Evaluation Plan for Sample IET Program</a:t>
            </a:r>
          </a:p>
          <a:p>
            <a:r>
              <a:rPr lang="en-US" dirty="0"/>
              <a:t>Breakout Group Activity</a:t>
            </a:r>
          </a:p>
          <a:p>
            <a:r>
              <a:rPr lang="en-US" dirty="0"/>
              <a:t>Preparing for Third-Party Evaluations</a:t>
            </a:r>
          </a:p>
          <a:p>
            <a:endParaRPr lang="en-US" dirty="0"/>
          </a:p>
          <a:p>
            <a:endParaRPr lang="en-US" dirty="0"/>
          </a:p>
        </p:txBody>
      </p:sp>
      <p:pic>
        <p:nvPicPr>
          <p:cNvPr id="4" name="Picture 3">
            <a:extLst>
              <a:ext uri="{FF2B5EF4-FFF2-40B4-BE49-F238E27FC236}">
                <a16:creationId xmlns:a16="http://schemas.microsoft.com/office/drawing/2014/main" id="{1F93DAFD-43AA-4F4F-97D7-08B016291DC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5" name="Slide Number Placeholder 2">
            <a:extLst>
              <a:ext uri="{FF2B5EF4-FFF2-40B4-BE49-F238E27FC236}">
                <a16:creationId xmlns:a16="http://schemas.microsoft.com/office/drawing/2014/main" id="{9C88DAE5-4B07-4609-8EC9-2F63E277FCA3}"/>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37</a:t>
            </a:fld>
            <a:endParaRPr lang="en-US" sz="1050"/>
          </a:p>
        </p:txBody>
      </p:sp>
    </p:spTree>
    <p:extLst>
      <p:ext uri="{BB962C8B-B14F-4D97-AF65-F5344CB8AC3E}">
        <p14:creationId xmlns:p14="http://schemas.microsoft.com/office/powerpoint/2010/main" val="3508016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a:latin typeface="Arial" panose="020B0604020202020204" pitchFamily="34" charset="0"/>
                <a:cs typeface="Arial" panose="020B0604020202020204" pitchFamily="34" charset="0"/>
              </a:rPr>
              <a:t>Program Evaluation Plan: Getting Started</a:t>
            </a:r>
          </a:p>
        </p:txBody>
      </p:sp>
      <p:sp>
        <p:nvSpPr>
          <p:cNvPr id="6" name="Slide Number Placeholder 2">
            <a:extLst>
              <a:ext uri="{FF2B5EF4-FFF2-40B4-BE49-F238E27FC236}">
                <a16:creationId xmlns:a16="http://schemas.microsoft.com/office/drawing/2014/main" id="{1EE08085-0C60-4735-BF0D-B285347D67DC}"/>
              </a:ext>
            </a:extLst>
          </p:cNvPr>
          <p:cNvSpPr>
            <a:spLocks noGrp="1"/>
          </p:cNvSpPr>
          <p:nvPr>
            <p:ph type="sldNum" sz="quarter" idx="4"/>
          </p:nvPr>
        </p:nvSpPr>
        <p:spPr>
          <a:prstGeom prst="rect">
            <a:avLst/>
          </a:prstGeom>
        </p:spPr>
        <p:txBody>
          <a:bodyPr anchor="b"/>
          <a:lstStyle>
            <a:lvl1pPr algn="r">
              <a:defRPr>
                <a:solidFill>
                  <a:srgbClr val="315F9F"/>
                </a:solidFill>
              </a:defRPr>
            </a:lvl1pPr>
          </a:lstStyle>
          <a:p>
            <a:fld id="{46BF826B-1E70-4759-AAB5-894E58C379C3}" type="slidenum">
              <a:rPr lang="en-US" sz="1050" smtClean="0"/>
              <a:pPr/>
              <a:t>38</a:t>
            </a:fld>
            <a:endParaRPr lang="en-US" sz="1050"/>
          </a:p>
        </p:txBody>
      </p:sp>
      <p:sp>
        <p:nvSpPr>
          <p:cNvPr id="7" name="Footer Placeholder 1">
            <a:extLst>
              <a:ext uri="{FF2B5EF4-FFF2-40B4-BE49-F238E27FC236}">
                <a16:creationId xmlns:a16="http://schemas.microsoft.com/office/drawing/2014/main" id="{9EA6E654-9F2B-4871-A593-8252641243AF}"/>
              </a:ext>
            </a:extLst>
          </p:cNvPr>
          <p:cNvSpPr>
            <a:spLocks noGrp="1"/>
          </p:cNvSpPr>
          <p:nvPr>
            <p:ph type="ftr" sz="quarter" idx="3"/>
          </p:nvPr>
        </p:nvSpPr>
        <p:spPr>
          <a:prstGeom prst="rect">
            <a:avLst/>
          </a:prstGeom>
        </p:spPr>
        <p:txBody>
          <a:bodyPr anchor="b"/>
          <a:lstStyle>
            <a:lvl1pPr algn="l">
              <a:defRPr>
                <a:solidFill>
                  <a:schemeClr val="bg1"/>
                </a:solidFill>
                <a:latin typeface="+mn-lt"/>
              </a:defRPr>
            </a:lvl1pPr>
          </a:lstStyle>
          <a:p>
            <a:r>
              <a:rPr lang="en-US" sz="1050"/>
              <a:t>Phase 4: Evaluate and Improve</a:t>
            </a:r>
          </a:p>
        </p:txBody>
      </p:sp>
      <p:grpSp>
        <p:nvGrpSpPr>
          <p:cNvPr id="8" name="Group 7" descr="Program Evaluation Plan Template from the I E T Planning Tool.">
            <a:extLst>
              <a:ext uri="{FF2B5EF4-FFF2-40B4-BE49-F238E27FC236}">
                <a16:creationId xmlns:a16="http://schemas.microsoft.com/office/drawing/2014/main" id="{B4F4B558-1207-4846-A484-B5F999C4CD57}"/>
              </a:ext>
            </a:extLst>
          </p:cNvPr>
          <p:cNvGrpSpPr/>
          <p:nvPr/>
        </p:nvGrpSpPr>
        <p:grpSpPr>
          <a:xfrm>
            <a:off x="4430565" y="280243"/>
            <a:ext cx="6389835" cy="6390053"/>
            <a:chOff x="4430565" y="280243"/>
            <a:chExt cx="6389835" cy="6390053"/>
          </a:xfrm>
        </p:grpSpPr>
        <p:grpSp>
          <p:nvGrpSpPr>
            <p:cNvPr id="12" name="Group 11">
              <a:extLst>
                <a:ext uri="{FF2B5EF4-FFF2-40B4-BE49-F238E27FC236}">
                  <a16:creationId xmlns:a16="http://schemas.microsoft.com/office/drawing/2014/main" id="{1B0E6DED-DC6E-46EC-A7E4-9AB6F4CC621A}"/>
                </a:ext>
              </a:extLst>
            </p:cNvPr>
            <p:cNvGrpSpPr/>
            <p:nvPr/>
          </p:nvGrpSpPr>
          <p:grpSpPr>
            <a:xfrm>
              <a:off x="4430565" y="280243"/>
              <a:ext cx="6389835" cy="6390053"/>
              <a:chOff x="436934" y="280243"/>
              <a:chExt cx="6389835" cy="6390053"/>
            </a:xfrm>
          </p:grpSpPr>
          <p:grpSp>
            <p:nvGrpSpPr>
              <p:cNvPr id="13" name="Group 12" descr="Program Evaluation Plan Template from the IET Planning Tool.">
                <a:extLst>
                  <a:ext uri="{FF2B5EF4-FFF2-40B4-BE49-F238E27FC236}">
                    <a16:creationId xmlns:a16="http://schemas.microsoft.com/office/drawing/2014/main" id="{4DC14BCE-C2F7-4A7C-A548-A1E32FADA2B9}"/>
                  </a:ext>
                </a:extLst>
              </p:cNvPr>
              <p:cNvGrpSpPr/>
              <p:nvPr/>
            </p:nvGrpSpPr>
            <p:grpSpPr>
              <a:xfrm>
                <a:off x="436934" y="280243"/>
                <a:ext cx="6389835" cy="6390053"/>
                <a:chOff x="436934" y="280243"/>
                <a:chExt cx="6389835" cy="6390053"/>
              </a:xfrm>
            </p:grpSpPr>
            <p:sp>
              <p:nvSpPr>
                <p:cNvPr id="16" name="Rectangle 15">
                  <a:extLst>
                    <a:ext uri="{FF2B5EF4-FFF2-40B4-BE49-F238E27FC236}">
                      <a16:creationId xmlns:a16="http://schemas.microsoft.com/office/drawing/2014/main" id="{04205E40-1DB1-4478-B1BC-00DE769D1617}"/>
                    </a:ext>
                  </a:extLst>
                </p:cNvPr>
                <p:cNvSpPr/>
                <p:nvPr/>
              </p:nvSpPr>
              <p:spPr>
                <a:xfrm>
                  <a:off x="436935" y="280244"/>
                  <a:ext cx="6389834" cy="6390052"/>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78A61A-44BE-4935-A1DE-1AFF1F16E5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5464"/>
                <a:stretch/>
              </p:blipFill>
              <p:spPr>
                <a:xfrm>
                  <a:off x="442688" y="280243"/>
                  <a:ext cx="6379992" cy="716747"/>
                </a:xfrm>
                <a:prstGeom prst="rect">
                  <a:avLst/>
                </a:prstGeom>
              </p:spPr>
            </p:pic>
            <p:pic>
              <p:nvPicPr>
                <p:cNvPr id="18" name="Picture 17">
                  <a:extLst>
                    <a:ext uri="{FF2B5EF4-FFF2-40B4-BE49-F238E27FC236}">
                      <a16:creationId xmlns:a16="http://schemas.microsoft.com/office/drawing/2014/main" id="{303417A7-EADD-4582-B3B5-64B8ECFFDF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706"/>
                <a:stretch/>
              </p:blipFill>
              <p:spPr>
                <a:xfrm>
                  <a:off x="436934" y="2365965"/>
                  <a:ext cx="6379995" cy="4304330"/>
                </a:xfrm>
                <a:prstGeom prst="rect">
                  <a:avLst/>
                </a:prstGeom>
              </p:spPr>
            </p:pic>
            <p:sp>
              <p:nvSpPr>
                <p:cNvPr id="19" name="Rectangle 18">
                  <a:extLst>
                    <a:ext uri="{FF2B5EF4-FFF2-40B4-BE49-F238E27FC236}">
                      <a16:creationId xmlns:a16="http://schemas.microsoft.com/office/drawing/2014/main" id="{3364FEE3-4DC8-495F-BF7D-B1403BE50080}"/>
                    </a:ext>
                  </a:extLst>
                </p:cNvPr>
                <p:cNvSpPr/>
                <p:nvPr/>
              </p:nvSpPr>
              <p:spPr>
                <a:xfrm>
                  <a:off x="550423" y="1644525"/>
                  <a:ext cx="6163797" cy="4591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AEADA53-0608-49F4-8358-242869B795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810" y="4579982"/>
                <a:ext cx="6283093" cy="1927545"/>
              </a:xfrm>
              <a:prstGeom prst="rect">
                <a:avLst/>
              </a:prstGeom>
            </p:spPr>
          </p:pic>
        </p:grpSp>
        <p:pic>
          <p:nvPicPr>
            <p:cNvPr id="5" name="Picture 4">
              <a:extLst>
                <a:ext uri="{FF2B5EF4-FFF2-40B4-BE49-F238E27FC236}">
                  <a16:creationId xmlns:a16="http://schemas.microsoft.com/office/drawing/2014/main" id="{6129620C-87E4-48F2-8759-C1A6196F01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11193" y="660369"/>
              <a:ext cx="6214275" cy="3960617"/>
            </a:xfrm>
            <a:prstGeom prst="rect">
              <a:avLst/>
            </a:prstGeom>
          </p:spPr>
        </p:pic>
      </p:grpSp>
    </p:spTree>
    <p:custDataLst>
      <p:tags r:id="rId1"/>
    </p:custDataLst>
    <p:extLst>
      <p:ext uri="{BB962C8B-B14F-4D97-AF65-F5344CB8AC3E}">
        <p14:creationId xmlns:p14="http://schemas.microsoft.com/office/powerpoint/2010/main" val="1689195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809625" y="2134139"/>
            <a:ext cx="11256126" cy="4151313"/>
          </a:xfrm>
          <a:prstGeom prst="rect">
            <a:avLst/>
          </a:prstGeom>
        </p:spPr>
        <p:txBody>
          <a:bodyPr vert="horz" lIns="91440" tIns="45720" rIns="91440" bIns="45720" rtlCol="0" anchor="t">
            <a:noAutofit/>
          </a:bodyPr>
          <a:lstStyle/>
          <a:p>
            <a:pPr marL="346075">
              <a:lnSpc>
                <a:spcPct val="100000"/>
              </a:lnSpc>
            </a:pPr>
            <a:r>
              <a:rPr lang="en-US" sz="1800" dirty="0">
                <a:latin typeface="Verdana" panose="020B0604030504040204" pitchFamily="34" charset="0"/>
                <a:ea typeface="Verdana" panose="020B0604030504040204" pitchFamily="34" charset="0"/>
              </a:rPr>
              <a:t>The program integrates basic skills and workforce preparation skills </a:t>
            </a:r>
            <a:r>
              <a:rPr lang="en-US" sz="1800" dirty="0">
                <a:solidFill>
                  <a:schemeClr val="tx1"/>
                </a:solidFill>
                <a:latin typeface="Verdana" panose="020B0604030504040204" pitchFamily="34" charset="0"/>
                <a:ea typeface="Verdana" panose="020B0604030504040204" pitchFamily="34" charset="0"/>
              </a:rPr>
              <a:t>within an Auto Tech training program that p</a:t>
            </a:r>
            <a:r>
              <a:rPr lang="en-US" sz="1800" dirty="0">
                <a:latin typeface="Verdana" panose="020B0604030504040204" pitchFamily="34" charset="0"/>
                <a:ea typeface="Verdana" panose="020B0604030504040204" pitchFamily="34" charset="0"/>
              </a:rPr>
              <a:t>repares students to test for the ASE Service Consultant Certification and apply for entry-level employment in the automotive service industry. </a:t>
            </a:r>
            <a:endParaRPr lang="en-US" sz="1800" strike="sngStrike" dirty="0">
              <a:latin typeface="Verdana" panose="020B0604030504040204" pitchFamily="34" charset="0"/>
              <a:ea typeface="Verdana" panose="020B0604030504040204" pitchFamily="34" charset="0"/>
            </a:endParaRPr>
          </a:p>
          <a:p>
            <a:pPr marL="346075">
              <a:lnSpc>
                <a:spcPct val="100000"/>
              </a:lnSpc>
            </a:pPr>
            <a:r>
              <a:rPr lang="en-US" sz="1800" dirty="0">
                <a:latin typeface="Verdana" panose="020B0604030504040204" pitchFamily="34" charset="0"/>
                <a:ea typeface="Verdana" panose="020B0604030504040204" pitchFamily="34" charset="0"/>
              </a:rPr>
              <a:t>Prospective students take an interest inventory and AE math and reading pretests. </a:t>
            </a:r>
          </a:p>
          <a:p>
            <a:pPr marL="346075">
              <a:lnSpc>
                <a:spcPct val="100000"/>
              </a:lnSpc>
            </a:pPr>
            <a:r>
              <a:rPr lang="en-US" sz="1800" dirty="0">
                <a:latin typeface="Verdana" panose="020B0604030504040204" pitchFamily="34" charset="0"/>
                <a:ea typeface="Verdana" panose="020B0604030504040204" pitchFamily="34" charset="0"/>
              </a:rPr>
              <a:t>The program is presented as a single program with two instructors who co-teach the class. </a:t>
            </a:r>
          </a:p>
          <a:p>
            <a:pPr marL="860425" lvl="1" indent="-285750">
              <a:lnSpc>
                <a:spcPct val="100000"/>
              </a:lnSpc>
              <a:buFont typeface="Verdana" panose="020B0604030504040204" pitchFamily="34" charset="0"/>
              <a:buChar char="−"/>
            </a:pPr>
            <a:r>
              <a:rPr lang="en-US" sz="1800" dirty="0">
                <a:latin typeface="Verdana" panose="020B0604030504040204" pitchFamily="34" charset="0"/>
                <a:ea typeface="Verdana" panose="020B0604030504040204" pitchFamily="34" charset="0"/>
              </a:rPr>
              <a:t>The automotive curriculum provides an overview of major automotive systems and hands-on training for entry-level tech tasks.</a:t>
            </a:r>
          </a:p>
          <a:p>
            <a:pPr marL="860425" lvl="1" indent="-285750">
              <a:lnSpc>
                <a:spcPct val="100000"/>
              </a:lnSpc>
              <a:buFont typeface="Verdana" panose="020B0604030504040204" pitchFamily="34" charset="0"/>
              <a:buChar char="−"/>
            </a:pPr>
            <a:r>
              <a:rPr lang="en-US" sz="1800" dirty="0">
                <a:latin typeface="Verdana" panose="020B0604030504040204" pitchFamily="34" charset="0"/>
                <a:ea typeface="Verdana" panose="020B0604030504040204" pitchFamily="34" charset="0"/>
              </a:rPr>
              <a:t>Basic skills instructor provides opportunities to improve English language literacy, reading, writing, math, and soft skills through contextualized instruction. </a:t>
            </a:r>
          </a:p>
          <a:p>
            <a:pPr marL="346075">
              <a:lnSpc>
                <a:spcPct val="100000"/>
              </a:lnSpc>
            </a:pPr>
            <a:r>
              <a:rPr lang="en-US" sz="1800" dirty="0">
                <a:latin typeface="Verdana" panose="020B0604030504040204" pitchFamily="34" charset="0"/>
                <a:ea typeface="Verdana" panose="020B0604030504040204" pitchFamily="34" charset="0"/>
              </a:rPr>
              <a:t>Students also develop training goals and job seeking skills. </a:t>
            </a:r>
          </a:p>
          <a:p>
            <a:pPr marL="346075">
              <a:lnSpc>
                <a:spcPct val="100000"/>
              </a:lnSpc>
            </a:pPr>
            <a:r>
              <a:rPr lang="en-US" sz="1800" dirty="0">
                <a:latin typeface="Verdana" panose="020B0604030504040204" pitchFamily="34" charset="0"/>
                <a:ea typeface="Verdana" panose="020B0604030504040204" pitchFamily="34" charset="0"/>
              </a:rPr>
              <a:t>Completers may continue in 900 hours (3 courses) of the automotive technology training program to prepare for the A Series ASE-Certified Master Automobile Technician test. </a:t>
            </a:r>
          </a:p>
        </p:txBody>
      </p:sp>
      <p:sp>
        <p:nvSpPr>
          <p:cNvPr id="7" name="Content Placeholder 5">
            <a:extLst>
              <a:ext uri="{FF2B5EF4-FFF2-40B4-BE49-F238E27FC236}">
                <a16:creationId xmlns:a16="http://schemas.microsoft.com/office/drawing/2014/main" id="{84EAF7B7-7D33-45DF-8439-B98AFA01B2D6}"/>
              </a:ext>
            </a:extLst>
          </p:cNvPr>
          <p:cNvSpPr txBox="1">
            <a:spLocks/>
          </p:cNvSpPr>
          <p:nvPr/>
        </p:nvSpPr>
        <p:spPr>
          <a:xfrm>
            <a:off x="1016000" y="6345953"/>
            <a:ext cx="10554799" cy="3489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200" dirty="0">
                <a:latin typeface="Verdana" panose="020B0604030504040204" pitchFamily="34" charset="0"/>
                <a:ea typeface="Verdana" panose="020B0604030504040204" pitchFamily="34" charset="0"/>
              </a:rPr>
              <a:t>(Adapted from </a:t>
            </a:r>
            <a:r>
              <a:rPr lang="en-US" sz="1200" dirty="0">
                <a:latin typeface="Verdana" panose="020B0604030504040204" pitchFamily="34" charset="0"/>
                <a:ea typeface="Verdana" panose="020B0604030504040204" pitchFamily="34" charset="0"/>
                <a:hlinkClick r:id="rId4" tooltip="Download PDF Integrated Education and Training (IET)"/>
              </a:rPr>
              <a:t>https://www.calpro-online.org/documents/CALPRO2017Brief-IET-508.pdf</a:t>
            </a:r>
            <a:r>
              <a:rPr lang="en-US" sz="1200"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cs typeface="Calibri"/>
            </a:endParaRPr>
          </a:p>
        </p:txBody>
      </p:sp>
      <p:pic>
        <p:nvPicPr>
          <p:cNvPr id="3" name="Graphic 2">
            <a:extLst>
              <a:ext uri="{FF2B5EF4-FFF2-40B4-BE49-F238E27FC236}">
                <a16:creationId xmlns:a16="http://schemas.microsoft.com/office/drawing/2014/main" id="{9CC59014-6A77-4322-87EF-E60EAA637F5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9635556" y="97297"/>
            <a:ext cx="2036842" cy="2036842"/>
          </a:xfrm>
          <a:prstGeom prst="rect">
            <a:avLst/>
          </a:prstGeom>
        </p:spPr>
      </p:pic>
      <p:sp>
        <p:nvSpPr>
          <p:cNvPr id="10" name="Title 3">
            <a:extLst>
              <a:ext uri="{FF2B5EF4-FFF2-40B4-BE49-F238E27FC236}">
                <a16:creationId xmlns:a16="http://schemas.microsoft.com/office/drawing/2014/main" id="{5A49681E-6095-4D36-A9C6-2E77E09C746C}"/>
              </a:ext>
            </a:extLst>
          </p:cNvPr>
          <p:cNvSpPr txBox="1">
            <a:spLocks/>
          </p:cNvSpPr>
          <p:nvPr/>
        </p:nvSpPr>
        <p:spPr>
          <a:xfrm>
            <a:off x="838201" y="606352"/>
            <a:ext cx="7283824" cy="1147144"/>
          </a:xfrm>
          <a:prstGeom prst="rect">
            <a:avLst/>
          </a:prstGeom>
        </p:spPr>
        <p:txBody>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sz="3600" dirty="0">
                <a:latin typeface="Arial" panose="020B0604020202020204" pitchFamily="34" charset="0"/>
                <a:cs typeface="Arial" panose="020B0604020202020204" pitchFamily="34" charset="0"/>
              </a:rPr>
              <a:t>Example IET Program: ABC Adult Education – Auto Technician</a:t>
            </a:r>
          </a:p>
        </p:txBody>
      </p:sp>
      <p:sp>
        <p:nvSpPr>
          <p:cNvPr id="8" name="Slide Number Placeholder 2">
            <a:extLst>
              <a:ext uri="{FF2B5EF4-FFF2-40B4-BE49-F238E27FC236}">
                <a16:creationId xmlns:a16="http://schemas.microsoft.com/office/drawing/2014/main" id="{9A0C83C3-AEB7-440F-AB66-48F65FCBE797}"/>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39</a:t>
            </a:fld>
            <a:endParaRPr lang="en-US" sz="1050"/>
          </a:p>
        </p:txBody>
      </p:sp>
      <p:sp>
        <p:nvSpPr>
          <p:cNvPr id="9" name="Footer Placeholder 1">
            <a:extLst>
              <a:ext uri="{FF2B5EF4-FFF2-40B4-BE49-F238E27FC236}">
                <a16:creationId xmlns:a16="http://schemas.microsoft.com/office/drawing/2014/main" id="{AE65D81B-95F8-44E5-B2B1-D2EEADF8339B}"/>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2" name="TextBox 1">
            <a:extLst>
              <a:ext uri="{FF2B5EF4-FFF2-40B4-BE49-F238E27FC236}">
                <a16:creationId xmlns:a16="http://schemas.microsoft.com/office/drawing/2014/main" id="{190B5C93-3579-4A00-8B15-92640F226274}"/>
              </a:ext>
            </a:extLst>
          </p:cNvPr>
          <p:cNvSpPr txBox="1"/>
          <p:nvPr/>
        </p:nvSpPr>
        <p:spPr>
          <a:xfrm>
            <a:off x="838201" y="1617018"/>
            <a:ext cx="6997430" cy="369332"/>
          </a:xfrm>
          <a:prstGeom prst="rect">
            <a:avLst/>
          </a:prstGeom>
          <a:noFill/>
        </p:spPr>
        <p:txBody>
          <a:bodyPr wrap="square" rtlCol="0">
            <a:spAutoFit/>
          </a:bodyPr>
          <a:lstStyle/>
          <a:p>
            <a:r>
              <a:rPr lang="en-US" dirty="0">
                <a:solidFill>
                  <a:srgbClr val="047C7C"/>
                </a:solidFill>
                <a:latin typeface="Verdana" panose="020B0604030504040204" pitchFamily="34" charset="0"/>
                <a:ea typeface="Verdana" panose="020B0604030504040204" pitchFamily="34" charset="0"/>
              </a:rPr>
              <a:t>(Participant Guide, Appendix D, item D2)</a:t>
            </a:r>
          </a:p>
        </p:txBody>
      </p:sp>
    </p:spTree>
    <p:custDataLst>
      <p:tags r:id="rId1"/>
    </p:custDataLst>
    <p:extLst>
      <p:ext uri="{BB962C8B-B14F-4D97-AF65-F5344CB8AC3E}">
        <p14:creationId xmlns:p14="http://schemas.microsoft.com/office/powerpoint/2010/main" val="27516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485620"/>
            <a:ext cx="7382877" cy="818647"/>
          </a:xfrm>
        </p:spPr>
        <p:txBody>
          <a:bodyPr/>
          <a:lstStyle/>
          <a:p>
            <a:r>
              <a:rPr lang="en-US">
                <a:latin typeface="Arial" panose="020B0604020202020204" pitchFamily="34" charset="0"/>
                <a:cs typeface="Arial" panose="020B0604020202020204" pitchFamily="34" charset="0"/>
              </a:rPr>
              <a:t>Agenda</a:t>
            </a:r>
          </a:p>
        </p:txBody>
      </p:sp>
      <p:sp>
        <p:nvSpPr>
          <p:cNvPr id="9" name="Content Placeholder 4">
            <a:extLst>
              <a:ext uri="{FF2B5EF4-FFF2-40B4-BE49-F238E27FC236}">
                <a16:creationId xmlns:a16="http://schemas.microsoft.com/office/drawing/2014/main" id="{E74A6CDF-C7F2-4186-86B5-05B73270D63F}"/>
              </a:ext>
            </a:extLst>
          </p:cNvPr>
          <p:cNvSpPr>
            <a:spLocks noGrp="1"/>
          </p:cNvSpPr>
          <p:nvPr/>
        </p:nvSpPr>
        <p:spPr>
          <a:xfrm>
            <a:off x="1214651" y="1784270"/>
            <a:ext cx="9444249" cy="46942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indent="-627063">
              <a:lnSpc>
                <a:spcPct val="120000"/>
              </a:lnSpc>
              <a:spcAft>
                <a:spcPts val="800"/>
              </a:spcAft>
              <a:buFont typeface="+mj-lt"/>
              <a:buAutoNum type="arabicParenR"/>
            </a:pPr>
            <a:r>
              <a:rPr lang="en-US" sz="2400" dirty="0">
                <a:solidFill>
                  <a:schemeClr val="tx1"/>
                </a:solidFill>
                <a:latin typeface="Verdana" panose="020B0604030504040204" pitchFamily="34" charset="0"/>
                <a:ea typeface="Verdana" panose="020B0604030504040204" pitchFamily="34" charset="0"/>
              </a:rPr>
              <a:t>Session Introduction</a:t>
            </a:r>
          </a:p>
          <a:p>
            <a:pPr marL="627063" indent="-627063">
              <a:lnSpc>
                <a:spcPct val="108000"/>
              </a:lnSpc>
              <a:spcAft>
                <a:spcPts val="800"/>
              </a:spcAft>
              <a:buFont typeface="+mj-lt"/>
              <a:buAutoNum type="arabicParenR"/>
            </a:pPr>
            <a:r>
              <a:rPr lang="en-US" sz="2400" dirty="0">
                <a:latin typeface="Verdana" panose="020B0604030504040204" pitchFamily="34" charset="0"/>
                <a:ea typeface="Verdana" panose="020B0604030504040204" pitchFamily="34" charset="0"/>
              </a:rPr>
              <a:t>Continuous Improvement</a:t>
            </a:r>
          </a:p>
          <a:p>
            <a:pPr marL="627063" indent="-627063">
              <a:lnSpc>
                <a:spcPct val="108000"/>
              </a:lnSpc>
              <a:spcAft>
                <a:spcPts val="800"/>
              </a:spcAft>
              <a:buFont typeface="+mj-lt"/>
              <a:buAutoNum type="arabicParenR"/>
            </a:pPr>
            <a:r>
              <a:rPr lang="en-US" sz="2400" dirty="0">
                <a:solidFill>
                  <a:schemeClr val="tx1"/>
                </a:solidFill>
              </a:rPr>
              <a:t>Program Evaluation Basics</a:t>
            </a:r>
          </a:p>
          <a:p>
            <a:pPr marL="627063" indent="-627063">
              <a:lnSpc>
                <a:spcPct val="108000"/>
              </a:lnSpc>
              <a:spcAft>
                <a:spcPts val="800"/>
              </a:spcAft>
              <a:buFont typeface="+mj-lt"/>
              <a:buAutoNum type="arabicParenR"/>
            </a:pPr>
            <a:r>
              <a:rPr lang="en-US" sz="2400" dirty="0">
                <a:latin typeface="Verdana" panose="020B0604030504040204" pitchFamily="34" charset="0"/>
                <a:ea typeface="Verdana" panose="020B0604030504040204" pitchFamily="34" charset="0"/>
              </a:rPr>
              <a:t>Data Sources and Evaluation Tools</a:t>
            </a:r>
          </a:p>
          <a:p>
            <a:pPr marL="627063" indent="-627063">
              <a:lnSpc>
                <a:spcPct val="108000"/>
              </a:lnSpc>
              <a:spcBef>
                <a:spcPts val="1000"/>
              </a:spcBef>
              <a:spcAft>
                <a:spcPts val="800"/>
              </a:spcAft>
              <a:buClr>
                <a:srgbClr val="047C7C"/>
              </a:buClr>
              <a:buFont typeface="+mj-lt"/>
              <a:buAutoNum type="arabicParenR"/>
            </a:pPr>
            <a:r>
              <a:rPr lang="en-US" sz="2400" dirty="0">
                <a:latin typeface="Verdana" panose="020B0604030504040204" pitchFamily="34" charset="0"/>
                <a:ea typeface="Verdana" panose="020B0604030504040204" pitchFamily="34" charset="0"/>
              </a:rPr>
              <a:t>Data Analysis and Improvement Strategies</a:t>
            </a:r>
          </a:p>
          <a:p>
            <a:pPr marL="627063" indent="-627063">
              <a:lnSpc>
                <a:spcPct val="108000"/>
              </a:lnSpc>
              <a:spcBef>
                <a:spcPts val="1000"/>
              </a:spcBef>
              <a:spcAft>
                <a:spcPts val="800"/>
              </a:spcAft>
              <a:buClr>
                <a:srgbClr val="047C7C"/>
              </a:buClr>
              <a:buFont typeface="+mj-lt"/>
              <a:buAutoNum type="arabicParenR"/>
            </a:pPr>
            <a:r>
              <a:rPr lang="en-US" sz="2400" dirty="0">
                <a:latin typeface="Verdana" panose="020B0604030504040204" pitchFamily="34" charset="0"/>
                <a:ea typeface="Verdana" panose="020B0604030504040204" pitchFamily="34" charset="0"/>
              </a:rPr>
              <a:t>Evaluation Plan Development</a:t>
            </a:r>
          </a:p>
          <a:p>
            <a:pPr marL="627063" indent="-627063">
              <a:lnSpc>
                <a:spcPct val="108000"/>
              </a:lnSpc>
              <a:spcBef>
                <a:spcPts val="1000"/>
              </a:spcBef>
              <a:spcAft>
                <a:spcPts val="800"/>
              </a:spcAft>
              <a:buClr>
                <a:srgbClr val="047C7C"/>
              </a:buClr>
              <a:buFont typeface="+mj-lt"/>
              <a:buAutoNum type="arabicParenR"/>
            </a:pPr>
            <a:r>
              <a:rPr lang="en-US" sz="2400" dirty="0">
                <a:latin typeface="Verdana" panose="020B0604030504040204" pitchFamily="34" charset="0"/>
                <a:ea typeface="Verdana" panose="020B0604030504040204" pitchFamily="34" charset="0"/>
              </a:rPr>
              <a:t>Session Wrap-Up</a:t>
            </a:r>
          </a:p>
          <a:p>
            <a:pPr marL="0" indent="0">
              <a:lnSpc>
                <a:spcPct val="108000"/>
              </a:lnSpc>
              <a:spcAft>
                <a:spcPts val="800"/>
              </a:spcAft>
              <a:buNone/>
            </a:pPr>
            <a:endParaRPr lang="en-US" sz="2400" dirty="0">
              <a:solidFill>
                <a:schemeClr val="tx1"/>
              </a:solidFill>
            </a:endParaRPr>
          </a:p>
        </p:txBody>
      </p:sp>
      <p:sp>
        <p:nvSpPr>
          <p:cNvPr id="11" name="Slide Number Placeholder 2">
            <a:extLst>
              <a:ext uri="{FF2B5EF4-FFF2-40B4-BE49-F238E27FC236}">
                <a16:creationId xmlns:a16="http://schemas.microsoft.com/office/drawing/2014/main" id="{3F53CE73-1F0C-445C-A45E-DC26D90DE1FD}"/>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4</a:t>
            </a:fld>
            <a:endParaRPr lang="en-US" sz="1050"/>
          </a:p>
        </p:txBody>
      </p:sp>
      <p:sp>
        <p:nvSpPr>
          <p:cNvPr id="12" name="Footer Placeholder 1">
            <a:extLst>
              <a:ext uri="{FF2B5EF4-FFF2-40B4-BE49-F238E27FC236}">
                <a16:creationId xmlns:a16="http://schemas.microsoft.com/office/drawing/2014/main" id="{FC9F0737-6475-4240-8EF9-AA64B546D03C}"/>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309664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9B16A901-521B-4BD8-BA90-FE671FB5B9A8}"/>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40</a:t>
            </a:fld>
            <a:endParaRPr lang="en-US" sz="1050"/>
          </a:p>
        </p:txBody>
      </p:sp>
      <p:sp>
        <p:nvSpPr>
          <p:cNvPr id="11" name="Footer Placeholder 1">
            <a:extLst>
              <a:ext uri="{FF2B5EF4-FFF2-40B4-BE49-F238E27FC236}">
                <a16:creationId xmlns:a16="http://schemas.microsoft.com/office/drawing/2014/main" id="{A856E6C9-4A64-4343-AA84-3A084E3DB7B1}"/>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12" name="Title 3">
            <a:extLst>
              <a:ext uri="{FF2B5EF4-FFF2-40B4-BE49-F238E27FC236}">
                <a16:creationId xmlns:a16="http://schemas.microsoft.com/office/drawing/2014/main" id="{FBAF4216-0A31-4DEA-9E84-7851E6A946A0}"/>
              </a:ext>
            </a:extLst>
          </p:cNvPr>
          <p:cNvSpPr txBox="1">
            <a:spLocks/>
          </p:cNvSpPr>
          <p:nvPr/>
        </p:nvSpPr>
        <p:spPr>
          <a:xfrm>
            <a:off x="0" y="13705"/>
            <a:ext cx="12191999" cy="399843"/>
          </a:xfrm>
          <a:prstGeom prst="rect">
            <a:avLst/>
          </a:prstGeom>
        </p:spPr>
        <p:txBody>
          <a:bodyPr>
            <a:noAutofit/>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r>
              <a:rPr lang="en-US" sz="2200" b="1" dirty="0">
                <a:solidFill>
                  <a:schemeClr val="bg1"/>
                </a:solidFill>
                <a:latin typeface="Arial" panose="020B0604020202020204" pitchFamily="34" charset="0"/>
                <a:cs typeface="Arial" panose="020B0604020202020204" pitchFamily="34" charset="0"/>
              </a:rPr>
              <a:t>Example Program Evaluation Plan for ABC Adult Ed. – Auto Technician IET Program</a:t>
            </a:r>
          </a:p>
        </p:txBody>
      </p:sp>
      <p:graphicFrame>
        <p:nvGraphicFramePr>
          <p:cNvPr id="13" name="Table 2" descr="Five column table showing example of a Program Evaluation Plan: Column 1) Evaluation Goal and Question; Column 2) Data Needed (Measures); Column 3) Timeframe Schedule; Column 4) Data Sources; Column 5) Analysis Approach.">
            <a:extLst>
              <a:ext uri="{FF2B5EF4-FFF2-40B4-BE49-F238E27FC236}">
                <a16:creationId xmlns:a16="http://schemas.microsoft.com/office/drawing/2014/main" id="{5784FB98-9E53-43EB-A4D4-E516ACE50AF3}"/>
              </a:ext>
            </a:extLst>
          </p:cNvPr>
          <p:cNvGraphicFramePr>
            <a:graphicFrameLocks noGrp="1"/>
          </p:cNvGraphicFramePr>
          <p:nvPr>
            <p:extLst>
              <p:ext uri="{D42A27DB-BD31-4B8C-83A1-F6EECF244321}">
                <p14:modId xmlns:p14="http://schemas.microsoft.com/office/powerpoint/2010/main" val="2768447314"/>
              </p:ext>
            </p:extLst>
          </p:nvPr>
        </p:nvGraphicFramePr>
        <p:xfrm>
          <a:off x="0" y="419629"/>
          <a:ext cx="12181595" cy="6341701"/>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4244520960"/>
                    </a:ext>
                  </a:extLst>
                </a:gridCol>
                <a:gridCol w="2926080">
                  <a:extLst>
                    <a:ext uri="{9D8B030D-6E8A-4147-A177-3AD203B41FA5}">
                      <a16:colId xmlns:a16="http://schemas.microsoft.com/office/drawing/2014/main" val="3903037393"/>
                    </a:ext>
                  </a:extLst>
                </a:gridCol>
                <a:gridCol w="2560320">
                  <a:extLst>
                    <a:ext uri="{9D8B030D-6E8A-4147-A177-3AD203B41FA5}">
                      <a16:colId xmlns:a16="http://schemas.microsoft.com/office/drawing/2014/main" val="2726614727"/>
                    </a:ext>
                  </a:extLst>
                </a:gridCol>
                <a:gridCol w="1483115">
                  <a:extLst>
                    <a:ext uri="{9D8B030D-6E8A-4147-A177-3AD203B41FA5}">
                      <a16:colId xmlns:a16="http://schemas.microsoft.com/office/drawing/2014/main" val="2032062113"/>
                    </a:ext>
                  </a:extLst>
                </a:gridCol>
                <a:gridCol w="2103120">
                  <a:extLst>
                    <a:ext uri="{9D8B030D-6E8A-4147-A177-3AD203B41FA5}">
                      <a16:colId xmlns:a16="http://schemas.microsoft.com/office/drawing/2014/main" val="256544389"/>
                    </a:ext>
                  </a:extLst>
                </a:gridCol>
              </a:tblGrid>
              <a:tr h="485200">
                <a:tc gridSpan="5">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600" b="1" kern="1200" dirty="0">
                          <a:solidFill>
                            <a:schemeClr val="dk1"/>
                          </a:solidFill>
                          <a:effectLst/>
                          <a:latin typeface="+mn-lt"/>
                          <a:ea typeface="+mn-ea"/>
                          <a:cs typeface="+mn-cs"/>
                        </a:rPr>
                        <a:t>Goal 1: </a:t>
                      </a:r>
                      <a:r>
                        <a:rPr lang="en-US" sz="1600" b="0" kern="1200" dirty="0">
                          <a:solidFill>
                            <a:schemeClr val="dk1"/>
                          </a:solidFill>
                          <a:effectLst/>
                          <a:latin typeface="+mn-lt"/>
                          <a:ea typeface="+mn-ea"/>
                          <a:cs typeface="+mn-cs"/>
                        </a:rPr>
                        <a:t>Learners will gain the academic, workplace preparation, and workforce training skills and competencies required to successfully pass the ASE Service Consultant Certification test upon program completion.</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3F3"/>
                    </a:solidFill>
                  </a:tcPr>
                </a:tc>
                <a:tc hMerge="1">
                  <a:txBody>
                    <a:bodyPr/>
                    <a:lstStyle/>
                    <a:p>
                      <a:pPr marL="0" marR="0" algn="ctr">
                        <a:lnSpc>
                          <a:spcPts val="1700"/>
                        </a:lnSpc>
                        <a:spcBef>
                          <a:spcPts val="0"/>
                        </a:spcBef>
                        <a:spcAft>
                          <a:spcPts val="0"/>
                        </a:spcAft>
                      </a:pP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hMerge="1">
                  <a:txBody>
                    <a:bodyPr/>
                    <a:lstStyle/>
                    <a:p>
                      <a:endParaRPr lang="en-US" dirty="0">
                        <a:latin typeface="+mn-lt"/>
                      </a:endParaRPr>
                    </a:p>
                  </a:txBody>
                  <a:tcPr marL="36576" marR="36576"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hMerge="1">
                  <a:txBody>
                    <a:bodyPr/>
                    <a:lstStyle/>
                    <a:p>
                      <a:pPr marL="0" marR="0" algn="ctr">
                        <a:lnSpc>
                          <a:spcPts val="1700"/>
                        </a:lnSpc>
                        <a:spcBef>
                          <a:spcPts val="0"/>
                        </a:spcBef>
                        <a:spcAft>
                          <a:spcPts val="0"/>
                        </a:spcAft>
                      </a:pP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hMerge="1">
                  <a:txBody>
                    <a:bodyPr/>
                    <a:lstStyle/>
                    <a:p>
                      <a:pPr marL="0" marR="0" algn="ctr">
                        <a:lnSpc>
                          <a:spcPts val="1200"/>
                        </a:lnSpc>
                        <a:spcBef>
                          <a:spcPts val="100"/>
                        </a:spcBef>
                        <a:spcAft>
                          <a:spcPts val="0"/>
                        </a:spcAft>
                      </a:pP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extLst>
                  <a:ext uri="{0D108BD9-81ED-4DB2-BD59-A6C34878D82A}">
                    <a16:rowId xmlns:a16="http://schemas.microsoft.com/office/drawing/2014/main" val="4055686100"/>
                  </a:ext>
                </a:extLst>
              </a:tr>
              <a:tr h="485200">
                <a:tc>
                  <a:txBody>
                    <a:bodyPr/>
                    <a:lstStyle/>
                    <a:p>
                      <a:pPr marL="0" marR="0" algn="ctr">
                        <a:lnSpc>
                          <a:spcPts val="1700"/>
                        </a:lnSpc>
                        <a:spcBef>
                          <a:spcPts val="0"/>
                        </a:spcBef>
                        <a:spcAft>
                          <a:spcPts val="0"/>
                        </a:spcAft>
                      </a:pPr>
                      <a:r>
                        <a:rPr lang="en-US" sz="1600" b="1" dirty="0">
                          <a:solidFill>
                            <a:srgbClr val="FFFFFF"/>
                          </a:solidFill>
                          <a:effectLst/>
                          <a:latin typeface="+mn-lt"/>
                          <a:cs typeface="Times New Roman" panose="02020603050405020304" pitchFamily="18" charset="0"/>
                        </a:rPr>
                        <a:t>Evaluation Question(s)</a:t>
                      </a:r>
                      <a:br>
                        <a:rPr lang="en-US" sz="1600" b="1" dirty="0">
                          <a:solidFill>
                            <a:srgbClr val="FFFFFF"/>
                          </a:solidFill>
                          <a:effectLst/>
                          <a:latin typeface="+mn-lt"/>
                          <a:cs typeface="Times New Roman" panose="02020603050405020304" pitchFamily="18" charset="0"/>
                        </a:rPr>
                      </a:br>
                      <a:r>
                        <a:rPr lang="en-US" sz="1400" b="0" dirty="0">
                          <a:solidFill>
                            <a:srgbClr val="FFFFFF"/>
                          </a:solidFill>
                          <a:effectLst/>
                          <a:latin typeface="+mn-lt"/>
                          <a:cs typeface="Times New Roman" panose="02020603050405020304" pitchFamily="18" charset="0"/>
                        </a:rPr>
                        <a:t>(Process &amp; Outcome)</a:t>
                      </a:r>
                      <a:endParaRPr lang="en-US" sz="1400" b="0" dirty="0">
                        <a:solidFill>
                          <a:srgbClr val="000000"/>
                        </a:solidFill>
                        <a:effectLst/>
                        <a:latin typeface="+mn-lt"/>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marL="0" marR="0" algn="ctr">
                        <a:lnSpc>
                          <a:spcPts val="1700"/>
                        </a:lnSpc>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Data Needed</a:t>
                      </a:r>
                      <a:r>
                        <a:rPr lang="en-US" sz="1600" b="1" dirty="0">
                          <a:solidFill>
                            <a:srgbClr val="000000"/>
                          </a:solidFill>
                          <a:effectLst/>
                          <a:latin typeface="+mn-lt"/>
                          <a:ea typeface="Times New Roman" panose="02020603050405020304" pitchFamily="18" charset="0"/>
                          <a:cs typeface="Times New Roman" panose="02020603050405020304" pitchFamily="18" charset="0"/>
                        </a:rPr>
                        <a:t>​</a:t>
                      </a:r>
                      <a:br>
                        <a:rPr lang="en-US" sz="1600" b="1" dirty="0">
                          <a:solidFill>
                            <a:srgbClr val="000000"/>
                          </a:solidFill>
                          <a:effectLst/>
                          <a:latin typeface="+mn-lt"/>
                          <a:ea typeface="Times New Roman" panose="02020603050405020304" pitchFamily="18" charset="0"/>
                          <a:cs typeface="Times New Roman" panose="02020603050405020304" pitchFamily="18" charset="0"/>
                        </a:rPr>
                      </a:br>
                      <a:r>
                        <a:rPr lang="en-US" sz="1400" b="0" dirty="0">
                          <a:solidFill>
                            <a:srgbClr val="FFFFFF"/>
                          </a:solidFill>
                          <a:effectLst/>
                          <a:latin typeface="+mn-lt"/>
                          <a:ea typeface="Times New Roman" panose="02020603050405020304" pitchFamily="18" charset="0"/>
                          <a:cs typeface="Times New Roman" panose="02020603050405020304" pitchFamily="18" charset="0"/>
                        </a:rPr>
                        <a:t>(Measures)</a:t>
                      </a:r>
                      <a:r>
                        <a:rPr lang="en-US" sz="1400" b="0" dirty="0">
                          <a:solidFill>
                            <a:srgbClr val="000000"/>
                          </a:solidFill>
                          <a:effectLst/>
                          <a:latin typeface="+mn-lt"/>
                          <a:ea typeface="Times New Roman" panose="02020603050405020304" pitchFamily="18" charset="0"/>
                          <a:cs typeface="Times New Roman" panose="02020603050405020304" pitchFamily="18" charset="0"/>
                        </a:rPr>
                        <a:t>​</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algn="ctr"/>
                      <a:r>
                        <a:rPr lang="en-US" sz="1600" b="1" dirty="0">
                          <a:solidFill>
                            <a:srgbClr val="FFFFFF"/>
                          </a:solidFill>
                          <a:effectLst/>
                          <a:latin typeface="+mn-lt"/>
                          <a:ea typeface="Times New Roman" panose="02020603050405020304" pitchFamily="18" charset="0"/>
                          <a:cs typeface="Times New Roman" panose="02020603050405020304" pitchFamily="18" charset="0"/>
                        </a:rPr>
                        <a:t>Data Source(s) </a:t>
                      </a:r>
                      <a:endParaRPr lang="en-US" dirty="0">
                        <a:latin typeface="+mn-lt"/>
                      </a:endParaRPr>
                    </a:p>
                  </a:txBody>
                  <a:tcPr marL="36576" marR="36576"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marL="0" marR="0" algn="ctr">
                        <a:lnSpc>
                          <a:spcPts val="1700"/>
                        </a:lnSpc>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Timeframe/</a:t>
                      </a:r>
                      <a:br>
                        <a:rPr lang="en-US" sz="1600" b="1" dirty="0">
                          <a:solidFill>
                            <a:srgbClr val="FFFFFF"/>
                          </a:solidFill>
                          <a:effectLst/>
                          <a:latin typeface="+mn-lt"/>
                          <a:ea typeface="Times New Roman" panose="02020603050405020304" pitchFamily="18" charset="0"/>
                          <a:cs typeface="Times New Roman" panose="02020603050405020304" pitchFamily="18" charset="0"/>
                        </a:rPr>
                      </a:br>
                      <a:r>
                        <a:rPr lang="en-US" sz="1600" b="1" dirty="0">
                          <a:solidFill>
                            <a:srgbClr val="FFFFFF"/>
                          </a:solidFill>
                          <a:effectLst/>
                          <a:latin typeface="+mn-lt"/>
                          <a:ea typeface="Times New Roman" panose="02020603050405020304" pitchFamily="18" charset="0"/>
                          <a:cs typeface="Times New Roman" panose="02020603050405020304" pitchFamily="18" charset="0"/>
                        </a:rPr>
                        <a:t>Schedule</a:t>
                      </a:r>
                      <a:r>
                        <a:rPr lang="en-US" sz="1600" b="1" dirty="0">
                          <a:solidFill>
                            <a:srgbClr val="000000"/>
                          </a:solidFill>
                          <a:effectLst/>
                          <a:latin typeface="+mn-lt"/>
                          <a:ea typeface="Times New Roman" panose="02020603050405020304" pitchFamily="18" charset="0"/>
                          <a:cs typeface="Times New Roman" panose="02020603050405020304" pitchFamily="18" charset="0"/>
                        </a:rPr>
                        <a:t>​</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marL="0" marR="0" algn="ctr">
                        <a:lnSpc>
                          <a:spcPts val="1200"/>
                        </a:lnSpc>
                        <a:spcBef>
                          <a:spcPts val="100"/>
                        </a:spcBef>
                        <a:spcAft>
                          <a:spcPts val="1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Analysis Approach(es)</a:t>
                      </a:r>
                    </a:p>
                    <a:p>
                      <a:pPr marL="0" marR="0" algn="ctr">
                        <a:lnSpc>
                          <a:spcPts val="1200"/>
                        </a:lnSpc>
                        <a:spcBef>
                          <a:spcPts val="100"/>
                        </a:spcBef>
                        <a:spcAft>
                          <a:spcPts val="0"/>
                        </a:spcAft>
                      </a:pPr>
                      <a:r>
                        <a:rPr lang="en-US" sz="1400" b="0" dirty="0">
                          <a:solidFill>
                            <a:srgbClr val="FFFFFF"/>
                          </a:solidFill>
                          <a:effectLst/>
                          <a:latin typeface="+mn-lt"/>
                          <a:ea typeface="Times New Roman" panose="02020603050405020304" pitchFamily="18" charset="0"/>
                          <a:cs typeface="Times New Roman" panose="02020603050405020304" pitchFamily="18" charset="0"/>
                        </a:rPr>
                        <a:t>(Quantitative/Qualitative)</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extLst>
                  <a:ext uri="{0D108BD9-81ED-4DB2-BD59-A6C34878D82A}">
                    <a16:rowId xmlns:a16="http://schemas.microsoft.com/office/drawing/2014/main" val="3031783226"/>
                  </a:ext>
                </a:extLst>
              </a:tr>
              <a:tr h="742411">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How many program completers pass the ASE Service Consultant Cert. test within 90 days of completion?</a:t>
                      </a:r>
                    </a:p>
                  </a:txBody>
                  <a:tcPr marL="36576" marR="36576" marT="73152" marB="82296">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Program completion dates</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 of participants obtaining certification within 90 days</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Student outcomes data</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Post-Program Participant Survey</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4 months after end of program</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Quantitative</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5412844"/>
                  </a:ext>
                </a:extLst>
              </a:tr>
              <a:tr h="1712146">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What is causing lower-or higher-than expected certification results?</a:t>
                      </a:r>
                    </a:p>
                  </a:txBody>
                  <a:tcPr marL="36576" marR="36576" marT="73152" marB="82296">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230188" marR="0" lvl="0" indent="-174625" algn="l" defTabSz="914400" rtl="0" eaLnBrk="1" fontAlgn="auto" latinLnBrk="0" hangingPunct="1">
                        <a:lnSpc>
                          <a:spcPts val="1500"/>
                        </a:lnSpc>
                        <a:spcBef>
                          <a:spcPts val="300"/>
                        </a:spcBef>
                        <a:spcAft>
                          <a:spcPts val="300"/>
                        </a:spcAft>
                        <a:buClrTx/>
                        <a:buSzTx/>
                        <a:buFont typeface="Arial" panose="020B0604020202020204" pitchFamily="34" charset="0"/>
                        <a:buChar char="•"/>
                        <a:tabLst/>
                        <a:defRP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Participant responses on Participant Post-Program Survey</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End-of-term assessment scores</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 of participants accessing available learner supports </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Program curriculum alignment to certification requirements</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Participant LMS or records database</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Learner support logs and advisor notes</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Program curriculum</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Certification requirements</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Within 6 months of end of program</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Qualitative</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7133417"/>
                  </a:ext>
                </a:extLst>
              </a:tr>
              <a:tr h="0">
                <a:tc gridSpan="5">
                  <a:txBody>
                    <a:bodyPr/>
                    <a:lstStyle/>
                    <a:p>
                      <a:pPr>
                        <a:lnSpc>
                          <a:spcPts val="80"/>
                        </a:lnSpc>
                      </a:pPr>
                      <a:endParaRPr lang="en-US" sz="100" dirty="0">
                        <a:latin typeface="+mn-lt"/>
                        <a:ea typeface="Verdana" panose="020B0604030504040204" pitchFamily="34" charset="0"/>
                        <a:cs typeface="Lato Semibold" panose="020F0502020204030203" pitchFamily="34" charset="0"/>
                      </a:endParaRPr>
                    </a:p>
                  </a:txBody>
                  <a:tcPr marL="36576" marR="36576" marT="73152" marB="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5883431"/>
                  </a:ext>
                </a:extLst>
              </a:tr>
              <a:tr h="539622">
                <a:tc gridSpan="5">
                  <a:txBody>
                    <a:bodyPr/>
                    <a:lstStyle/>
                    <a:p>
                      <a:pPr>
                        <a:lnSpc>
                          <a:spcPts val="1600"/>
                        </a:lnSpc>
                      </a:pPr>
                      <a:r>
                        <a:rPr lang="en-US" sz="1600" b="1" kern="1200" dirty="0">
                          <a:solidFill>
                            <a:schemeClr val="dk1"/>
                          </a:solidFill>
                          <a:effectLst/>
                          <a:latin typeface="+mn-lt"/>
                          <a:ea typeface="+mn-ea"/>
                          <a:cs typeface="+mn-cs"/>
                        </a:rPr>
                        <a:t>Goal 2: </a:t>
                      </a:r>
                      <a:r>
                        <a:rPr lang="en-US" sz="1600" kern="1200" dirty="0">
                          <a:solidFill>
                            <a:schemeClr val="dk1"/>
                          </a:solidFill>
                          <a:effectLst/>
                          <a:latin typeface="+mn-lt"/>
                          <a:ea typeface="+mn-ea"/>
                          <a:cs typeface="+mn-cs"/>
                        </a:rPr>
                        <a:t>All IET staff involved in research, design, implementation, and evaluation will complete annual professional development training on IET program planning, pass the post-assessment with a score of at least 85%</a:t>
                      </a:r>
                      <a:r>
                        <a:rPr lang="en-US" sz="1600" dirty="0">
                          <a:latin typeface="+mn-lt"/>
                          <a:ea typeface="Verdana" panose="020B0604030504040204" pitchFamily="34" charset="0"/>
                          <a:cs typeface="Lato Semibold" panose="020F0502020204030203" pitchFamily="34" charset="0"/>
                        </a:rPr>
                        <a:t>.</a:t>
                      </a:r>
                    </a:p>
                  </a:txBody>
                  <a:tcPr marL="36576" marR="36576" marT="73152" marB="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nSpc>
                          <a:spcPts val="1800"/>
                        </a:lnSpc>
                      </a:pPr>
                      <a:endParaRPr lang="en-US" sz="1800" dirty="0">
                        <a:latin typeface="+mn-lt"/>
                        <a:ea typeface="Verdana" panose="020B0604030504040204" pitchFamily="34" charset="0"/>
                        <a:cs typeface="Lato Semibold"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4169186"/>
                  </a:ext>
                </a:extLst>
              </a:tr>
              <a:tr h="511639">
                <a:tc>
                  <a:txBody>
                    <a:bodyPr/>
                    <a:lstStyle/>
                    <a:p>
                      <a:pPr marL="0" marR="0" algn="ctr">
                        <a:lnSpc>
                          <a:spcPts val="1700"/>
                        </a:lnSpc>
                        <a:spcBef>
                          <a:spcPts val="0"/>
                        </a:spcBef>
                        <a:spcAft>
                          <a:spcPts val="0"/>
                        </a:spcAft>
                      </a:pPr>
                      <a:r>
                        <a:rPr lang="en-US" sz="1600" b="1" dirty="0">
                          <a:solidFill>
                            <a:srgbClr val="FFFFFF"/>
                          </a:solidFill>
                          <a:effectLst/>
                          <a:latin typeface="+mn-lt"/>
                          <a:cs typeface="Times New Roman" panose="02020603050405020304" pitchFamily="18" charset="0"/>
                        </a:rPr>
                        <a:t>Evaluation Question(s)</a:t>
                      </a:r>
                      <a:br>
                        <a:rPr lang="en-US" sz="1600" b="1" dirty="0">
                          <a:solidFill>
                            <a:srgbClr val="FFFFFF"/>
                          </a:solidFill>
                          <a:effectLst/>
                          <a:latin typeface="+mn-lt"/>
                          <a:cs typeface="Times New Roman" panose="02020603050405020304" pitchFamily="18" charset="0"/>
                        </a:rPr>
                      </a:br>
                      <a:r>
                        <a:rPr lang="en-US" sz="1400" b="0" dirty="0">
                          <a:solidFill>
                            <a:srgbClr val="FFFFFF"/>
                          </a:solidFill>
                          <a:effectLst/>
                          <a:latin typeface="+mn-lt"/>
                          <a:cs typeface="Times New Roman" panose="02020603050405020304" pitchFamily="18" charset="0"/>
                        </a:rPr>
                        <a:t>(Process &amp; Outcome)</a:t>
                      </a:r>
                      <a:endParaRPr lang="en-US" sz="1400" b="0" dirty="0">
                        <a:solidFill>
                          <a:srgbClr val="000000"/>
                        </a:solidFill>
                        <a:effectLst/>
                        <a:latin typeface="+mn-lt"/>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marL="0" marR="0" algn="ctr">
                        <a:lnSpc>
                          <a:spcPts val="1700"/>
                        </a:lnSpc>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Data Needed</a:t>
                      </a:r>
                      <a:r>
                        <a:rPr lang="en-US" sz="1600" b="1" dirty="0">
                          <a:solidFill>
                            <a:srgbClr val="000000"/>
                          </a:solidFill>
                          <a:effectLst/>
                          <a:latin typeface="+mn-lt"/>
                          <a:ea typeface="Times New Roman" panose="02020603050405020304" pitchFamily="18" charset="0"/>
                          <a:cs typeface="Times New Roman" panose="02020603050405020304" pitchFamily="18" charset="0"/>
                        </a:rPr>
                        <a:t>​</a:t>
                      </a:r>
                      <a:br>
                        <a:rPr lang="en-US" sz="1600" b="1" dirty="0">
                          <a:solidFill>
                            <a:srgbClr val="000000"/>
                          </a:solidFill>
                          <a:effectLst/>
                          <a:latin typeface="+mn-lt"/>
                          <a:ea typeface="Times New Roman" panose="02020603050405020304" pitchFamily="18" charset="0"/>
                          <a:cs typeface="Times New Roman" panose="02020603050405020304" pitchFamily="18" charset="0"/>
                        </a:rPr>
                      </a:br>
                      <a:r>
                        <a:rPr lang="en-US" sz="1400" b="0" dirty="0">
                          <a:solidFill>
                            <a:srgbClr val="FFFFFF"/>
                          </a:solidFill>
                          <a:effectLst/>
                          <a:latin typeface="+mn-lt"/>
                          <a:ea typeface="Times New Roman" panose="02020603050405020304" pitchFamily="18" charset="0"/>
                          <a:cs typeface="Times New Roman" panose="02020603050405020304" pitchFamily="18" charset="0"/>
                        </a:rPr>
                        <a:t>(Measures)</a:t>
                      </a:r>
                      <a:r>
                        <a:rPr lang="en-US" sz="1400" b="0" dirty="0">
                          <a:solidFill>
                            <a:srgbClr val="000000"/>
                          </a:solidFill>
                          <a:effectLst/>
                          <a:latin typeface="+mn-lt"/>
                          <a:ea typeface="Times New Roman" panose="02020603050405020304" pitchFamily="18" charset="0"/>
                          <a:cs typeface="Times New Roman" panose="02020603050405020304" pitchFamily="18" charset="0"/>
                        </a:rPr>
                        <a:t>​</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algn="ctr"/>
                      <a:r>
                        <a:rPr lang="en-US" sz="1600" b="1" dirty="0">
                          <a:solidFill>
                            <a:srgbClr val="FFFFFF"/>
                          </a:solidFill>
                          <a:effectLst/>
                          <a:latin typeface="+mn-lt"/>
                          <a:ea typeface="Times New Roman" panose="02020603050405020304" pitchFamily="18" charset="0"/>
                          <a:cs typeface="Times New Roman" panose="02020603050405020304" pitchFamily="18" charset="0"/>
                        </a:rPr>
                        <a:t>Data Source(s) </a:t>
                      </a:r>
                      <a:endParaRPr lang="en-US" dirty="0">
                        <a:latin typeface="+mn-lt"/>
                      </a:endParaRPr>
                    </a:p>
                  </a:txBody>
                  <a:tcPr marL="36576" marR="36576" marT="36576" marB="36576"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marL="0" marR="0" algn="ctr">
                        <a:lnSpc>
                          <a:spcPts val="1700"/>
                        </a:lnSpc>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Timeframe/</a:t>
                      </a:r>
                      <a:br>
                        <a:rPr lang="en-US" sz="1600" b="1" dirty="0">
                          <a:solidFill>
                            <a:srgbClr val="FFFFFF"/>
                          </a:solidFill>
                          <a:effectLst/>
                          <a:latin typeface="+mn-lt"/>
                          <a:ea typeface="Times New Roman" panose="02020603050405020304" pitchFamily="18" charset="0"/>
                          <a:cs typeface="Times New Roman" panose="02020603050405020304" pitchFamily="18" charset="0"/>
                        </a:rPr>
                      </a:br>
                      <a:r>
                        <a:rPr lang="en-US" sz="1600" b="1" dirty="0">
                          <a:solidFill>
                            <a:srgbClr val="FFFFFF"/>
                          </a:solidFill>
                          <a:effectLst/>
                          <a:latin typeface="+mn-lt"/>
                          <a:ea typeface="Times New Roman" panose="02020603050405020304" pitchFamily="18" charset="0"/>
                          <a:cs typeface="Times New Roman" panose="02020603050405020304" pitchFamily="18" charset="0"/>
                        </a:rPr>
                        <a:t>Schedule</a:t>
                      </a:r>
                      <a:r>
                        <a:rPr lang="en-US" sz="1600" b="1" dirty="0">
                          <a:solidFill>
                            <a:srgbClr val="000000"/>
                          </a:solidFill>
                          <a:effectLst/>
                          <a:latin typeface="+mn-lt"/>
                          <a:ea typeface="Times New Roman" panose="02020603050405020304" pitchFamily="18" charset="0"/>
                          <a:cs typeface="Times New Roman" panose="02020603050405020304" pitchFamily="18" charset="0"/>
                        </a:rPr>
                        <a:t>​</a:t>
                      </a:r>
                      <a:endParaRPr lang="en-US" sz="16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tc>
                  <a:txBody>
                    <a:bodyPr/>
                    <a:lstStyle/>
                    <a:p>
                      <a:pPr marL="0" marR="0" algn="ctr">
                        <a:lnSpc>
                          <a:spcPts val="1200"/>
                        </a:lnSpc>
                        <a:spcBef>
                          <a:spcPts val="100"/>
                        </a:spcBef>
                        <a:spcAft>
                          <a:spcPts val="1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Analysis Approach(es)</a:t>
                      </a:r>
                    </a:p>
                    <a:p>
                      <a:pPr marL="0" marR="0" algn="ctr">
                        <a:lnSpc>
                          <a:spcPts val="1200"/>
                        </a:lnSpc>
                        <a:spcBef>
                          <a:spcPts val="100"/>
                        </a:spcBef>
                        <a:spcAft>
                          <a:spcPts val="0"/>
                        </a:spcAft>
                      </a:pPr>
                      <a:r>
                        <a:rPr lang="en-US" sz="1400" b="0" dirty="0">
                          <a:solidFill>
                            <a:srgbClr val="FFFFFF"/>
                          </a:solidFill>
                          <a:effectLst/>
                          <a:latin typeface="+mn-lt"/>
                          <a:ea typeface="Times New Roman" panose="02020603050405020304" pitchFamily="18" charset="0"/>
                          <a:cs typeface="Times New Roman" panose="02020603050405020304" pitchFamily="18" charset="0"/>
                        </a:rPr>
                        <a:t>(Quantitative/Qualitative)</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36576" marR="36576" marT="36576" marB="36576"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315F9F"/>
                    </a:solidFill>
                  </a:tcPr>
                </a:tc>
                <a:extLst>
                  <a:ext uri="{0D108BD9-81ED-4DB2-BD59-A6C34878D82A}">
                    <a16:rowId xmlns:a16="http://schemas.microsoft.com/office/drawing/2014/main" val="379905441"/>
                  </a:ext>
                </a:extLst>
              </a:tr>
              <a:tr h="996817">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How many staff members complete the training?</a:t>
                      </a:r>
                    </a:p>
                  </a:txBody>
                  <a:tcPr marL="36576" marR="36576" marT="73152" marB="82296">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 of training sessions each participant logged in and out</a:t>
                      </a:r>
                    </a:p>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 of times participants logged in late or logged out early </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Participant Daily log-in/out records</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Annually</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Quantitative</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8892986"/>
                  </a:ext>
                </a:extLst>
              </a:tr>
              <a:tr h="489774">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How many staff members pass the post-assessment with a score ≥ 85%?</a:t>
                      </a:r>
                    </a:p>
                  </a:txBody>
                  <a:tcPr marL="36576" marR="36576" marT="73152" marB="82296">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Professional Development Post-assessment scores</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30188" marR="0" lvl="0" indent="-174625" algn="l" defTabSz="914400" rtl="0" eaLnBrk="1" latinLnBrk="0" hangingPunct="1">
                        <a:lnSpc>
                          <a:spcPts val="1500"/>
                        </a:lnSpc>
                        <a:spcBef>
                          <a:spcPts val="300"/>
                        </a:spcBef>
                        <a:spcAft>
                          <a:spcPts val="300"/>
                        </a:spcAft>
                        <a:buFont typeface="Arial" panose="020B0604020202020204" pitchFamily="34" charset="0"/>
                        <a:buChar char="•"/>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Prof. Dev. Learning Management System (LMS)</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 Annually</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defTabSz="914400" rtl="0" eaLnBrk="1" latinLnBrk="0" hangingPunct="1">
                        <a:lnSpc>
                          <a:spcPts val="1500"/>
                        </a:lnSpc>
                        <a:spcBef>
                          <a:spcPts val="200"/>
                        </a:spcBef>
                        <a:spcAft>
                          <a:spcPts val="200"/>
                        </a:spcAft>
                      </a:pPr>
                      <a:r>
                        <a:rPr lang="en-US" sz="1600" kern="1200" spc="-10" baseline="0" dirty="0">
                          <a:solidFill>
                            <a:srgbClr val="000000"/>
                          </a:solidFill>
                          <a:effectLst/>
                          <a:latin typeface="+mn-lt"/>
                          <a:ea typeface="Verdana" panose="020B0604030504040204" pitchFamily="34" charset="0"/>
                          <a:cs typeface="Calibri" panose="020F0502020204030204" pitchFamily="34" charset="0"/>
                        </a:rPr>
                        <a:t>Quantitative</a:t>
                      </a:r>
                    </a:p>
                  </a:txBody>
                  <a:tcPr marL="36576" marR="36576" marT="73152" marB="82296">
                    <a:lnL w="635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7170695"/>
                  </a:ext>
                </a:extLst>
              </a:tr>
            </a:tbl>
          </a:graphicData>
        </a:graphic>
      </p:graphicFrame>
    </p:spTree>
    <p:extLst>
      <p:ext uri="{BB962C8B-B14F-4D97-AF65-F5344CB8AC3E}">
        <p14:creationId xmlns:p14="http://schemas.microsoft.com/office/powerpoint/2010/main" val="1590407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B6C8AE-599F-4D17-9605-886D2A67B2FC}"/>
              </a:ext>
              <a:ext uri="{C183D7F6-B498-43B3-948B-1728B52AA6E4}">
                <adec:decorative xmlns:adec="http://schemas.microsoft.com/office/drawing/2017/decorative" val="1"/>
              </a:ext>
            </a:extLst>
          </p:cNvPr>
          <p:cNvSpPr/>
          <p:nvPr/>
        </p:nvSpPr>
        <p:spPr>
          <a:xfrm>
            <a:off x="2289011" y="2653748"/>
            <a:ext cx="8985579" cy="3806687"/>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2359190" y="2723323"/>
            <a:ext cx="8915400" cy="3752022"/>
          </a:xfrm>
          <a:prstGeom prst="rect">
            <a:avLst/>
          </a:prstGeom>
        </p:spPr>
        <p:txBody>
          <a:bodyPr vert="horz" lIns="91440" tIns="45720" rIns="91440" bIns="45720" rtlCol="0" anchor="t">
            <a:normAutofit fontScale="92500" lnSpcReduction="20000"/>
          </a:bodyPr>
          <a:lstStyle/>
          <a:p>
            <a:pPr marL="457200" indent="-457200">
              <a:lnSpc>
                <a:spcPct val="110000"/>
              </a:lnSpc>
              <a:spcAft>
                <a:spcPts val="600"/>
              </a:spcAft>
              <a:buFont typeface="Wingdings" panose="05000000000000000000" pitchFamily="2" charset="2"/>
              <a:buChar char="§"/>
            </a:pPr>
            <a:r>
              <a:rPr lang="en-US" sz="2400" dirty="0">
                <a:solidFill>
                  <a:schemeClr val="tx1"/>
                </a:solidFill>
              </a:rPr>
              <a:t>Return to your group handout with your goal and process and outcome questions from breakout activity #1.</a:t>
            </a:r>
          </a:p>
          <a:p>
            <a:pPr marL="457200" indent="-457200">
              <a:lnSpc>
                <a:spcPct val="110000"/>
              </a:lnSpc>
              <a:spcAft>
                <a:spcPts val="600"/>
              </a:spcAft>
              <a:buFont typeface="Wingdings" panose="05000000000000000000" pitchFamily="2" charset="2"/>
              <a:buChar char="§"/>
            </a:pPr>
            <a:r>
              <a:rPr lang="en-US" sz="2400" dirty="0">
                <a:solidFill>
                  <a:schemeClr val="tx1"/>
                </a:solidFill>
              </a:rPr>
              <a:t>Discuss the data you need to evaluate the goal and answer your questions.</a:t>
            </a:r>
          </a:p>
          <a:p>
            <a:pPr marL="457200" indent="-457200">
              <a:lnSpc>
                <a:spcPct val="110000"/>
              </a:lnSpc>
              <a:spcAft>
                <a:spcPts val="600"/>
              </a:spcAft>
              <a:buFont typeface="Wingdings" panose="05000000000000000000" pitchFamily="2" charset="2"/>
              <a:buChar char="§"/>
            </a:pPr>
            <a:r>
              <a:rPr lang="en-US" sz="2400" dirty="0">
                <a:solidFill>
                  <a:schemeClr val="tx1"/>
                </a:solidFill>
              </a:rPr>
              <a:t>Determine the data source(s), timing or frequency, and analysis method(s) you’ll use to evaluate the goal.</a:t>
            </a:r>
          </a:p>
          <a:p>
            <a:pPr marL="457200" indent="-457200">
              <a:lnSpc>
                <a:spcPct val="110000"/>
              </a:lnSpc>
              <a:spcAft>
                <a:spcPts val="600"/>
              </a:spcAft>
              <a:buFont typeface="Wingdings" panose="05000000000000000000" pitchFamily="2" charset="2"/>
              <a:buChar char="§"/>
            </a:pPr>
            <a:r>
              <a:rPr lang="en-US" sz="2400" dirty="0">
                <a:solidFill>
                  <a:schemeClr val="tx1"/>
                </a:solidFill>
              </a:rPr>
              <a:t>Complete the remaining columns for each question in the Program Evaluation Plan Template provided.</a:t>
            </a:r>
          </a:p>
          <a:p>
            <a:pPr marL="457200" indent="-457200">
              <a:lnSpc>
                <a:spcPct val="110000"/>
              </a:lnSpc>
              <a:spcAft>
                <a:spcPts val="600"/>
              </a:spcAft>
              <a:buFont typeface="Wingdings" panose="05000000000000000000" pitchFamily="2" charset="2"/>
              <a:buChar char="§"/>
            </a:pPr>
            <a:r>
              <a:rPr lang="en-US" sz="2400" dirty="0">
                <a:solidFill>
                  <a:schemeClr val="tx1"/>
                </a:solidFill>
              </a:rPr>
              <a:t>Identify a spokesperson to summarize and report out.</a:t>
            </a:r>
          </a:p>
        </p:txBody>
      </p:sp>
      <p:sp>
        <p:nvSpPr>
          <p:cNvPr id="2" name="Text Placeholder 1">
            <a:extLst>
              <a:ext uri="{FF2B5EF4-FFF2-40B4-BE49-F238E27FC236}">
                <a16:creationId xmlns:a16="http://schemas.microsoft.com/office/drawing/2014/main" id="{D084A40B-5094-4FAB-9DE4-9A8C058BD9CE}"/>
              </a:ext>
            </a:extLst>
          </p:cNvPr>
          <p:cNvSpPr>
            <a:spLocks noGrp="1"/>
          </p:cNvSpPr>
          <p:nvPr>
            <p:ph type="body" sz="quarter" idx="14"/>
          </p:nvPr>
        </p:nvSpPr>
        <p:spPr>
          <a:xfrm>
            <a:off x="335686" y="1422647"/>
            <a:ext cx="7013561" cy="446087"/>
          </a:xfrm>
          <a:prstGeom prst="rect">
            <a:avLst/>
          </a:prstGeom>
        </p:spPr>
        <p:txBody>
          <a:bodyPr/>
          <a:lstStyle/>
          <a:p>
            <a:r>
              <a:rPr lang="en-US"/>
              <a:t>Practice creating an evaluation plan</a:t>
            </a:r>
          </a:p>
        </p:txBody>
      </p:sp>
      <p:sp>
        <p:nvSpPr>
          <p:cNvPr id="8" name="Text Placeholder 7" descr="15 minutes">
            <a:extLst>
              <a:ext uri="{FF2B5EF4-FFF2-40B4-BE49-F238E27FC236}">
                <a16:creationId xmlns:a16="http://schemas.microsoft.com/office/drawing/2014/main" id="{AD4DD917-5667-4C29-95AC-0A070D2A1168}"/>
              </a:ext>
            </a:extLst>
          </p:cNvPr>
          <p:cNvSpPr>
            <a:spLocks noGrp="1"/>
          </p:cNvSpPr>
          <p:nvPr>
            <p:ph type="body" sz="quarter" idx="15"/>
          </p:nvPr>
        </p:nvSpPr>
        <p:spPr>
          <a:prstGeom prst="rect">
            <a:avLst/>
          </a:prstGeom>
        </p:spPr>
        <p:txBody>
          <a:bodyPr/>
          <a:lstStyle/>
          <a:p>
            <a:r>
              <a:rPr lang="en-US" dirty="0"/>
              <a:t>15 min.</a:t>
            </a:r>
          </a:p>
        </p:txBody>
      </p:sp>
      <p:sp>
        <p:nvSpPr>
          <p:cNvPr id="3" name="Title 2">
            <a:extLst>
              <a:ext uri="{FF2B5EF4-FFF2-40B4-BE49-F238E27FC236}">
                <a16:creationId xmlns:a16="http://schemas.microsoft.com/office/drawing/2014/main" id="{92BE753D-18DF-466D-B200-03BDC84B6A2F}"/>
              </a:ext>
            </a:extLst>
          </p:cNvPr>
          <p:cNvSpPr>
            <a:spLocks noGrp="1"/>
          </p:cNvSpPr>
          <p:nvPr>
            <p:ph type="title"/>
          </p:nvPr>
        </p:nvSpPr>
        <p:spPr/>
        <p:txBody>
          <a:bodyPr/>
          <a:lstStyle/>
          <a:p>
            <a:r>
              <a:rPr lang="en-US"/>
              <a:t>Breakout Group Activity #2</a:t>
            </a:r>
          </a:p>
        </p:txBody>
      </p:sp>
      <p:sp>
        <p:nvSpPr>
          <p:cNvPr id="7" name="Slide Number Placeholder 2">
            <a:extLst>
              <a:ext uri="{FF2B5EF4-FFF2-40B4-BE49-F238E27FC236}">
                <a16:creationId xmlns:a16="http://schemas.microsoft.com/office/drawing/2014/main" id="{1620866F-B6EF-4745-88D6-18B9EAAEF5EF}"/>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solidFill>
                  <a:schemeClr val="bg1"/>
                </a:solidFill>
              </a:rPr>
              <a:pPr/>
              <a:t>41</a:t>
            </a:fld>
            <a:endParaRPr lang="en-US" sz="1050">
              <a:solidFill>
                <a:schemeClr val="bg1"/>
              </a:solidFill>
            </a:endParaRPr>
          </a:p>
        </p:txBody>
      </p:sp>
      <p:sp>
        <p:nvSpPr>
          <p:cNvPr id="9" name="Footer Placeholder 1">
            <a:extLst>
              <a:ext uri="{FF2B5EF4-FFF2-40B4-BE49-F238E27FC236}">
                <a16:creationId xmlns:a16="http://schemas.microsoft.com/office/drawing/2014/main" id="{8C989A27-A158-4216-B668-1E365BD73A1A}"/>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custDataLst>
      <p:tags r:id="rId1"/>
    </p:custDataLst>
    <p:extLst>
      <p:ext uri="{BB962C8B-B14F-4D97-AF65-F5344CB8AC3E}">
        <p14:creationId xmlns:p14="http://schemas.microsoft.com/office/powerpoint/2010/main" val="63386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Preparing for Third-Party Evaluations</a:t>
            </a:r>
          </a:p>
        </p:txBody>
      </p:sp>
      <p:sp>
        <p:nvSpPr>
          <p:cNvPr id="6" name="Content Placeholder 5"/>
          <p:cNvSpPr>
            <a:spLocks noGrp="1"/>
          </p:cNvSpPr>
          <p:nvPr>
            <p:ph type="body" sz="quarter" idx="10"/>
          </p:nvPr>
        </p:nvSpPr>
        <p:spPr>
          <a:xfrm>
            <a:off x="995363" y="1594624"/>
            <a:ext cx="10125219" cy="4602976"/>
          </a:xfrm>
        </p:spPr>
        <p:txBody>
          <a:bodyPr vert="horz" lIns="91440" tIns="45720" rIns="91440" bIns="45720" rtlCol="0" anchor="t">
            <a:normAutofit fontScale="92500"/>
          </a:bodyPr>
          <a:lstStyle/>
          <a:p>
            <a:pPr marL="457200" indent="-457200">
              <a:lnSpc>
                <a:spcPct val="114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WIOA emphasizes building evidence.</a:t>
            </a:r>
          </a:p>
          <a:p>
            <a:pPr marL="457200" indent="-457200">
              <a:lnSpc>
                <a:spcPct val="114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Documenting your goals for the program positions you well for internal and external evaluation.</a:t>
            </a:r>
          </a:p>
          <a:p>
            <a:pPr marL="457200" indent="-457200">
              <a:lnSpc>
                <a:spcPct val="114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Planning for and implementing data collection activities positions you well, including working through questions about data access.</a:t>
            </a:r>
          </a:p>
          <a:p>
            <a:pPr marL="457200" indent="-457200">
              <a:lnSpc>
                <a:spcPct val="114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More resources are available—you don’t have to go it alone.</a:t>
            </a:r>
          </a:p>
          <a:p>
            <a:pPr marL="796925" lvl="1" indent="-339725">
              <a:lnSpc>
                <a:spcPct val="100000"/>
              </a:lnSpc>
              <a:spcBef>
                <a:spcPts val="600"/>
              </a:spcBef>
              <a:buFont typeface="Verdana" panose="020B0604030504040204" pitchFamily="34" charset="0"/>
              <a:buChar char="−"/>
            </a:pPr>
            <a:r>
              <a:rPr lang="en-US" dirty="0">
                <a:solidFill>
                  <a:srgbClr val="3B3838"/>
                </a:solidFill>
                <a:latin typeface="Verdana" panose="020B0604030504040204" pitchFamily="34" charset="0"/>
                <a:ea typeface="Verdana" panose="020B0604030504040204" pitchFamily="34" charset="0"/>
              </a:rPr>
              <a:t>IET Toolkit Section 4.2</a:t>
            </a:r>
          </a:p>
          <a:p>
            <a:pPr marL="800100" lvl="1" indent="-342900">
              <a:lnSpc>
                <a:spcPct val="100000"/>
              </a:lnSpc>
              <a:spcBef>
                <a:spcPts val="600"/>
              </a:spcBef>
              <a:buFontTx/>
              <a:buChar char="−"/>
            </a:pPr>
            <a:r>
              <a:rPr lang="en-US" dirty="0">
                <a:solidFill>
                  <a:srgbClr val="3B3838"/>
                </a:solidFill>
              </a:rPr>
              <a:t>Department of Labor’s Evaluation and Research Hub on the </a:t>
            </a:r>
            <a:r>
              <a:rPr lang="en-US" dirty="0" err="1">
                <a:solidFill>
                  <a:srgbClr val="3B3838"/>
                </a:solidFill>
              </a:rPr>
              <a:t>WorkforceGPS</a:t>
            </a:r>
            <a:r>
              <a:rPr lang="en-US" dirty="0">
                <a:solidFill>
                  <a:srgbClr val="3B3838"/>
                </a:solidFill>
              </a:rPr>
              <a:t> website: </a:t>
            </a:r>
            <a:r>
              <a:rPr lang="en-US" sz="2200" u="sng" dirty="0">
                <a:solidFill>
                  <a:srgbClr val="0563C1"/>
                </a:solidFill>
                <a:effectLst/>
                <a:latin typeface="Calibri" panose="020F0502020204030204" pitchFamily="34" charset="0"/>
                <a:ea typeface="MS Mincho" panose="02020609040205080304" pitchFamily="49" charset="-128"/>
                <a:cs typeface="Arial" panose="020B0604020202020204" pitchFamily="34" charset="0"/>
                <a:hlinkClick r:id="rId2"/>
              </a:rPr>
              <a:t>https://evalhub.workforcegps.org/</a:t>
            </a:r>
            <a:endParaRPr lang="en-US" sz="2200" dirty="0">
              <a:solidFill>
                <a:srgbClr val="047C7C"/>
              </a:solidFill>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p:txBody>
      </p:sp>
      <p:sp>
        <p:nvSpPr>
          <p:cNvPr id="5" name="Slide Number Placeholder 2">
            <a:extLst>
              <a:ext uri="{FF2B5EF4-FFF2-40B4-BE49-F238E27FC236}">
                <a16:creationId xmlns:a16="http://schemas.microsoft.com/office/drawing/2014/main" id="{700E4122-1FE1-4E8A-B977-2F06370536E8}"/>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42</a:t>
            </a:fld>
            <a:endParaRPr lang="en-US" sz="1050"/>
          </a:p>
        </p:txBody>
      </p:sp>
      <p:sp>
        <p:nvSpPr>
          <p:cNvPr id="7" name="Footer Placeholder 1">
            <a:extLst>
              <a:ext uri="{FF2B5EF4-FFF2-40B4-BE49-F238E27FC236}">
                <a16:creationId xmlns:a16="http://schemas.microsoft.com/office/drawing/2014/main" id="{1C2EB68D-411C-4124-A2CB-843715E95183}"/>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Tree>
    <p:extLst>
      <p:ext uri="{BB962C8B-B14F-4D97-AF65-F5344CB8AC3E}">
        <p14:creationId xmlns:p14="http://schemas.microsoft.com/office/powerpoint/2010/main" val="258524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850" y="3429000"/>
            <a:ext cx="10515600" cy="2354094"/>
          </a:xfrm>
          <a:prstGeom prst="rect">
            <a:avLst/>
          </a:prstGeom>
        </p:spPr>
        <p:txBody>
          <a:bodyPr/>
          <a:lstStyle/>
          <a:p>
            <a:r>
              <a:rPr lang="en-US">
                <a:latin typeface="Lato Semibold"/>
              </a:rPr>
              <a:t>Wrap-Up</a:t>
            </a:r>
          </a:p>
        </p:txBody>
      </p:sp>
      <p:sp>
        <p:nvSpPr>
          <p:cNvPr id="3" name="Content Placeholder 2"/>
          <p:cNvSpPr>
            <a:spLocks noGrp="1"/>
          </p:cNvSpPr>
          <p:nvPr>
            <p:ph type="body" idx="4294967295"/>
          </p:nvPr>
        </p:nvSpPr>
        <p:spPr>
          <a:xfrm>
            <a:off x="831850" y="4227197"/>
            <a:ext cx="10831614" cy="1500187"/>
          </a:xfrm>
          <a:prstGeom prst="rect">
            <a:avLst/>
          </a:prstGeom>
        </p:spPr>
        <p:txBody>
          <a:bodyPr vert="horz" lIns="91440" tIns="45720" rIns="91440" bIns="45720" rtlCol="0" anchor="t">
            <a:normAutofit/>
          </a:bodyPr>
          <a:lstStyle/>
          <a:p>
            <a:pPr marL="0" indent="0">
              <a:buNone/>
            </a:pPr>
            <a:r>
              <a:rPr lang="en-US" sz="2400" dirty="0">
                <a:solidFill>
                  <a:srgbClr val="047C7C"/>
                </a:solidFill>
              </a:rPr>
              <a:t>Key Takeaways</a:t>
            </a:r>
          </a:p>
          <a:p>
            <a:pPr marL="0" indent="0">
              <a:buNone/>
            </a:pPr>
            <a:r>
              <a:rPr lang="en-US" sz="2400" dirty="0">
                <a:solidFill>
                  <a:srgbClr val="047C7C"/>
                </a:solidFill>
              </a:rPr>
              <a:t>Reflections/Questions</a:t>
            </a:r>
          </a:p>
          <a:p>
            <a:pPr marL="0" indent="0">
              <a:buNone/>
            </a:pPr>
            <a:r>
              <a:rPr lang="en-US" sz="2400" dirty="0">
                <a:solidFill>
                  <a:srgbClr val="047C7C"/>
                </a:solidFill>
              </a:rPr>
              <a:t>Next Steps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10" name="Slide Number Placeholder 2">
            <a:extLst>
              <a:ext uri="{FF2B5EF4-FFF2-40B4-BE49-F238E27FC236}">
                <a16:creationId xmlns:a16="http://schemas.microsoft.com/office/drawing/2014/main" id="{244A2BAB-5014-4BF6-94C9-7773DCED11CB}"/>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43</a:t>
            </a:fld>
            <a:endParaRPr lang="en-US" sz="1050"/>
          </a:p>
        </p:txBody>
      </p:sp>
    </p:spTree>
    <p:extLst>
      <p:ext uri="{BB962C8B-B14F-4D97-AF65-F5344CB8AC3E}">
        <p14:creationId xmlns:p14="http://schemas.microsoft.com/office/powerpoint/2010/main" val="675854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D649D6F6-FDF4-4CFC-8054-9177F0A2C2D7}"/>
              </a:ext>
              <a:ext uri="{C183D7F6-B498-43B3-948B-1728B52AA6E4}">
                <adec:decorative xmlns:adec="http://schemas.microsoft.com/office/drawing/2017/decorative" val="1"/>
              </a:ext>
            </a:extLst>
          </p:cNvPr>
          <p:cNvSpPr/>
          <p:nvPr/>
        </p:nvSpPr>
        <p:spPr>
          <a:xfrm>
            <a:off x="760163" y="6675"/>
            <a:ext cx="1118213" cy="1446550"/>
          </a:xfrm>
          <a:prstGeom prst="flowChartOffpageConnector">
            <a:avLst/>
          </a:prstGeom>
          <a:solidFill>
            <a:srgbClr val="315F9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Six">
            <a:extLst>
              <a:ext uri="{FF2B5EF4-FFF2-40B4-BE49-F238E27FC236}">
                <a16:creationId xmlns:a16="http://schemas.microsoft.com/office/drawing/2014/main" id="{49B7646A-CD33-4160-A09F-619D975B2C06}"/>
              </a:ext>
            </a:extLst>
          </p:cNvPr>
          <p:cNvSpPr txBox="1"/>
          <p:nvPr/>
        </p:nvSpPr>
        <p:spPr>
          <a:xfrm>
            <a:off x="856642" y="-46217"/>
            <a:ext cx="925254" cy="1446550"/>
          </a:xfrm>
          <a:prstGeom prst="rect">
            <a:avLst/>
          </a:prstGeom>
          <a:noFill/>
        </p:spPr>
        <p:txBody>
          <a:bodyPr wrap="none" rtlCol="0">
            <a:spAutoFit/>
          </a:bodyPr>
          <a:lstStyle/>
          <a:p>
            <a:pPr algn="ctr"/>
            <a:r>
              <a:rPr lang="en-US" sz="8800" dirty="0">
                <a:solidFill>
                  <a:schemeClr val="bg1"/>
                </a:solidFill>
                <a:latin typeface="Verdana Pro SemiBold" panose="020B0704030504040204" pitchFamily="34" charset="0"/>
              </a:rPr>
              <a:t>6</a:t>
            </a:r>
          </a:p>
        </p:txBody>
      </p:sp>
      <p:sp>
        <p:nvSpPr>
          <p:cNvPr id="5" name="Title 4"/>
          <p:cNvSpPr>
            <a:spLocks noGrp="1"/>
          </p:cNvSpPr>
          <p:nvPr>
            <p:ph type="title"/>
          </p:nvPr>
        </p:nvSpPr>
        <p:spPr>
          <a:xfrm>
            <a:off x="1974855" y="229382"/>
            <a:ext cx="6297816" cy="1034184"/>
          </a:xfrm>
        </p:spPr>
        <p:txBody>
          <a:bodyPr>
            <a:normAutofit/>
          </a:bodyPr>
          <a:lstStyle/>
          <a:p>
            <a:r>
              <a:rPr lang="en-US" dirty="0"/>
              <a:t>Key Takeaways</a:t>
            </a:r>
          </a:p>
        </p:txBody>
      </p:sp>
      <p:sp>
        <p:nvSpPr>
          <p:cNvPr id="6" name="Content Placeholder 5"/>
          <p:cNvSpPr>
            <a:spLocks noGrp="1"/>
          </p:cNvSpPr>
          <p:nvPr>
            <p:ph idx="1"/>
          </p:nvPr>
        </p:nvSpPr>
        <p:spPr>
          <a:xfrm>
            <a:off x="1142045" y="1745482"/>
            <a:ext cx="9403371" cy="584753"/>
          </a:xfrm>
        </p:spPr>
        <p:txBody>
          <a:bodyPr lIns="91440" tIns="45720" rIns="91440" bIns="45720" anchor="t">
            <a:noAutofit/>
          </a:bodyPr>
          <a:lstStyle/>
          <a:p>
            <a:pPr marL="0" lvl="0" indent="0">
              <a:lnSpc>
                <a:spcPts val="2000"/>
              </a:lnSpc>
              <a:spcBef>
                <a:spcPts val="600"/>
              </a:spcBef>
              <a:spcAft>
                <a:spcPts val="600"/>
              </a:spcAft>
              <a:buNone/>
            </a:pPr>
            <a:r>
              <a:rPr lang="en-US" sz="1800" dirty="0">
                <a:solidFill>
                  <a:schemeClr val="tx1"/>
                </a:solidFill>
                <a:latin typeface="Verdana"/>
                <a:ea typeface="Verdana"/>
                <a:cs typeface="Verdana"/>
              </a:rPr>
              <a:t>Continuous improvement is more than just a philosophy or theory—it requires action in every stage of the IET design process.</a:t>
            </a:r>
          </a:p>
        </p:txBody>
      </p:sp>
      <p:sp>
        <p:nvSpPr>
          <p:cNvPr id="22" name="Content Placeholder 5">
            <a:extLst>
              <a:ext uri="{FF2B5EF4-FFF2-40B4-BE49-F238E27FC236}">
                <a16:creationId xmlns:a16="http://schemas.microsoft.com/office/drawing/2014/main" id="{BDD8CCDC-0D37-4BC8-B202-A59DB966A451}"/>
              </a:ext>
            </a:extLst>
          </p:cNvPr>
          <p:cNvSpPr txBox="1">
            <a:spLocks/>
          </p:cNvSpPr>
          <p:nvPr/>
        </p:nvSpPr>
        <p:spPr>
          <a:xfrm>
            <a:off x="1142044" y="3197433"/>
            <a:ext cx="9403373" cy="862626"/>
          </a:xfrm>
          <a:prstGeom prst="rect">
            <a:avLst/>
          </a:prstGeom>
        </p:spPr>
        <p:txBody>
          <a:bodyPr lIns="91440" tIns="45720" rIns="91440" bIns="45720" anchor="t">
            <a:noAutofit/>
          </a:bodyPr>
          <a:lstStyle>
            <a:lvl1pPr lvl="0" indent="0">
              <a:lnSpc>
                <a:spcPct val="100000"/>
              </a:lnSpc>
              <a:spcBef>
                <a:spcPts val="800"/>
              </a:spcBef>
              <a:spcAft>
                <a:spcPts val="800"/>
              </a:spcAft>
              <a:buClr>
                <a:srgbClr val="047C7C"/>
              </a:buClr>
              <a:buFont typeface="Wingdings" panose="05000000000000000000" pitchFamily="2" charset="2"/>
              <a:buNone/>
              <a:defRPr sz="2400">
                <a:solidFill>
                  <a:schemeClr val="bg2">
                    <a:lumMod val="25000"/>
                  </a:schemeClr>
                </a:solidFill>
                <a:latin typeface="Verdana"/>
                <a:ea typeface="Verdana"/>
                <a:cs typeface="Verdana"/>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Verdana Pro" panose="020B0604030504040204" pitchFamily="34"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Verdana Pro" panose="020B0604030504040204" pitchFamily="34"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ts val="2000"/>
              </a:lnSpc>
              <a:spcBef>
                <a:spcPts val="600"/>
              </a:spcBef>
              <a:spcAft>
                <a:spcPts val="600"/>
              </a:spcAft>
            </a:pPr>
            <a:r>
              <a:rPr lang="en-US" sz="1800" dirty="0">
                <a:solidFill>
                  <a:schemeClr val="tx1"/>
                </a:solidFill>
              </a:rPr>
              <a:t>There are two types of data: </a:t>
            </a:r>
            <a:r>
              <a:rPr lang="en-US" sz="1800" i="1" dirty="0">
                <a:solidFill>
                  <a:schemeClr val="tx1"/>
                </a:solidFill>
              </a:rPr>
              <a:t>quantitative</a:t>
            </a:r>
            <a:r>
              <a:rPr lang="en-US" sz="1800" dirty="0">
                <a:solidFill>
                  <a:schemeClr val="tx1"/>
                </a:solidFill>
              </a:rPr>
              <a:t>, which is numerical and can be analyzed mathematically, and </a:t>
            </a:r>
            <a:r>
              <a:rPr lang="en-US" sz="1800" i="1" dirty="0">
                <a:solidFill>
                  <a:schemeClr val="tx1"/>
                </a:solidFill>
              </a:rPr>
              <a:t>qualitative</a:t>
            </a:r>
            <a:r>
              <a:rPr lang="en-US" sz="1800" dirty="0">
                <a:solidFill>
                  <a:schemeClr val="tx1"/>
                </a:solidFill>
              </a:rPr>
              <a:t>, which is descriptive and conceptual and can be categorized by characteristics for analysis. </a:t>
            </a:r>
          </a:p>
        </p:txBody>
      </p:sp>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7783" y="86161"/>
            <a:ext cx="1551346" cy="1551346"/>
          </a:xfrm>
          <a:prstGeom prst="rect">
            <a:avLst/>
          </a:prstGeom>
        </p:spPr>
      </p:pic>
      <p:sp>
        <p:nvSpPr>
          <p:cNvPr id="11" name="Rectangle 10">
            <a:extLst>
              <a:ext uri="{FF2B5EF4-FFF2-40B4-BE49-F238E27FC236}">
                <a16:creationId xmlns:a16="http://schemas.microsoft.com/office/drawing/2014/main" id="{8B1095A8-257B-4CBA-97E0-8EA22EB66B85}"/>
              </a:ext>
              <a:ext uri="{C183D7F6-B498-43B3-948B-1728B52AA6E4}">
                <adec:decorative xmlns:adec="http://schemas.microsoft.com/office/drawing/2017/decorative" val="1"/>
              </a:ext>
            </a:extLst>
          </p:cNvPr>
          <p:cNvSpPr/>
          <p:nvPr/>
        </p:nvSpPr>
        <p:spPr>
          <a:xfrm>
            <a:off x="989721" y="1828254"/>
            <a:ext cx="45719" cy="458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5125A180-200A-4EB0-A3D5-5325220A7A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1842386"/>
            <a:ext cx="403540" cy="403540"/>
          </a:xfrm>
          <a:prstGeom prst="rect">
            <a:avLst/>
          </a:prstGeom>
        </p:spPr>
      </p:pic>
      <p:sp>
        <p:nvSpPr>
          <p:cNvPr id="13" name="Rectangle 12">
            <a:extLst>
              <a:ext uri="{FF2B5EF4-FFF2-40B4-BE49-F238E27FC236}">
                <a16:creationId xmlns:a16="http://schemas.microsoft.com/office/drawing/2014/main" id="{3F406044-BCAE-454F-B769-636ED3E99948}"/>
              </a:ext>
              <a:ext uri="{C183D7F6-B498-43B3-948B-1728B52AA6E4}">
                <adec:decorative xmlns:adec="http://schemas.microsoft.com/office/drawing/2017/decorative" val="1"/>
              </a:ext>
            </a:extLst>
          </p:cNvPr>
          <p:cNvSpPr/>
          <p:nvPr/>
        </p:nvSpPr>
        <p:spPr>
          <a:xfrm>
            <a:off x="989721" y="2558636"/>
            <a:ext cx="45719" cy="458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BBEBCA04-7970-4F0C-A221-6DA860328C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2592854"/>
            <a:ext cx="403540" cy="403540"/>
          </a:xfrm>
          <a:prstGeom prst="rect">
            <a:avLst/>
          </a:prstGeom>
        </p:spPr>
      </p:pic>
      <p:sp>
        <p:nvSpPr>
          <p:cNvPr id="28" name="Slide Number Placeholder 2">
            <a:extLst>
              <a:ext uri="{FF2B5EF4-FFF2-40B4-BE49-F238E27FC236}">
                <a16:creationId xmlns:a16="http://schemas.microsoft.com/office/drawing/2014/main" id="{2B5A3FFA-EF5C-4A1F-8A58-CF2DA3228B84}"/>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44</a:t>
            </a:fld>
            <a:endParaRPr lang="en-US" sz="1050"/>
          </a:p>
        </p:txBody>
      </p:sp>
      <p:sp>
        <p:nvSpPr>
          <p:cNvPr id="29" name="Footer Placeholder 1">
            <a:extLst>
              <a:ext uri="{FF2B5EF4-FFF2-40B4-BE49-F238E27FC236}">
                <a16:creationId xmlns:a16="http://schemas.microsoft.com/office/drawing/2014/main" id="{766B92C0-84C8-4E35-B88C-EBC8D20887BD}"/>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21" name="Content Placeholder 5">
            <a:extLst>
              <a:ext uri="{FF2B5EF4-FFF2-40B4-BE49-F238E27FC236}">
                <a16:creationId xmlns:a16="http://schemas.microsoft.com/office/drawing/2014/main" id="{E34F9C71-281F-48DD-B71A-BCC58582A2EE}"/>
              </a:ext>
            </a:extLst>
          </p:cNvPr>
          <p:cNvSpPr txBox="1">
            <a:spLocks/>
          </p:cNvSpPr>
          <p:nvPr/>
        </p:nvSpPr>
        <p:spPr>
          <a:xfrm>
            <a:off x="1142045" y="2480486"/>
            <a:ext cx="9815846" cy="86262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600"/>
              </a:spcAft>
              <a:buNone/>
            </a:pPr>
            <a:r>
              <a:rPr lang="en-US" sz="1800" i="1" dirty="0">
                <a:solidFill>
                  <a:schemeClr val="tx1"/>
                </a:solidFill>
                <a:latin typeface="Verdana"/>
                <a:ea typeface="Verdana"/>
                <a:cs typeface="Verdana"/>
              </a:rPr>
              <a:t>Outcome evaluation </a:t>
            </a:r>
            <a:r>
              <a:rPr lang="en-US" sz="1800" dirty="0">
                <a:solidFill>
                  <a:schemeClr val="tx1"/>
                </a:solidFill>
                <a:latin typeface="Verdana"/>
                <a:ea typeface="Verdana"/>
                <a:cs typeface="Verdana"/>
              </a:rPr>
              <a:t>focuses on “what” was accomplished compared to projections, whereas </a:t>
            </a:r>
            <a:r>
              <a:rPr lang="en-US" sz="1800" i="1" dirty="0">
                <a:solidFill>
                  <a:schemeClr val="tx1"/>
                </a:solidFill>
                <a:latin typeface="Verdana"/>
                <a:ea typeface="Verdana"/>
                <a:cs typeface="Verdana"/>
              </a:rPr>
              <a:t>process evaluation </a:t>
            </a:r>
            <a:r>
              <a:rPr lang="en-US" sz="1800" dirty="0">
                <a:solidFill>
                  <a:schemeClr val="tx1"/>
                </a:solidFill>
                <a:latin typeface="Verdana"/>
                <a:ea typeface="Verdana"/>
                <a:cs typeface="Verdana"/>
              </a:rPr>
              <a:t>focuses on “how” the outcome was accomplished.</a:t>
            </a:r>
          </a:p>
        </p:txBody>
      </p:sp>
      <p:sp>
        <p:nvSpPr>
          <p:cNvPr id="27" name="Content Placeholder 5">
            <a:extLst>
              <a:ext uri="{FF2B5EF4-FFF2-40B4-BE49-F238E27FC236}">
                <a16:creationId xmlns:a16="http://schemas.microsoft.com/office/drawing/2014/main" id="{C9511442-0091-4A79-A967-41161C33A3FB}"/>
              </a:ext>
            </a:extLst>
          </p:cNvPr>
          <p:cNvSpPr txBox="1">
            <a:spLocks/>
          </p:cNvSpPr>
          <p:nvPr/>
        </p:nvSpPr>
        <p:spPr>
          <a:xfrm>
            <a:off x="1142044" y="4188140"/>
            <a:ext cx="9403373" cy="862626"/>
          </a:xfrm>
          <a:prstGeom prst="rect">
            <a:avLst/>
          </a:prstGeom>
        </p:spPr>
        <p:txBody>
          <a:bodyPr lIns="91440" tIns="45720" rIns="91440" bIns="45720" anchor="t">
            <a:noAutofit/>
          </a:bodyPr>
          <a:lstStyle>
            <a:lvl1pPr lvl="0" indent="0">
              <a:lnSpc>
                <a:spcPct val="100000"/>
              </a:lnSpc>
              <a:spcBef>
                <a:spcPts val="800"/>
              </a:spcBef>
              <a:spcAft>
                <a:spcPts val="800"/>
              </a:spcAft>
              <a:buClr>
                <a:srgbClr val="047C7C"/>
              </a:buClr>
              <a:buFont typeface="Wingdings" panose="05000000000000000000" pitchFamily="2" charset="2"/>
              <a:buNone/>
              <a:defRPr sz="2400">
                <a:solidFill>
                  <a:schemeClr val="bg2">
                    <a:lumMod val="25000"/>
                  </a:schemeClr>
                </a:solidFill>
                <a:latin typeface="Verdana"/>
                <a:ea typeface="Verdana"/>
                <a:cs typeface="Verdana"/>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Verdana Pro" panose="020B0604030504040204" pitchFamily="34"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Verdana Pro" panose="020B0604030504040204" pitchFamily="34"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ts val="2000"/>
              </a:lnSpc>
              <a:spcBef>
                <a:spcPts val="600"/>
              </a:spcBef>
              <a:spcAft>
                <a:spcPts val="600"/>
              </a:spcAft>
            </a:pPr>
            <a:r>
              <a:rPr lang="en-US" sz="1800" dirty="0">
                <a:solidFill>
                  <a:schemeClr val="tx1"/>
                </a:solidFill>
              </a:rPr>
              <a:t>Data analysis is the process of cleaning, organizing, examining, and interpreting data using one or more analysis tools and techniques to extract relevant information that supports decision-making.</a:t>
            </a:r>
          </a:p>
        </p:txBody>
      </p:sp>
      <p:sp>
        <p:nvSpPr>
          <p:cNvPr id="30" name="Content Placeholder 5">
            <a:extLst>
              <a:ext uri="{FF2B5EF4-FFF2-40B4-BE49-F238E27FC236}">
                <a16:creationId xmlns:a16="http://schemas.microsoft.com/office/drawing/2014/main" id="{8CC9B56B-1657-4CF5-ADFF-23E223B37875}"/>
              </a:ext>
            </a:extLst>
          </p:cNvPr>
          <p:cNvSpPr txBox="1">
            <a:spLocks/>
          </p:cNvSpPr>
          <p:nvPr/>
        </p:nvSpPr>
        <p:spPr>
          <a:xfrm>
            <a:off x="1142044" y="5183817"/>
            <a:ext cx="9403373" cy="651753"/>
          </a:xfrm>
          <a:prstGeom prst="rect">
            <a:avLst/>
          </a:prstGeom>
        </p:spPr>
        <p:txBody>
          <a:bodyPr lIns="91440" tIns="45720" rIns="91440" bIns="45720" anchor="t">
            <a:noAutofit/>
          </a:bodyPr>
          <a:lstStyle>
            <a:lvl1pPr lvl="0" indent="0">
              <a:lnSpc>
                <a:spcPct val="100000"/>
              </a:lnSpc>
              <a:spcBef>
                <a:spcPts val="800"/>
              </a:spcBef>
              <a:spcAft>
                <a:spcPts val="800"/>
              </a:spcAft>
              <a:buClr>
                <a:srgbClr val="047C7C"/>
              </a:buClr>
              <a:buFont typeface="Wingdings" panose="05000000000000000000" pitchFamily="2" charset="2"/>
              <a:buNone/>
              <a:defRPr sz="2400">
                <a:solidFill>
                  <a:schemeClr val="bg2">
                    <a:lumMod val="25000"/>
                  </a:schemeClr>
                </a:solidFill>
                <a:latin typeface="Verdana"/>
                <a:ea typeface="Verdana"/>
                <a:cs typeface="Verdana"/>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Verdana Pro" panose="020B0604030504040204" pitchFamily="34"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Verdana Pro" panose="020B0604030504040204" pitchFamily="34"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ts val="2000"/>
              </a:lnSpc>
              <a:spcBef>
                <a:spcPts val="600"/>
              </a:spcBef>
              <a:spcAft>
                <a:spcPts val="600"/>
              </a:spcAft>
            </a:pPr>
            <a:r>
              <a:rPr lang="en-US" sz="1800" dirty="0">
                <a:solidFill>
                  <a:schemeClr val="tx1"/>
                </a:solidFill>
              </a:rPr>
              <a:t>The Evaluation Plan Template can help IET program teams plan for conducting effective evaluations.</a:t>
            </a:r>
          </a:p>
        </p:txBody>
      </p:sp>
      <p:sp>
        <p:nvSpPr>
          <p:cNvPr id="31" name="Content Placeholder 5">
            <a:extLst>
              <a:ext uri="{FF2B5EF4-FFF2-40B4-BE49-F238E27FC236}">
                <a16:creationId xmlns:a16="http://schemas.microsoft.com/office/drawing/2014/main" id="{959FA2F8-2E13-428C-8E76-70CB1656EB91}"/>
              </a:ext>
            </a:extLst>
          </p:cNvPr>
          <p:cNvSpPr txBox="1">
            <a:spLocks/>
          </p:cNvSpPr>
          <p:nvPr/>
        </p:nvSpPr>
        <p:spPr>
          <a:xfrm>
            <a:off x="1142044" y="5897906"/>
            <a:ext cx="9617065" cy="576248"/>
          </a:xfrm>
          <a:prstGeom prst="rect">
            <a:avLst/>
          </a:prstGeom>
        </p:spPr>
        <p:txBody>
          <a:bodyPr lIns="91440" tIns="45720" rIns="91440" bIns="45720" anchor="t">
            <a:noAutofit/>
          </a:bodyPr>
          <a:lstStyle>
            <a:lvl1pPr lvl="0" indent="0">
              <a:lnSpc>
                <a:spcPct val="100000"/>
              </a:lnSpc>
              <a:spcBef>
                <a:spcPts val="800"/>
              </a:spcBef>
              <a:spcAft>
                <a:spcPts val="800"/>
              </a:spcAft>
              <a:buClr>
                <a:srgbClr val="047C7C"/>
              </a:buClr>
              <a:buFont typeface="Wingdings" panose="05000000000000000000" pitchFamily="2" charset="2"/>
              <a:buNone/>
              <a:defRPr sz="2400">
                <a:solidFill>
                  <a:schemeClr val="bg2">
                    <a:lumMod val="25000"/>
                  </a:schemeClr>
                </a:solidFill>
                <a:latin typeface="Verdana"/>
                <a:ea typeface="Verdana"/>
                <a:cs typeface="Verdana"/>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Verdana Pro" panose="020B0604030504040204" pitchFamily="34"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Verdana Pro" panose="020B0604030504040204" pitchFamily="34"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Verdana Pro" panose="020B0604030504040204" pitchFamily="34"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ts val="2000"/>
              </a:lnSpc>
              <a:spcBef>
                <a:spcPts val="600"/>
              </a:spcBef>
              <a:spcAft>
                <a:spcPts val="600"/>
              </a:spcAft>
            </a:pPr>
            <a:r>
              <a:rPr lang="en-US" sz="1800" dirty="0">
                <a:solidFill>
                  <a:srgbClr val="000000"/>
                </a:solidFill>
                <a:latin typeface="Verdana" panose="020B0604030504040204" pitchFamily="34" charset="0"/>
                <a:ea typeface="Verdana" panose="020B0604030504040204" pitchFamily="34" charset="0"/>
              </a:rPr>
              <a:t>Include key stakeholders and project team members in the process of identifying potential improvement strategies</a:t>
            </a:r>
            <a:r>
              <a:rPr lang="en-US" sz="1800" dirty="0">
                <a:solidFill>
                  <a:schemeClr val="tx1"/>
                </a:solidFill>
              </a:rPr>
              <a:t>.</a:t>
            </a:r>
          </a:p>
        </p:txBody>
      </p:sp>
      <p:sp>
        <p:nvSpPr>
          <p:cNvPr id="32" name="Rectangle 31">
            <a:extLst>
              <a:ext uri="{FF2B5EF4-FFF2-40B4-BE49-F238E27FC236}">
                <a16:creationId xmlns:a16="http://schemas.microsoft.com/office/drawing/2014/main" id="{6B4D1533-3E90-4C63-805D-D0573DBE9F26}"/>
              </a:ext>
              <a:ext uri="{C183D7F6-B498-43B3-948B-1728B52AA6E4}">
                <adec:decorative xmlns:adec="http://schemas.microsoft.com/office/drawing/2017/decorative" val="1"/>
              </a:ext>
            </a:extLst>
          </p:cNvPr>
          <p:cNvSpPr/>
          <p:nvPr/>
        </p:nvSpPr>
        <p:spPr>
          <a:xfrm>
            <a:off x="989721" y="3275343"/>
            <a:ext cx="45719" cy="7291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56541C9D-92D5-4DC8-99D6-C27FD7E5431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3426150"/>
            <a:ext cx="403540" cy="403540"/>
          </a:xfrm>
          <a:prstGeom prst="rect">
            <a:avLst/>
          </a:prstGeom>
        </p:spPr>
      </p:pic>
      <p:sp>
        <p:nvSpPr>
          <p:cNvPr id="34" name="Rectangle 33">
            <a:extLst>
              <a:ext uri="{FF2B5EF4-FFF2-40B4-BE49-F238E27FC236}">
                <a16:creationId xmlns:a16="http://schemas.microsoft.com/office/drawing/2014/main" id="{D5B416D7-4C6D-43B1-949B-38A28E29EA00}"/>
              </a:ext>
              <a:ext uri="{C183D7F6-B498-43B3-948B-1728B52AA6E4}">
                <adec:decorative xmlns:adec="http://schemas.microsoft.com/office/drawing/2017/decorative" val="1"/>
              </a:ext>
            </a:extLst>
          </p:cNvPr>
          <p:cNvSpPr/>
          <p:nvPr/>
        </p:nvSpPr>
        <p:spPr>
          <a:xfrm>
            <a:off x="989721" y="4279906"/>
            <a:ext cx="45719" cy="7291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71FDDCC2-3D7B-43F6-8B0C-B8919894103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4430713"/>
            <a:ext cx="403540" cy="403540"/>
          </a:xfrm>
          <a:prstGeom prst="rect">
            <a:avLst/>
          </a:prstGeom>
        </p:spPr>
      </p:pic>
      <p:sp>
        <p:nvSpPr>
          <p:cNvPr id="36" name="Rectangle 35">
            <a:extLst>
              <a:ext uri="{FF2B5EF4-FFF2-40B4-BE49-F238E27FC236}">
                <a16:creationId xmlns:a16="http://schemas.microsoft.com/office/drawing/2014/main" id="{84A84880-2EAC-4245-8A88-9F89E93FE4FE}"/>
              </a:ext>
              <a:ext uri="{C183D7F6-B498-43B3-948B-1728B52AA6E4}">
                <adec:decorative xmlns:adec="http://schemas.microsoft.com/office/drawing/2017/decorative" val="1"/>
              </a:ext>
            </a:extLst>
          </p:cNvPr>
          <p:cNvSpPr/>
          <p:nvPr/>
        </p:nvSpPr>
        <p:spPr>
          <a:xfrm>
            <a:off x="989721" y="5275500"/>
            <a:ext cx="45719" cy="458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30B1624-06D1-4B2D-B3BB-EC7FB5E844B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5289632"/>
            <a:ext cx="403540" cy="403540"/>
          </a:xfrm>
          <a:prstGeom prst="rect">
            <a:avLst/>
          </a:prstGeom>
        </p:spPr>
      </p:pic>
      <p:sp>
        <p:nvSpPr>
          <p:cNvPr id="38" name="Rectangle 37">
            <a:extLst>
              <a:ext uri="{FF2B5EF4-FFF2-40B4-BE49-F238E27FC236}">
                <a16:creationId xmlns:a16="http://schemas.microsoft.com/office/drawing/2014/main" id="{7EC0CE4F-2DC4-489C-A388-C368BC0C93F4}"/>
              </a:ext>
              <a:ext uri="{C183D7F6-B498-43B3-948B-1728B52AA6E4}">
                <adec:decorative xmlns:adec="http://schemas.microsoft.com/office/drawing/2017/decorative" val="1"/>
              </a:ext>
            </a:extLst>
          </p:cNvPr>
          <p:cNvSpPr/>
          <p:nvPr/>
        </p:nvSpPr>
        <p:spPr>
          <a:xfrm>
            <a:off x="989721" y="5982149"/>
            <a:ext cx="45719" cy="458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CDB10BAF-9620-498E-8CC2-E1F633EEBA4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5996281"/>
            <a:ext cx="403540" cy="403540"/>
          </a:xfrm>
          <a:prstGeom prst="rect">
            <a:avLst/>
          </a:prstGeom>
        </p:spPr>
      </p:pic>
    </p:spTree>
    <p:custDataLst>
      <p:tags r:id="rId1"/>
    </p:custDataLst>
    <p:extLst>
      <p:ext uri="{BB962C8B-B14F-4D97-AF65-F5344CB8AC3E}">
        <p14:creationId xmlns:p14="http://schemas.microsoft.com/office/powerpoint/2010/main" val="61568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F8204-BC69-48F5-9CE6-400059BCA01D}"/>
              </a:ext>
            </a:extLst>
          </p:cNvPr>
          <p:cNvSpPr>
            <a:spLocks noGrp="1"/>
          </p:cNvSpPr>
          <p:nvPr>
            <p:ph type="title"/>
          </p:nvPr>
        </p:nvSpPr>
        <p:spPr>
          <a:xfrm>
            <a:off x="1126958" y="2766218"/>
            <a:ext cx="3342774" cy="1325563"/>
          </a:xfrm>
        </p:spPr>
        <p:txBody>
          <a:bodyPr/>
          <a:lstStyle/>
          <a:p>
            <a:r>
              <a:rPr lang="en-US" dirty="0"/>
              <a:t>Group Discussion</a:t>
            </a:r>
          </a:p>
        </p:txBody>
      </p:sp>
      <p:sp>
        <p:nvSpPr>
          <p:cNvPr id="10" name="TextBox 9">
            <a:extLst>
              <a:ext uri="{FF2B5EF4-FFF2-40B4-BE49-F238E27FC236}">
                <a16:creationId xmlns:a16="http://schemas.microsoft.com/office/drawing/2014/main" id="{9B965A03-F66C-4FAF-9DC5-AD493356916A}"/>
              </a:ext>
              <a:ext uri="{C183D7F6-B498-43B3-948B-1728B52AA6E4}">
                <adec:decorative xmlns:adec="http://schemas.microsoft.com/office/drawing/2017/decorative" val="1"/>
              </a:ext>
            </a:extLst>
          </p:cNvPr>
          <p:cNvSpPr txBox="1"/>
          <p:nvPr/>
        </p:nvSpPr>
        <p:spPr>
          <a:xfrm>
            <a:off x="6096000" y="1618086"/>
            <a:ext cx="4724400" cy="3594574"/>
          </a:xfrm>
          <a:prstGeom prst="rect">
            <a:avLst/>
          </a:prstGeom>
          <a:solidFill>
            <a:schemeClr val="bg1"/>
          </a:solidFill>
          <a:effectLst>
            <a:outerShdw blurRad="63500" sx="102000" sy="102000" algn="ctr" rotWithShape="0">
              <a:prstClr val="black">
                <a:alpha val="40000"/>
              </a:prstClr>
            </a:outerShdw>
          </a:effectLst>
        </p:spPr>
        <p:txBody>
          <a:bodyPr wrap="square" lIns="91440" tIns="45720" rIns="91440" bIns="45720" rtlCol="0" anchor="t">
            <a:spAutoFit/>
          </a:bodyPr>
          <a:lstStyle/>
          <a:p>
            <a:pPr marL="114300" marR="0" lvl="0" indent="-3175">
              <a:lnSpc>
                <a:spcPct val="110000"/>
              </a:lnSpc>
              <a:spcBef>
                <a:spcPts val="600"/>
              </a:spcBef>
              <a:spcAft>
                <a:spcPts val="1200"/>
              </a:spcAft>
              <a:buClr>
                <a:srgbClr val="315F9F"/>
              </a:buClr>
              <a:tabLst>
                <a:tab pos="114300" algn="l"/>
                <a:tab pos="457200" algn="l"/>
              </a:tabLst>
            </a:pPr>
            <a:r>
              <a:rPr lang="en-US" sz="2200" b="1" dirty="0">
                <a:solidFill>
                  <a:srgbClr val="315F9F"/>
                </a:solidFill>
                <a:latin typeface="Verdana Pro"/>
              </a:rPr>
              <a:t>Reflect on today’s topics.</a:t>
            </a:r>
          </a:p>
          <a:p>
            <a:pPr marL="230188">
              <a:lnSpc>
                <a:spcPct val="114000"/>
              </a:lnSpc>
              <a:spcBef>
                <a:spcPts val="600"/>
              </a:spcBef>
              <a:spcAft>
                <a:spcPts val="600"/>
              </a:spcAft>
              <a:buClr>
                <a:srgbClr val="315F9F"/>
              </a:buClr>
              <a:tabLst>
                <a:tab pos="228600" algn="l"/>
                <a:tab pos="457200" algn="l"/>
              </a:tabLst>
            </a:pPr>
            <a:r>
              <a:rPr lang="en-US" sz="2800" dirty="0">
                <a:latin typeface="Verdana"/>
                <a:ea typeface="Verdana"/>
              </a:rPr>
              <a:t>How might what you learned today inform the way you evaluate your IET program to support continuous improvement?</a:t>
            </a:r>
          </a:p>
        </p:txBody>
      </p:sp>
      <p:pic>
        <p:nvPicPr>
          <p:cNvPr id="20" name="Graphic 5">
            <a:extLst>
              <a:ext uri="{FF2B5EF4-FFF2-40B4-BE49-F238E27FC236}">
                <a16:creationId xmlns:a16="http://schemas.microsoft.com/office/drawing/2014/main" id="{03E0469F-2CFD-4E17-99AE-2BE1F35A998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 t="1" r="7460" b="9774"/>
          <a:stretch/>
        </p:blipFill>
        <p:spPr bwMode="auto">
          <a:xfrm>
            <a:off x="1023542" y="4026466"/>
            <a:ext cx="1903841" cy="1855795"/>
          </a:xfrm>
          <a:prstGeom prst="rect">
            <a:avLst/>
          </a:prstGeom>
          <a:extLst>
            <a:ext uri="{53640926-AAD7-44D8-BBD7-CCE9431645EC}">
              <a14:shadowObscured xmlns:a14="http://schemas.microsoft.com/office/drawing/2010/main"/>
            </a:ext>
          </a:extLst>
        </p:spPr>
      </p:pic>
      <p:sp>
        <p:nvSpPr>
          <p:cNvPr id="13" name="Slide Number Placeholder 2">
            <a:extLst>
              <a:ext uri="{FF2B5EF4-FFF2-40B4-BE49-F238E27FC236}">
                <a16:creationId xmlns:a16="http://schemas.microsoft.com/office/drawing/2014/main" id="{5C90AE7D-5CBF-4ED7-949B-5D007FF20858}"/>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solidFill>
                  <a:schemeClr val="bg1"/>
                </a:solidFill>
              </a:rPr>
              <a:pPr/>
              <a:t>45</a:t>
            </a:fld>
            <a:endParaRPr lang="en-US" sz="1050">
              <a:solidFill>
                <a:schemeClr val="bg1"/>
              </a:solidFill>
            </a:endParaRPr>
          </a:p>
        </p:txBody>
      </p:sp>
      <p:sp>
        <p:nvSpPr>
          <p:cNvPr id="14" name="Footer Placeholder 1">
            <a:extLst>
              <a:ext uri="{FF2B5EF4-FFF2-40B4-BE49-F238E27FC236}">
                <a16:creationId xmlns:a16="http://schemas.microsoft.com/office/drawing/2014/main" id="{1E838CB1-028B-4E47-94C2-6D8CD61C34C9}"/>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dirty="0">
                <a:solidFill>
                  <a:srgbClr val="315F9F"/>
                </a:solidFill>
              </a:rPr>
              <a:t>Phase 4: Evaluate and Improve</a:t>
            </a:r>
          </a:p>
        </p:txBody>
      </p:sp>
    </p:spTree>
    <p:extLst>
      <p:ext uri="{BB962C8B-B14F-4D97-AF65-F5344CB8AC3E}">
        <p14:creationId xmlns:p14="http://schemas.microsoft.com/office/powerpoint/2010/main" val="244684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47724" y="566738"/>
            <a:ext cx="7050572" cy="880403"/>
          </a:xfrm>
          <a:prstGeom prst="rect">
            <a:avLst/>
          </a:prstGeom>
        </p:spPr>
        <p:txBody>
          <a:bodyPr>
            <a:normAutofit/>
          </a:bodyPr>
          <a:lstStyle/>
          <a:p>
            <a:r>
              <a:rPr lang="en-US" dirty="0">
                <a:latin typeface="Arial" panose="020B0604020202020204" pitchFamily="34" charset="0"/>
                <a:cs typeface="Arial" panose="020B0604020202020204" pitchFamily="34" charset="0"/>
              </a:rPr>
              <a:t>Poll: Confidence Level</a:t>
            </a:r>
          </a:p>
        </p:txBody>
      </p:sp>
      <p:sp>
        <p:nvSpPr>
          <p:cNvPr id="6" name="Content Placeholder 5"/>
          <p:cNvSpPr>
            <a:spLocks noGrp="1"/>
          </p:cNvSpPr>
          <p:nvPr>
            <p:ph idx="4294967295"/>
          </p:nvPr>
        </p:nvSpPr>
        <p:spPr>
          <a:xfrm>
            <a:off x="849216" y="1828802"/>
            <a:ext cx="10274252" cy="4829963"/>
          </a:xfrm>
          <a:prstGeom prst="rect">
            <a:avLst/>
          </a:prstGeom>
        </p:spPr>
        <p:txBody>
          <a:bodyPr vert="horz" lIns="91440" tIns="45720" rIns="91440" bIns="45720" rtlCol="0" anchor="t">
            <a:normAutofit/>
          </a:bodyPr>
          <a:lstStyle/>
          <a:p>
            <a:pPr marL="0" indent="0">
              <a:spcBef>
                <a:spcPts val="1800"/>
              </a:spcBef>
              <a:spcAft>
                <a:spcPts val="1200"/>
              </a:spcAft>
              <a:buNone/>
            </a:pPr>
            <a:r>
              <a:rPr lang="en-US" b="1" dirty="0">
                <a:solidFill>
                  <a:srgbClr val="3B3838"/>
                </a:solidFill>
                <a:latin typeface="Arial" panose="020B0604020202020204" pitchFamily="34" charset="0"/>
                <a:ea typeface="Verdana" panose="020B0604030504040204" pitchFamily="34" charset="0"/>
                <a:cs typeface="Arial" panose="020B0604020202020204" pitchFamily="34" charset="0"/>
              </a:rPr>
              <a:t>How prepared do you feel to incorporate the continuous improvement and evaluation concepts you learned in this session into your processes?</a:t>
            </a:r>
          </a:p>
          <a:p>
            <a:pPr>
              <a:buNone/>
            </a:pPr>
            <a:r>
              <a:rPr lang="en-US" sz="2400" b="1" dirty="0">
                <a:solidFill>
                  <a:srgbClr val="047C7C"/>
                </a:solidFill>
                <a:latin typeface="Arial" panose="020B0604020202020204" pitchFamily="34" charset="0"/>
                <a:ea typeface="Verdana" panose="020B0604030504040204" pitchFamily="34" charset="0"/>
                <a:cs typeface="Arial" panose="020B0604020202020204" pitchFamily="34" charset="0"/>
              </a:rPr>
              <a:t>Select 1:</a:t>
            </a:r>
            <a:endParaRPr lang="en-US" sz="2400" dirty="0">
              <a:latin typeface="Arial" panose="020B0604020202020204" pitchFamily="34" charset="0"/>
              <a:ea typeface="Verdana" panose="020B0604030504040204" pitchFamily="34" charset="0"/>
              <a:cs typeface="Arial" panose="020B0604020202020204" pitchFamily="34" charset="0"/>
            </a:endParaRPr>
          </a:p>
          <a:p>
            <a:pPr marL="1885950" lvl="3" indent="-514350">
              <a:lnSpc>
                <a:spcPct val="100000"/>
              </a:lnSpc>
              <a:spcBef>
                <a:spcPts val="3000"/>
              </a:spcBef>
              <a:spcAft>
                <a:spcPts val="1800"/>
              </a:spcAft>
              <a:buFont typeface="+mj-lt"/>
              <a:buAutoNum type="alphaUcPeriod"/>
            </a:pPr>
            <a:r>
              <a:rPr lang="en-US" sz="2800" dirty="0">
                <a:solidFill>
                  <a:srgbClr val="3B3838"/>
                </a:solidFill>
                <a:latin typeface="Verdana" panose="020B0604030504040204" pitchFamily="34" charset="0"/>
                <a:ea typeface="Verdana" panose="020B0604030504040204" pitchFamily="34" charset="0"/>
              </a:rPr>
              <a:t>I am very prepared.</a:t>
            </a:r>
          </a:p>
          <a:p>
            <a:pPr marL="1885950" lvl="3" indent="-514350">
              <a:lnSpc>
                <a:spcPct val="100000"/>
              </a:lnSpc>
              <a:spcBef>
                <a:spcPts val="1200"/>
              </a:spcBef>
              <a:spcAft>
                <a:spcPts val="1800"/>
              </a:spcAft>
              <a:buFont typeface="+mj-lt"/>
              <a:buAutoNum type="alphaUcPeriod"/>
            </a:pPr>
            <a:r>
              <a:rPr lang="en-US" sz="2800" dirty="0">
                <a:latin typeface="Verdana" panose="020B0604030504040204" pitchFamily="34" charset="0"/>
                <a:ea typeface="Verdana" panose="020B0604030504040204" pitchFamily="34" charset="0"/>
              </a:rPr>
              <a:t>I am somewhat prepared.</a:t>
            </a:r>
          </a:p>
          <a:p>
            <a:pPr marL="1885950" lvl="3" indent="-514350">
              <a:lnSpc>
                <a:spcPct val="100000"/>
              </a:lnSpc>
              <a:spcBef>
                <a:spcPts val="1200"/>
              </a:spcBef>
              <a:spcAft>
                <a:spcPts val="1800"/>
              </a:spcAft>
              <a:buFont typeface="+mj-lt"/>
              <a:buAutoNum type="alphaUcPeriod"/>
            </a:pPr>
            <a:r>
              <a:rPr lang="en-US" sz="2800" dirty="0">
                <a:solidFill>
                  <a:srgbClr val="3B3838"/>
                </a:solidFill>
                <a:latin typeface="Verdana" panose="020B0604030504040204" pitchFamily="34" charset="0"/>
                <a:ea typeface="Verdana" panose="020B0604030504040204" pitchFamily="34" charset="0"/>
              </a:rPr>
              <a:t>I may need more training/support.</a:t>
            </a:r>
            <a:endParaRPr lang="en-US" sz="2800" dirty="0">
              <a:latin typeface="Verdana" panose="020B0604030504040204" pitchFamily="34" charset="0"/>
              <a:ea typeface="Verdana" panose="020B0604030504040204" pitchFamily="34" charset="0"/>
            </a:endParaRPr>
          </a:p>
        </p:txBody>
      </p:sp>
      <p:grpSp>
        <p:nvGrpSpPr>
          <p:cNvPr id="7" name="Group 6">
            <a:extLst>
              <a:ext uri="{FF2B5EF4-FFF2-40B4-BE49-F238E27FC236}">
                <a16:creationId xmlns:a16="http://schemas.microsoft.com/office/drawing/2014/main" id="{D66AC75D-CFC1-4203-8A90-DE9F41D5C069}"/>
              </a:ext>
              <a:ext uri="{C183D7F6-B498-43B3-948B-1728B52AA6E4}">
                <adec:decorative xmlns:adec="http://schemas.microsoft.com/office/drawing/2017/decorative" val="1"/>
              </a:ext>
            </a:extLst>
          </p:cNvPr>
          <p:cNvGrpSpPr/>
          <p:nvPr/>
        </p:nvGrpSpPr>
        <p:grpSpPr>
          <a:xfrm>
            <a:off x="9348928" y="194553"/>
            <a:ext cx="2275626" cy="1408691"/>
            <a:chOff x="9348928" y="194553"/>
            <a:chExt cx="2275626" cy="1408691"/>
          </a:xfrm>
        </p:grpSpPr>
        <p:sp>
          <p:nvSpPr>
            <p:cNvPr id="8" name="Rectangle: Top Corners Rounded 7">
              <a:extLst>
                <a:ext uri="{FF2B5EF4-FFF2-40B4-BE49-F238E27FC236}">
                  <a16:creationId xmlns:a16="http://schemas.microsoft.com/office/drawing/2014/main" id="{EA2B8B8E-8FD3-430F-89ED-52A7BB06D92E}"/>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 of a online poll with three selection options.">
              <a:extLst>
                <a:ext uri="{FF2B5EF4-FFF2-40B4-BE49-F238E27FC236}">
                  <a16:creationId xmlns:a16="http://schemas.microsoft.com/office/drawing/2014/main" id="{31111015-F310-45C9-8163-7D24E9A156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grpSp>
        <p:nvGrpSpPr>
          <p:cNvPr id="2" name="Group 1">
            <a:extLst>
              <a:ext uri="{FF2B5EF4-FFF2-40B4-BE49-F238E27FC236}">
                <a16:creationId xmlns:a16="http://schemas.microsoft.com/office/drawing/2014/main" id="{A4DF70EF-A08A-4158-9FD0-99C5E019EAAF}"/>
              </a:ext>
              <a:ext uri="{C183D7F6-B498-43B3-948B-1728B52AA6E4}">
                <adec:decorative xmlns:adec="http://schemas.microsoft.com/office/drawing/2017/decorative" val="1"/>
              </a:ext>
            </a:extLst>
          </p:cNvPr>
          <p:cNvGrpSpPr/>
          <p:nvPr/>
        </p:nvGrpSpPr>
        <p:grpSpPr>
          <a:xfrm>
            <a:off x="1303904" y="5491885"/>
            <a:ext cx="685119" cy="685119"/>
            <a:chOff x="1303904" y="5491885"/>
            <a:chExt cx="685119" cy="685119"/>
          </a:xfrm>
        </p:grpSpPr>
        <p:sp>
          <p:nvSpPr>
            <p:cNvPr id="36" name="Freeform: Shape 35">
              <a:extLst>
                <a:ext uri="{FF2B5EF4-FFF2-40B4-BE49-F238E27FC236}">
                  <a16:creationId xmlns:a16="http://schemas.microsoft.com/office/drawing/2014/main" id="{4D13F984-6A94-41A0-9D75-F5370175AFAD}"/>
                </a:ext>
              </a:extLst>
            </p:cNvPr>
            <p:cNvSpPr/>
            <p:nvPr/>
          </p:nvSpPr>
          <p:spPr>
            <a:xfrm rot="20941803">
              <a:off x="1529272" y="5969665"/>
              <a:ext cx="234382" cy="36058"/>
            </a:xfrm>
            <a:custGeom>
              <a:avLst/>
              <a:gdLst>
                <a:gd name="connsiteX0" fmla="*/ 216354 w 234382"/>
                <a:gd name="connsiteY0" fmla="*/ 0 h 36058"/>
                <a:gd name="connsiteX1" fmla="*/ 18029 w 234382"/>
                <a:gd name="connsiteY1" fmla="*/ 0 h 36058"/>
                <a:gd name="connsiteX2" fmla="*/ 0 w 234382"/>
                <a:gd name="connsiteY2" fmla="*/ 18029 h 36058"/>
                <a:gd name="connsiteX3" fmla="*/ 18029 w 234382"/>
                <a:gd name="connsiteY3" fmla="*/ 36059 h 36058"/>
                <a:gd name="connsiteX4" fmla="*/ 216354 w 234382"/>
                <a:gd name="connsiteY4" fmla="*/ 36059 h 36058"/>
                <a:gd name="connsiteX5" fmla="*/ 234383 w 234382"/>
                <a:gd name="connsiteY5" fmla="*/ 18029 h 36058"/>
                <a:gd name="connsiteX6" fmla="*/ 216354 w 234382"/>
                <a:gd name="connsiteY6" fmla="*/ 0 h 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82" h="36058">
                  <a:moveTo>
                    <a:pt x="216354" y="0"/>
                  </a:moveTo>
                  <a:lnTo>
                    <a:pt x="18029" y="0"/>
                  </a:lnTo>
                  <a:cubicBezTo>
                    <a:pt x="8072" y="0"/>
                    <a:pt x="0" y="8072"/>
                    <a:pt x="0" y="18029"/>
                  </a:cubicBezTo>
                  <a:cubicBezTo>
                    <a:pt x="0" y="27987"/>
                    <a:pt x="8072" y="36059"/>
                    <a:pt x="18029" y="36059"/>
                  </a:cubicBezTo>
                  <a:lnTo>
                    <a:pt x="216354" y="36059"/>
                  </a:lnTo>
                  <a:cubicBezTo>
                    <a:pt x="226311" y="36059"/>
                    <a:pt x="234383" y="27987"/>
                    <a:pt x="234383" y="18029"/>
                  </a:cubicBezTo>
                  <a:cubicBezTo>
                    <a:pt x="234383" y="8072"/>
                    <a:pt x="226311" y="0"/>
                    <a:pt x="216354" y="0"/>
                  </a:cubicBezTo>
                  <a:close/>
                </a:path>
              </a:pathLst>
            </a:custGeom>
            <a:solidFill>
              <a:srgbClr val="000000"/>
            </a:solidFill>
            <a:ln w="893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74E080D-0A64-45B6-B70C-FBA8B52E865E}"/>
                </a:ext>
              </a:extLst>
            </p:cNvPr>
            <p:cNvSpPr/>
            <p:nvPr/>
          </p:nvSpPr>
          <p:spPr>
            <a:xfrm>
              <a:off x="1303904" y="5491885"/>
              <a:ext cx="685119" cy="685119"/>
            </a:xfrm>
            <a:custGeom>
              <a:avLst/>
              <a:gdLst>
                <a:gd name="connsiteX0" fmla="*/ 342560 w 685119"/>
                <a:gd name="connsiteY0" fmla="*/ 36059 h 685119"/>
                <a:gd name="connsiteX1" fmla="*/ 649061 w 685119"/>
                <a:gd name="connsiteY1" fmla="*/ 342560 h 685119"/>
                <a:gd name="connsiteX2" fmla="*/ 342560 w 685119"/>
                <a:gd name="connsiteY2" fmla="*/ 649061 h 685119"/>
                <a:gd name="connsiteX3" fmla="*/ 36059 w 685119"/>
                <a:gd name="connsiteY3" fmla="*/ 342560 h 685119"/>
                <a:gd name="connsiteX4" fmla="*/ 342560 w 685119"/>
                <a:gd name="connsiteY4" fmla="*/ 36059 h 685119"/>
                <a:gd name="connsiteX5" fmla="*/ 342560 w 685119"/>
                <a:gd name="connsiteY5" fmla="*/ 0 h 685119"/>
                <a:gd name="connsiteX6" fmla="*/ 0 w 685119"/>
                <a:gd name="connsiteY6" fmla="*/ 342560 h 685119"/>
                <a:gd name="connsiteX7" fmla="*/ 342560 w 685119"/>
                <a:gd name="connsiteY7" fmla="*/ 685119 h 685119"/>
                <a:gd name="connsiteX8" fmla="*/ 685119 w 685119"/>
                <a:gd name="connsiteY8" fmla="*/ 342560 h 685119"/>
                <a:gd name="connsiteX9" fmla="*/ 342560 w 685119"/>
                <a:gd name="connsiteY9" fmla="*/ 0 h 68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119" h="685119">
                  <a:moveTo>
                    <a:pt x="342560" y="36059"/>
                  </a:moveTo>
                  <a:cubicBezTo>
                    <a:pt x="511836" y="36059"/>
                    <a:pt x="649061" y="173284"/>
                    <a:pt x="649061" y="342560"/>
                  </a:cubicBezTo>
                  <a:cubicBezTo>
                    <a:pt x="649061" y="511836"/>
                    <a:pt x="511836" y="649061"/>
                    <a:pt x="342560" y="649061"/>
                  </a:cubicBezTo>
                  <a:cubicBezTo>
                    <a:pt x="173284" y="649061"/>
                    <a:pt x="36059" y="511836"/>
                    <a:pt x="36059" y="342560"/>
                  </a:cubicBezTo>
                  <a:cubicBezTo>
                    <a:pt x="36059" y="173284"/>
                    <a:pt x="173284" y="36059"/>
                    <a:pt x="342560" y="36059"/>
                  </a:cubicBezTo>
                  <a:moveTo>
                    <a:pt x="342560" y="0"/>
                  </a:moveTo>
                  <a:cubicBezTo>
                    <a:pt x="153369" y="0"/>
                    <a:pt x="0" y="153369"/>
                    <a:pt x="0" y="342560"/>
                  </a:cubicBezTo>
                  <a:cubicBezTo>
                    <a:pt x="0" y="531750"/>
                    <a:pt x="153369" y="685119"/>
                    <a:pt x="342560" y="685119"/>
                  </a:cubicBezTo>
                  <a:cubicBezTo>
                    <a:pt x="531750" y="685119"/>
                    <a:pt x="685119" y="531750"/>
                    <a:pt x="685119" y="342560"/>
                  </a:cubicBezTo>
                  <a:cubicBezTo>
                    <a:pt x="685119" y="153369"/>
                    <a:pt x="531750" y="0"/>
                    <a:pt x="342560" y="0"/>
                  </a:cubicBezTo>
                  <a:close/>
                </a:path>
              </a:pathLst>
            </a:custGeom>
            <a:solidFill>
              <a:srgbClr val="000000"/>
            </a:solidFill>
            <a:ln w="893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42803C7-E4EE-4611-9D9C-28AC775D4D62}"/>
                </a:ext>
              </a:extLst>
            </p:cNvPr>
            <p:cNvSpPr/>
            <p:nvPr/>
          </p:nvSpPr>
          <p:spPr>
            <a:xfrm>
              <a:off x="1468511" y="5695077"/>
              <a:ext cx="103490" cy="94304"/>
            </a:xfrm>
            <a:custGeom>
              <a:avLst/>
              <a:gdLst>
                <a:gd name="connsiteX0" fmla="*/ 11450 w 103490"/>
                <a:gd name="connsiteY0" fmla="*/ 10096 h 94304"/>
                <a:gd name="connsiteX1" fmla="*/ 19285 w 103490"/>
                <a:gd name="connsiteY1" fmla="*/ 82853 h 94304"/>
                <a:gd name="connsiteX2" fmla="*/ 92042 w 103490"/>
                <a:gd name="connsiteY2" fmla="*/ 75019 h 94304"/>
                <a:gd name="connsiteX3" fmla="*/ 92042 w 103490"/>
                <a:gd name="connsiteY3" fmla="*/ 10096 h 94304"/>
                <a:gd name="connsiteX4" fmla="*/ 11450 w 103490"/>
                <a:gd name="connsiteY4" fmla="*/ 10096 h 9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90" h="94304">
                  <a:moveTo>
                    <a:pt x="11450" y="10096"/>
                  </a:moveTo>
                  <a:cubicBezTo>
                    <a:pt x="-6477" y="32351"/>
                    <a:pt x="-2970" y="64926"/>
                    <a:pt x="19285" y="82853"/>
                  </a:cubicBezTo>
                  <a:cubicBezTo>
                    <a:pt x="41540" y="100782"/>
                    <a:pt x="74114" y="97274"/>
                    <a:pt x="92042" y="75019"/>
                  </a:cubicBezTo>
                  <a:cubicBezTo>
                    <a:pt x="107307" y="56070"/>
                    <a:pt x="107307" y="29045"/>
                    <a:pt x="92042" y="10096"/>
                  </a:cubicBezTo>
                  <a:cubicBezTo>
                    <a:pt x="66865" y="-3365"/>
                    <a:pt x="36627" y="-3365"/>
                    <a:pt x="11450" y="10096"/>
                  </a:cubicBezTo>
                  <a:close/>
                </a:path>
              </a:pathLst>
            </a:custGeom>
            <a:solidFill>
              <a:srgbClr val="000000"/>
            </a:solidFill>
            <a:ln w="893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C063C9D-83B1-4E2F-95C4-7ED600AC9827}"/>
                </a:ext>
              </a:extLst>
            </p:cNvPr>
            <p:cNvSpPr/>
            <p:nvPr/>
          </p:nvSpPr>
          <p:spPr>
            <a:xfrm>
              <a:off x="1434617" y="5694716"/>
              <a:ext cx="171279" cy="171279"/>
            </a:xfrm>
            <a:custGeom>
              <a:avLst/>
              <a:gdLst>
                <a:gd name="connsiteX0" fmla="*/ 85640 w 171279"/>
                <a:gd name="connsiteY0" fmla="*/ 18390 h 171279"/>
                <a:gd name="connsiteX1" fmla="*/ 153250 w 171279"/>
                <a:gd name="connsiteY1" fmla="*/ 86001 h 171279"/>
                <a:gd name="connsiteX2" fmla="*/ 85638 w 171279"/>
                <a:gd name="connsiteY2" fmla="*/ 153611 h 171279"/>
                <a:gd name="connsiteX3" fmla="*/ 18029 w 171279"/>
                <a:gd name="connsiteY3" fmla="*/ 86000 h 171279"/>
                <a:gd name="connsiteX4" fmla="*/ 18029 w 171279"/>
                <a:gd name="connsiteY4" fmla="*/ 85640 h 171279"/>
                <a:gd name="connsiteX5" fmla="*/ 85640 w 171279"/>
                <a:gd name="connsiteY5" fmla="*/ 18029 h 171279"/>
                <a:gd name="connsiteX6" fmla="*/ 85640 w 171279"/>
                <a:gd name="connsiteY6" fmla="*/ 0 h 171279"/>
                <a:gd name="connsiteX7" fmla="*/ 0 w 171279"/>
                <a:gd name="connsiteY7" fmla="*/ 85640 h 171279"/>
                <a:gd name="connsiteX8" fmla="*/ 85640 w 171279"/>
                <a:gd name="connsiteY8" fmla="*/ 171280 h 171279"/>
                <a:gd name="connsiteX9" fmla="*/ 171280 w 171279"/>
                <a:gd name="connsiteY9" fmla="*/ 85640 h 171279"/>
                <a:gd name="connsiteX10" fmla="*/ 85640 w 171279"/>
                <a:gd name="connsiteY10" fmla="*/ 0 h 1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279" h="171279">
                  <a:moveTo>
                    <a:pt x="85640" y="18390"/>
                  </a:moveTo>
                  <a:cubicBezTo>
                    <a:pt x="122980" y="18391"/>
                    <a:pt x="153250" y="48661"/>
                    <a:pt x="153250" y="86001"/>
                  </a:cubicBezTo>
                  <a:cubicBezTo>
                    <a:pt x="153249" y="123341"/>
                    <a:pt x="122978" y="153612"/>
                    <a:pt x="85638" y="153611"/>
                  </a:cubicBezTo>
                  <a:cubicBezTo>
                    <a:pt x="48298" y="153610"/>
                    <a:pt x="18028" y="123340"/>
                    <a:pt x="18029" y="86000"/>
                  </a:cubicBezTo>
                  <a:cubicBezTo>
                    <a:pt x="18029" y="85880"/>
                    <a:pt x="18029" y="85760"/>
                    <a:pt x="18029" y="85640"/>
                  </a:cubicBezTo>
                  <a:cubicBezTo>
                    <a:pt x="18079" y="48320"/>
                    <a:pt x="48320" y="18079"/>
                    <a:pt x="85640" y="18029"/>
                  </a:cubicBezTo>
                  <a:moveTo>
                    <a:pt x="85640" y="0"/>
                  </a:moveTo>
                  <a:cubicBezTo>
                    <a:pt x="38342" y="0"/>
                    <a:pt x="0" y="38342"/>
                    <a:pt x="0" y="85640"/>
                  </a:cubicBezTo>
                  <a:cubicBezTo>
                    <a:pt x="0" y="132938"/>
                    <a:pt x="38342" y="171280"/>
                    <a:pt x="85640" y="171280"/>
                  </a:cubicBezTo>
                  <a:cubicBezTo>
                    <a:pt x="132938" y="171280"/>
                    <a:pt x="171280" y="132938"/>
                    <a:pt x="171280" y="85640"/>
                  </a:cubicBezTo>
                  <a:cubicBezTo>
                    <a:pt x="171280" y="38342"/>
                    <a:pt x="132938" y="0"/>
                    <a:pt x="85640" y="0"/>
                  </a:cubicBezTo>
                  <a:close/>
                </a:path>
              </a:pathLst>
            </a:custGeom>
            <a:solidFill>
              <a:srgbClr val="000000"/>
            </a:solidFill>
            <a:ln w="893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19F51ED-CD54-419A-871C-E4E66640DE28}"/>
                </a:ext>
              </a:extLst>
            </p:cNvPr>
            <p:cNvSpPr/>
            <p:nvPr/>
          </p:nvSpPr>
          <p:spPr>
            <a:xfrm>
              <a:off x="1729938" y="5695077"/>
              <a:ext cx="103490" cy="94304"/>
            </a:xfrm>
            <a:custGeom>
              <a:avLst/>
              <a:gdLst>
                <a:gd name="connsiteX0" fmla="*/ 11450 w 103490"/>
                <a:gd name="connsiteY0" fmla="*/ 10096 h 94304"/>
                <a:gd name="connsiteX1" fmla="*/ 19285 w 103490"/>
                <a:gd name="connsiteY1" fmla="*/ 82853 h 94304"/>
                <a:gd name="connsiteX2" fmla="*/ 92042 w 103490"/>
                <a:gd name="connsiteY2" fmla="*/ 75019 h 94304"/>
                <a:gd name="connsiteX3" fmla="*/ 92042 w 103490"/>
                <a:gd name="connsiteY3" fmla="*/ 10096 h 94304"/>
                <a:gd name="connsiteX4" fmla="*/ 11450 w 103490"/>
                <a:gd name="connsiteY4" fmla="*/ 10096 h 9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90" h="94304">
                  <a:moveTo>
                    <a:pt x="11450" y="10096"/>
                  </a:moveTo>
                  <a:cubicBezTo>
                    <a:pt x="-6477" y="32351"/>
                    <a:pt x="-2970" y="64926"/>
                    <a:pt x="19285" y="82853"/>
                  </a:cubicBezTo>
                  <a:cubicBezTo>
                    <a:pt x="41540" y="100782"/>
                    <a:pt x="74114" y="97274"/>
                    <a:pt x="92042" y="75019"/>
                  </a:cubicBezTo>
                  <a:cubicBezTo>
                    <a:pt x="107307" y="56070"/>
                    <a:pt x="107307" y="29045"/>
                    <a:pt x="92042" y="10096"/>
                  </a:cubicBezTo>
                  <a:cubicBezTo>
                    <a:pt x="66865" y="-3365"/>
                    <a:pt x="36627" y="-3365"/>
                    <a:pt x="11450" y="10096"/>
                  </a:cubicBezTo>
                  <a:close/>
                </a:path>
              </a:pathLst>
            </a:custGeom>
            <a:solidFill>
              <a:srgbClr val="000000"/>
            </a:solidFill>
            <a:ln w="89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8D99BE3-EE6F-435B-AC69-656EB68F1924}"/>
                </a:ext>
              </a:extLst>
            </p:cNvPr>
            <p:cNvSpPr/>
            <p:nvPr/>
          </p:nvSpPr>
          <p:spPr>
            <a:xfrm>
              <a:off x="1696045" y="5694716"/>
              <a:ext cx="171279" cy="171279"/>
            </a:xfrm>
            <a:custGeom>
              <a:avLst/>
              <a:gdLst>
                <a:gd name="connsiteX0" fmla="*/ 85640 w 171279"/>
                <a:gd name="connsiteY0" fmla="*/ 18390 h 171279"/>
                <a:gd name="connsiteX1" fmla="*/ 153250 w 171279"/>
                <a:gd name="connsiteY1" fmla="*/ 86001 h 171279"/>
                <a:gd name="connsiteX2" fmla="*/ 85638 w 171279"/>
                <a:gd name="connsiteY2" fmla="*/ 153611 h 171279"/>
                <a:gd name="connsiteX3" fmla="*/ 18029 w 171279"/>
                <a:gd name="connsiteY3" fmla="*/ 86000 h 171279"/>
                <a:gd name="connsiteX4" fmla="*/ 18029 w 171279"/>
                <a:gd name="connsiteY4" fmla="*/ 85640 h 171279"/>
                <a:gd name="connsiteX5" fmla="*/ 85640 w 171279"/>
                <a:gd name="connsiteY5" fmla="*/ 18029 h 171279"/>
                <a:gd name="connsiteX6" fmla="*/ 85640 w 171279"/>
                <a:gd name="connsiteY6" fmla="*/ 0 h 171279"/>
                <a:gd name="connsiteX7" fmla="*/ 0 w 171279"/>
                <a:gd name="connsiteY7" fmla="*/ 85640 h 171279"/>
                <a:gd name="connsiteX8" fmla="*/ 85640 w 171279"/>
                <a:gd name="connsiteY8" fmla="*/ 171280 h 171279"/>
                <a:gd name="connsiteX9" fmla="*/ 171280 w 171279"/>
                <a:gd name="connsiteY9" fmla="*/ 85640 h 171279"/>
                <a:gd name="connsiteX10" fmla="*/ 85640 w 171279"/>
                <a:gd name="connsiteY10" fmla="*/ 0 h 1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279" h="171279">
                  <a:moveTo>
                    <a:pt x="85640" y="18390"/>
                  </a:moveTo>
                  <a:cubicBezTo>
                    <a:pt x="122980" y="18391"/>
                    <a:pt x="153250" y="48661"/>
                    <a:pt x="153250" y="86001"/>
                  </a:cubicBezTo>
                  <a:cubicBezTo>
                    <a:pt x="153249" y="123341"/>
                    <a:pt x="122978" y="153612"/>
                    <a:pt x="85638" y="153611"/>
                  </a:cubicBezTo>
                  <a:cubicBezTo>
                    <a:pt x="48298" y="153610"/>
                    <a:pt x="18028" y="123340"/>
                    <a:pt x="18029" y="86000"/>
                  </a:cubicBezTo>
                  <a:cubicBezTo>
                    <a:pt x="18029" y="85880"/>
                    <a:pt x="18029" y="85760"/>
                    <a:pt x="18029" y="85640"/>
                  </a:cubicBezTo>
                  <a:cubicBezTo>
                    <a:pt x="18079" y="48320"/>
                    <a:pt x="48320" y="18079"/>
                    <a:pt x="85640" y="18029"/>
                  </a:cubicBezTo>
                  <a:moveTo>
                    <a:pt x="85640" y="0"/>
                  </a:moveTo>
                  <a:cubicBezTo>
                    <a:pt x="38342" y="0"/>
                    <a:pt x="0" y="38342"/>
                    <a:pt x="0" y="85640"/>
                  </a:cubicBezTo>
                  <a:cubicBezTo>
                    <a:pt x="0" y="132938"/>
                    <a:pt x="38342" y="171280"/>
                    <a:pt x="85640" y="171280"/>
                  </a:cubicBezTo>
                  <a:cubicBezTo>
                    <a:pt x="132937" y="171280"/>
                    <a:pt x="171280" y="132938"/>
                    <a:pt x="171280" y="85640"/>
                  </a:cubicBezTo>
                  <a:cubicBezTo>
                    <a:pt x="171280" y="38342"/>
                    <a:pt x="132937" y="0"/>
                    <a:pt x="85640" y="0"/>
                  </a:cubicBezTo>
                  <a:close/>
                </a:path>
              </a:pathLst>
            </a:custGeom>
            <a:solidFill>
              <a:srgbClr val="000000"/>
            </a:solidFill>
            <a:ln w="8930"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6E3E6672-E2CB-4AD0-9C5F-5780F76E495C}"/>
              </a:ext>
              <a:ext uri="{C183D7F6-B498-43B3-948B-1728B52AA6E4}">
                <adec:decorative xmlns:adec="http://schemas.microsoft.com/office/drawing/2017/decorative" val="1"/>
              </a:ext>
            </a:extLst>
          </p:cNvPr>
          <p:cNvGrpSpPr/>
          <p:nvPr/>
        </p:nvGrpSpPr>
        <p:grpSpPr>
          <a:xfrm>
            <a:off x="1309007" y="3886200"/>
            <a:ext cx="685119" cy="685119"/>
            <a:chOff x="11391281" y="2281521"/>
            <a:chExt cx="723900" cy="723900"/>
          </a:xfrm>
        </p:grpSpPr>
        <p:sp>
          <p:nvSpPr>
            <p:cNvPr id="24" name="Freeform: Shape 23">
              <a:extLst>
                <a:ext uri="{FF2B5EF4-FFF2-40B4-BE49-F238E27FC236}">
                  <a16:creationId xmlns:a16="http://schemas.microsoft.com/office/drawing/2014/main" id="{D641DC17-64F4-4948-9956-630D4E4A1BFA}"/>
                </a:ext>
              </a:extLst>
            </p:cNvPr>
            <p:cNvSpPr/>
            <p:nvPr/>
          </p:nvSpPr>
          <p:spPr>
            <a:xfrm>
              <a:off x="11538918" y="2776821"/>
              <a:ext cx="428625" cy="133407"/>
            </a:xfrm>
            <a:custGeom>
              <a:avLst/>
              <a:gdLst>
                <a:gd name="connsiteX0" fmla="*/ 0 w 428625"/>
                <a:gd name="connsiteY0" fmla="*/ 0 h 133407"/>
                <a:gd name="connsiteX1" fmla="*/ 319845 w 428625"/>
                <a:gd name="connsiteY1" fmla="*/ 108779 h 133407"/>
                <a:gd name="connsiteX2" fmla="*/ 428625 w 428625"/>
                <a:gd name="connsiteY2" fmla="*/ 0 h 133407"/>
                <a:gd name="connsiteX3" fmla="*/ 0 w 428625"/>
                <a:gd name="connsiteY3" fmla="*/ 0 h 133407"/>
              </a:gdLst>
              <a:ahLst/>
              <a:cxnLst>
                <a:cxn ang="0">
                  <a:pos x="connsiteX0" y="connsiteY0"/>
                </a:cxn>
                <a:cxn ang="0">
                  <a:pos x="connsiteX1" y="connsiteY1"/>
                </a:cxn>
                <a:cxn ang="0">
                  <a:pos x="connsiteX2" y="connsiteY2"/>
                </a:cxn>
                <a:cxn ang="0">
                  <a:pos x="connsiteX3" y="connsiteY3"/>
                </a:cxn>
              </a:cxnLst>
              <a:rect l="l" t="t" r="r" b="b"/>
              <a:pathLst>
                <a:path w="428625" h="133407">
                  <a:moveTo>
                    <a:pt x="0" y="0"/>
                  </a:moveTo>
                  <a:cubicBezTo>
                    <a:pt x="58284" y="118361"/>
                    <a:pt x="201483" y="167064"/>
                    <a:pt x="319845" y="108779"/>
                  </a:cubicBezTo>
                  <a:cubicBezTo>
                    <a:pt x="367108" y="85507"/>
                    <a:pt x="405352" y="47263"/>
                    <a:pt x="428625" y="0"/>
                  </a:cubicBezTo>
                  <a:lnTo>
                    <a:pt x="0" y="0"/>
                  </a:lnTo>
                  <a:close/>
                </a:path>
              </a:pathLst>
            </a:custGeom>
            <a:solidFill>
              <a:srgbClr val="00000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A9C96C0-D0F1-4537-85D2-3CF0B02E299C}"/>
                </a:ext>
              </a:extLst>
            </p:cNvPr>
            <p:cNvSpPr/>
            <p:nvPr/>
          </p:nvSpPr>
          <p:spPr>
            <a:xfrm>
              <a:off x="11391281" y="2281521"/>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AC2E754-285D-475C-B7BE-A7E6B1BAD6E0}"/>
                </a:ext>
              </a:extLst>
            </p:cNvPr>
            <p:cNvSpPr/>
            <p:nvPr/>
          </p:nvSpPr>
          <p:spPr>
            <a:xfrm>
              <a:off x="11499167" y="2491128"/>
              <a:ext cx="508126" cy="190500"/>
            </a:xfrm>
            <a:custGeom>
              <a:avLst/>
              <a:gdLst>
                <a:gd name="connsiteX0" fmla="*/ 254075 w 508126"/>
                <a:gd name="connsiteY0" fmla="*/ 22479 h 190500"/>
                <a:gd name="connsiteX1" fmla="*/ 115486 w 508126"/>
                <a:gd name="connsiteY1" fmla="*/ 0 h 190500"/>
                <a:gd name="connsiteX2" fmla="*/ 3472 w 508126"/>
                <a:gd name="connsiteY2" fmla="*/ 21907 h 190500"/>
                <a:gd name="connsiteX3" fmla="*/ 43 w 508126"/>
                <a:gd name="connsiteY3" fmla="*/ 26575 h 190500"/>
                <a:gd name="connsiteX4" fmla="*/ 43 w 508126"/>
                <a:gd name="connsiteY4" fmla="*/ 50197 h 190500"/>
                <a:gd name="connsiteX5" fmla="*/ 4711 w 508126"/>
                <a:gd name="connsiteY5" fmla="*/ 61150 h 190500"/>
                <a:gd name="connsiteX6" fmla="*/ 11569 w 508126"/>
                <a:gd name="connsiteY6" fmla="*/ 66961 h 190500"/>
                <a:gd name="connsiteX7" fmla="*/ 25475 w 508126"/>
                <a:gd name="connsiteY7" fmla="*/ 141446 h 190500"/>
                <a:gd name="connsiteX8" fmla="*/ 121297 w 508126"/>
                <a:gd name="connsiteY8" fmla="*/ 190500 h 190500"/>
                <a:gd name="connsiteX9" fmla="*/ 241978 w 508126"/>
                <a:gd name="connsiteY9" fmla="*/ 84296 h 190500"/>
                <a:gd name="connsiteX10" fmla="*/ 254075 w 508126"/>
                <a:gd name="connsiteY10" fmla="*/ 74771 h 190500"/>
                <a:gd name="connsiteX11" fmla="*/ 266172 w 508126"/>
                <a:gd name="connsiteY11" fmla="*/ 84296 h 190500"/>
                <a:gd name="connsiteX12" fmla="*/ 386854 w 508126"/>
                <a:gd name="connsiteY12" fmla="*/ 190500 h 190500"/>
                <a:gd name="connsiteX13" fmla="*/ 482675 w 508126"/>
                <a:gd name="connsiteY13" fmla="*/ 141446 h 190500"/>
                <a:gd name="connsiteX14" fmla="*/ 496582 w 508126"/>
                <a:gd name="connsiteY14" fmla="*/ 66961 h 190500"/>
                <a:gd name="connsiteX15" fmla="*/ 503440 w 508126"/>
                <a:gd name="connsiteY15" fmla="*/ 61722 h 190500"/>
                <a:gd name="connsiteX16" fmla="*/ 508107 w 508126"/>
                <a:gd name="connsiteY16" fmla="*/ 50768 h 190500"/>
                <a:gd name="connsiteX17" fmla="*/ 508107 w 508126"/>
                <a:gd name="connsiteY17" fmla="*/ 27146 h 190500"/>
                <a:gd name="connsiteX18" fmla="*/ 504678 w 508126"/>
                <a:gd name="connsiteY18" fmla="*/ 21907 h 190500"/>
                <a:gd name="connsiteX19" fmla="*/ 392664 w 508126"/>
                <a:gd name="connsiteY19" fmla="*/ 0 h 190500"/>
                <a:gd name="connsiteX20" fmla="*/ 254075 w 508126"/>
                <a:gd name="connsiteY20" fmla="*/ 224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126" h="190500">
                  <a:moveTo>
                    <a:pt x="254075" y="22479"/>
                  </a:moveTo>
                  <a:cubicBezTo>
                    <a:pt x="235025" y="18478"/>
                    <a:pt x="151872" y="0"/>
                    <a:pt x="115486" y="0"/>
                  </a:cubicBezTo>
                  <a:cubicBezTo>
                    <a:pt x="72243" y="0"/>
                    <a:pt x="16807" y="17335"/>
                    <a:pt x="3472" y="21907"/>
                  </a:cubicBezTo>
                  <a:cubicBezTo>
                    <a:pt x="1462" y="22588"/>
                    <a:pt x="92" y="24453"/>
                    <a:pt x="43" y="26575"/>
                  </a:cubicBezTo>
                  <a:lnTo>
                    <a:pt x="43" y="50197"/>
                  </a:lnTo>
                  <a:cubicBezTo>
                    <a:pt x="-303" y="54394"/>
                    <a:pt x="1443" y="58493"/>
                    <a:pt x="4711" y="61150"/>
                  </a:cubicBezTo>
                  <a:lnTo>
                    <a:pt x="11569" y="66961"/>
                  </a:lnTo>
                  <a:cubicBezTo>
                    <a:pt x="12140" y="90011"/>
                    <a:pt x="15093" y="124682"/>
                    <a:pt x="25475" y="141446"/>
                  </a:cubicBezTo>
                  <a:cubicBezTo>
                    <a:pt x="38715" y="164497"/>
                    <a:pt x="79768" y="190500"/>
                    <a:pt x="121297" y="190500"/>
                  </a:cubicBezTo>
                  <a:cubicBezTo>
                    <a:pt x="194639" y="190500"/>
                    <a:pt x="229215" y="135065"/>
                    <a:pt x="241978" y="84296"/>
                  </a:cubicBezTo>
                  <a:cubicBezTo>
                    <a:pt x="243307" y="78696"/>
                    <a:pt x="248319" y="74748"/>
                    <a:pt x="254075" y="74771"/>
                  </a:cubicBezTo>
                  <a:cubicBezTo>
                    <a:pt x="259773" y="74914"/>
                    <a:pt x="264696" y="78791"/>
                    <a:pt x="266172" y="84296"/>
                  </a:cubicBezTo>
                  <a:cubicBezTo>
                    <a:pt x="279507" y="135065"/>
                    <a:pt x="314083" y="190500"/>
                    <a:pt x="386854" y="190500"/>
                  </a:cubicBezTo>
                  <a:cubicBezTo>
                    <a:pt x="428478" y="190500"/>
                    <a:pt x="469435" y="164497"/>
                    <a:pt x="482675" y="141446"/>
                  </a:cubicBezTo>
                  <a:cubicBezTo>
                    <a:pt x="492200" y="124111"/>
                    <a:pt x="495439" y="90011"/>
                    <a:pt x="496582" y="66961"/>
                  </a:cubicBezTo>
                  <a:lnTo>
                    <a:pt x="503440" y="61722"/>
                  </a:lnTo>
                  <a:cubicBezTo>
                    <a:pt x="506606" y="58988"/>
                    <a:pt x="508329" y="54945"/>
                    <a:pt x="508107" y="50768"/>
                  </a:cubicBezTo>
                  <a:lnTo>
                    <a:pt x="508107" y="27146"/>
                  </a:lnTo>
                  <a:cubicBezTo>
                    <a:pt x="507535" y="24194"/>
                    <a:pt x="506392" y="22479"/>
                    <a:pt x="504678" y="21907"/>
                  </a:cubicBezTo>
                  <a:cubicBezTo>
                    <a:pt x="468571" y="9315"/>
                    <a:pt x="430853" y="1938"/>
                    <a:pt x="392664" y="0"/>
                  </a:cubicBezTo>
                  <a:cubicBezTo>
                    <a:pt x="356278" y="0"/>
                    <a:pt x="273125" y="18478"/>
                    <a:pt x="254075" y="22479"/>
                  </a:cubicBezTo>
                  <a:close/>
                </a:path>
              </a:pathLst>
            </a:custGeom>
            <a:solidFill>
              <a:srgbClr val="000000"/>
            </a:solidFill>
            <a:ln w="9525"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5A232425-9A8D-41BC-BA99-0B7447DA52CB}"/>
              </a:ext>
              <a:ext uri="{C183D7F6-B498-43B3-948B-1728B52AA6E4}">
                <adec:decorative xmlns:adec="http://schemas.microsoft.com/office/drawing/2017/decorative" val="1"/>
              </a:ext>
            </a:extLst>
          </p:cNvPr>
          <p:cNvGrpSpPr/>
          <p:nvPr/>
        </p:nvGrpSpPr>
        <p:grpSpPr>
          <a:xfrm>
            <a:off x="1309007" y="4688724"/>
            <a:ext cx="685119" cy="685119"/>
            <a:chOff x="11315660" y="2165817"/>
            <a:chExt cx="723900" cy="723900"/>
          </a:xfrm>
        </p:grpSpPr>
        <p:sp>
          <p:nvSpPr>
            <p:cNvPr id="19" name="Freeform: Shape 18">
              <a:extLst>
                <a:ext uri="{FF2B5EF4-FFF2-40B4-BE49-F238E27FC236}">
                  <a16:creationId xmlns:a16="http://schemas.microsoft.com/office/drawing/2014/main" id="{2A7F9239-073A-4086-A393-0B1739527EA6}"/>
                </a:ext>
              </a:extLst>
            </p:cNvPr>
            <p:cNvSpPr/>
            <p:nvPr/>
          </p:nvSpPr>
          <p:spPr>
            <a:xfrm>
              <a:off x="11484773" y="2651581"/>
              <a:ext cx="385678" cy="123809"/>
            </a:xfrm>
            <a:custGeom>
              <a:avLst/>
              <a:gdLst>
                <a:gd name="connsiteX0" fmla="*/ 378193 w 385678"/>
                <a:gd name="connsiteY0" fmla="*/ 3915 h 123809"/>
                <a:gd name="connsiteX1" fmla="*/ 351523 w 385678"/>
                <a:gd name="connsiteY1" fmla="*/ 7440 h 123809"/>
                <a:gd name="connsiteX2" fmla="*/ 71064 w 385678"/>
                <a:gd name="connsiteY2" fmla="*/ 44354 h 123809"/>
                <a:gd name="connsiteX3" fmla="*/ 34150 w 385678"/>
                <a:gd name="connsiteY3" fmla="*/ 7440 h 123809"/>
                <a:gd name="connsiteX4" fmla="*/ 7432 w 385678"/>
                <a:gd name="connsiteY4" fmla="*/ 3963 h 123809"/>
                <a:gd name="connsiteX5" fmla="*/ 3955 w 385678"/>
                <a:gd name="connsiteY5" fmla="*/ 30681 h 123809"/>
                <a:gd name="connsiteX6" fmla="*/ 337845 w 385678"/>
                <a:gd name="connsiteY6" fmla="*/ 74553 h 123809"/>
                <a:gd name="connsiteX7" fmla="*/ 381717 w 385678"/>
                <a:gd name="connsiteY7" fmla="*/ 30681 h 123809"/>
                <a:gd name="connsiteX8" fmla="*/ 378255 w 385678"/>
                <a:gd name="connsiteY8" fmla="*/ 3963 h 123809"/>
                <a:gd name="connsiteX9" fmla="*/ 378193 w 385678"/>
                <a:gd name="connsiteY9" fmla="*/ 3915 h 12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78" h="123809">
                  <a:moveTo>
                    <a:pt x="378193" y="3915"/>
                  </a:moveTo>
                  <a:cubicBezTo>
                    <a:pt x="369851" y="-2461"/>
                    <a:pt x="357923" y="-884"/>
                    <a:pt x="351523" y="7440"/>
                  </a:cubicBezTo>
                  <a:cubicBezTo>
                    <a:pt x="284270" y="95080"/>
                    <a:pt x="158703" y="111607"/>
                    <a:pt x="71064" y="44354"/>
                  </a:cubicBezTo>
                  <a:cubicBezTo>
                    <a:pt x="57199" y="33714"/>
                    <a:pt x="44789" y="21304"/>
                    <a:pt x="34150" y="7440"/>
                  </a:cubicBezTo>
                  <a:cubicBezTo>
                    <a:pt x="27732" y="-898"/>
                    <a:pt x="15770" y="-2455"/>
                    <a:pt x="7432" y="3963"/>
                  </a:cubicBezTo>
                  <a:cubicBezTo>
                    <a:pt x="-906" y="10381"/>
                    <a:pt x="-2462" y="22343"/>
                    <a:pt x="3955" y="30681"/>
                  </a:cubicBezTo>
                  <a:cubicBezTo>
                    <a:pt x="84042" y="134997"/>
                    <a:pt x="233529" y="154639"/>
                    <a:pt x="337845" y="74553"/>
                  </a:cubicBezTo>
                  <a:cubicBezTo>
                    <a:pt x="354320" y="61905"/>
                    <a:pt x="369069" y="47155"/>
                    <a:pt x="381717" y="30681"/>
                  </a:cubicBezTo>
                  <a:cubicBezTo>
                    <a:pt x="388139" y="22347"/>
                    <a:pt x="386589" y="10385"/>
                    <a:pt x="378255" y="3963"/>
                  </a:cubicBezTo>
                  <a:cubicBezTo>
                    <a:pt x="378235" y="3947"/>
                    <a:pt x="378214" y="3932"/>
                    <a:pt x="378193" y="3915"/>
                  </a:cubicBezTo>
                  <a:close/>
                </a:path>
              </a:pathLst>
            </a:custGeom>
            <a:solidFill>
              <a:srgbClr val="00000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A852DA6-B02F-45C4-8A93-843B3B1DCFAA}"/>
                </a:ext>
              </a:extLst>
            </p:cNvPr>
            <p:cNvSpPr/>
            <p:nvPr/>
          </p:nvSpPr>
          <p:spPr>
            <a:xfrm>
              <a:off x="11315660" y="2165817"/>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solidFill>
              <a:srgbClr val="000000"/>
            </a:solidFill>
            <a:ln w="9525" cap="flat">
              <a:noFill/>
              <a:prstDash val="solid"/>
              <a:miter/>
            </a:ln>
          </p:spPr>
          <p:txBody>
            <a:bodyPr rtlCol="0" anchor="ctr"/>
            <a:lstStyle/>
            <a:p>
              <a:endParaRPr lang="en-US"/>
            </a:p>
          </p:txBody>
        </p:sp>
        <p:sp>
          <p:nvSpPr>
            <p:cNvPr id="32" name="Oval 31">
              <a:extLst>
                <a:ext uri="{FF2B5EF4-FFF2-40B4-BE49-F238E27FC236}">
                  <a16:creationId xmlns:a16="http://schemas.microsoft.com/office/drawing/2014/main" id="{D92185CA-7FFE-4C66-899B-8DDCDF0F29BB}"/>
                </a:ext>
              </a:extLst>
            </p:cNvPr>
            <p:cNvSpPr/>
            <p:nvPr/>
          </p:nvSpPr>
          <p:spPr>
            <a:xfrm>
              <a:off x="11510982" y="2371682"/>
              <a:ext cx="81071" cy="123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CA1C545-7D21-4528-A84F-4301DA3ED77D}"/>
                </a:ext>
              </a:extLst>
            </p:cNvPr>
            <p:cNvSpPr/>
            <p:nvPr/>
          </p:nvSpPr>
          <p:spPr>
            <a:xfrm>
              <a:off x="11773051" y="2371682"/>
              <a:ext cx="81071" cy="123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2">
            <a:extLst>
              <a:ext uri="{FF2B5EF4-FFF2-40B4-BE49-F238E27FC236}">
                <a16:creationId xmlns:a16="http://schemas.microsoft.com/office/drawing/2014/main" id="{B2BA6139-BEC0-46F6-920B-90DE4F453096}"/>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46</a:t>
            </a:fld>
            <a:endParaRPr lang="en-US" sz="1050"/>
          </a:p>
        </p:txBody>
      </p:sp>
      <p:sp>
        <p:nvSpPr>
          <p:cNvPr id="30" name="Footer Placeholder 1">
            <a:extLst>
              <a:ext uri="{FF2B5EF4-FFF2-40B4-BE49-F238E27FC236}">
                <a16:creationId xmlns:a16="http://schemas.microsoft.com/office/drawing/2014/main" id="{BCB7554D-893A-460F-AE9F-F0AC13D24791}"/>
              </a:ext>
            </a:extLst>
          </p:cNvPr>
          <p:cNvSpPr txBox="1">
            <a:spLocks/>
          </p:cNvSpPr>
          <p:nvPr/>
        </p:nvSpPr>
        <p:spPr>
          <a:xfrm>
            <a:off x="0" y="6576290"/>
            <a:ext cx="4114800" cy="281601"/>
          </a:xfrm>
          <a:prstGeom prst="rect">
            <a:avLst/>
          </a:prstGeom>
        </p:spPr>
        <p:txBody>
          <a:bodyPr anchor="b"/>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4: Evaluate and Improve</a:t>
            </a:r>
            <a:endParaRPr lang="en-US" sz="1050" dirty="0">
              <a:solidFill>
                <a:srgbClr val="315F9F"/>
              </a:solidFill>
            </a:endParaRPr>
          </a:p>
        </p:txBody>
      </p:sp>
    </p:spTree>
    <p:extLst>
      <p:ext uri="{BB962C8B-B14F-4D97-AF65-F5344CB8AC3E}">
        <p14:creationId xmlns:p14="http://schemas.microsoft.com/office/powerpoint/2010/main" val="2870321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261725" y="2721557"/>
            <a:ext cx="10230497" cy="3619725"/>
          </a:xfrm>
        </p:spPr>
        <p:txBody>
          <a:bodyPr vert="horz" lIns="91440" tIns="45720" rIns="91440" bIns="45720" rtlCol="0" anchor="t">
            <a:noAutofit/>
          </a:bodyPr>
          <a:lstStyle/>
          <a:p>
            <a:pPr marL="398145" indent="-398145">
              <a:lnSpc>
                <a:spcPct val="100000"/>
              </a:lnSpc>
              <a:spcAft>
                <a:spcPts val="1200"/>
              </a:spcAft>
              <a:buClr>
                <a:schemeClr val="bg1"/>
              </a:buClr>
            </a:pPr>
            <a:r>
              <a:rPr lang="en-US" dirty="0">
                <a:latin typeface="Verdana"/>
                <a:ea typeface="Verdana"/>
              </a:rPr>
              <a:t>Design Camp Closing Session: [ENTER DATE/TIME]</a:t>
            </a:r>
          </a:p>
          <a:p>
            <a:pPr marL="1141413" indent="-454025">
              <a:lnSpc>
                <a:spcPct val="100000"/>
              </a:lnSpc>
              <a:spcAft>
                <a:spcPts val="1200"/>
              </a:spcAft>
              <a:buClr>
                <a:schemeClr val="bg1"/>
              </a:buClr>
              <a:buFont typeface="Verdana" panose="020B0604030504040204" pitchFamily="34" charset="0"/>
              <a:buChar char="−"/>
            </a:pPr>
            <a:r>
              <a:rPr lang="en-US" dirty="0">
                <a:latin typeface="Verdana"/>
                <a:ea typeface="Verdana"/>
              </a:rPr>
              <a:t>Focus on Phase 4, with an emphasis on continuous improvement practices and </a:t>
            </a:r>
            <a:br>
              <a:rPr lang="en-US" dirty="0">
                <a:latin typeface="Verdana"/>
                <a:ea typeface="Verdana"/>
              </a:rPr>
            </a:br>
            <a:r>
              <a:rPr lang="en-US" dirty="0">
                <a:latin typeface="Verdana"/>
                <a:ea typeface="Verdana"/>
              </a:rPr>
              <a:t>using results with stakeholders</a:t>
            </a:r>
          </a:p>
          <a:p>
            <a:pPr marL="1141413" indent="-454025">
              <a:lnSpc>
                <a:spcPct val="100000"/>
              </a:lnSpc>
              <a:spcAft>
                <a:spcPts val="1200"/>
              </a:spcAft>
              <a:buClr>
                <a:schemeClr val="bg1"/>
              </a:buClr>
              <a:buFont typeface="Verdana" panose="020B0604030504040204" pitchFamily="34" charset="0"/>
              <a:buChar char="−"/>
            </a:pPr>
            <a:r>
              <a:rPr lang="en-US" dirty="0">
                <a:latin typeface="Verdana"/>
                <a:ea typeface="Verdana"/>
              </a:rPr>
              <a:t>Wrap up the Design Camp</a:t>
            </a:r>
          </a:p>
        </p:txBody>
      </p:sp>
      <p:sp>
        <p:nvSpPr>
          <p:cNvPr id="4" name="Title 3"/>
          <p:cNvSpPr>
            <a:spLocks noGrp="1"/>
          </p:cNvSpPr>
          <p:nvPr>
            <p:ph type="title"/>
          </p:nvPr>
        </p:nvSpPr>
        <p:spPr>
          <a:xfrm>
            <a:off x="2169696" y="755150"/>
            <a:ext cx="4134286" cy="902011"/>
          </a:xfrm>
        </p:spPr>
        <p:txBody>
          <a:bodyPr/>
          <a:lstStyle/>
          <a:p>
            <a:r>
              <a:rPr lang="en-US" dirty="0">
                <a:solidFill>
                  <a:schemeClr val="bg1"/>
                </a:solidFill>
              </a:rPr>
              <a:t>Next Steps</a:t>
            </a:r>
          </a:p>
        </p:txBody>
      </p:sp>
      <p:pic>
        <p:nvPicPr>
          <p:cNvPr id="8" name="Graphic 7">
            <a:extLst>
              <a:ext uri="{FF2B5EF4-FFF2-40B4-BE49-F238E27FC236}">
                <a16:creationId xmlns:a16="http://schemas.microsoft.com/office/drawing/2014/main" id="{DD9C7179-F1AB-470E-AD59-3E0D3B30A57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2365" y="410819"/>
            <a:ext cx="1590675" cy="1590675"/>
          </a:xfrm>
          <a:prstGeom prst="rect">
            <a:avLst/>
          </a:prstGeom>
        </p:spPr>
      </p:pic>
      <p:sp>
        <p:nvSpPr>
          <p:cNvPr id="10" name="Rectangle 9">
            <a:extLst>
              <a:ext uri="{FF2B5EF4-FFF2-40B4-BE49-F238E27FC236}">
                <a16:creationId xmlns:a16="http://schemas.microsoft.com/office/drawing/2014/main" id="{AF8DB413-FCD8-49BA-9CCF-AA1FC40A266D}"/>
              </a:ext>
              <a:ext uri="{C183D7F6-B498-43B3-948B-1728B52AA6E4}">
                <adec:decorative xmlns:adec="http://schemas.microsoft.com/office/drawing/2017/decorative" val="1"/>
              </a:ext>
            </a:extLst>
          </p:cNvPr>
          <p:cNvSpPr/>
          <p:nvPr/>
        </p:nvSpPr>
        <p:spPr>
          <a:xfrm>
            <a:off x="156182" y="160162"/>
            <a:ext cx="11896786" cy="6545437"/>
          </a:xfrm>
          <a:prstGeom prst="rect">
            <a:avLst/>
          </a:prstGeom>
          <a:no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22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84195" y="2065904"/>
            <a:ext cx="2676525" cy="1515676"/>
          </a:xfrm>
          <a:prstGeom prst="rect">
            <a:avLst/>
          </a:prstGeom>
        </p:spPr>
        <p:txBody>
          <a:bodyPr>
            <a:normAutofit/>
          </a:bodyPr>
          <a:lstStyle/>
          <a:p>
            <a:r>
              <a:rPr lang="en-US" sz="4900">
                <a:solidFill>
                  <a:schemeClr val="bg1"/>
                </a:solidFill>
                <a:latin typeface="Arial" panose="020B0604020202020204" pitchFamily="34" charset="0"/>
                <a:cs typeface="Arial" panose="020B0604020202020204" pitchFamily="34" charset="0"/>
              </a:rPr>
              <a:t>Today’s Trainers</a:t>
            </a:r>
          </a:p>
        </p:txBody>
      </p:sp>
      <p:sp>
        <p:nvSpPr>
          <p:cNvPr id="3" name="Picture Placeholder 2">
            <a:extLst>
              <a:ext uri="{FF2B5EF4-FFF2-40B4-BE49-F238E27FC236}">
                <a16:creationId xmlns:a16="http://schemas.microsoft.com/office/drawing/2014/main" id="{36A83434-21A6-43F1-B8B7-A84717541D78}"/>
              </a:ext>
              <a:ext uri="{C183D7F6-B498-43B3-948B-1728B52AA6E4}">
                <adec:decorative xmlns:adec="http://schemas.microsoft.com/office/drawing/2017/decorative" val="1"/>
              </a:ext>
            </a:extLst>
          </p:cNvPr>
          <p:cNvSpPr>
            <a:spLocks noGrp="1"/>
          </p:cNvSpPr>
          <p:nvPr>
            <p:ph type="pic" sz="quarter" idx="11"/>
          </p:nvPr>
        </p:nvSpPr>
        <p:spPr>
          <a:xfrm>
            <a:off x="4889335" y="909638"/>
            <a:ext cx="2283192" cy="2312533"/>
          </a:xfrm>
        </p:spPr>
      </p:sp>
      <p:sp>
        <p:nvSpPr>
          <p:cNvPr id="4" name="Picture Placeholder 3">
            <a:extLst>
              <a:ext uri="{FF2B5EF4-FFF2-40B4-BE49-F238E27FC236}">
                <a16:creationId xmlns:a16="http://schemas.microsoft.com/office/drawing/2014/main" id="{2206D266-D3BC-426D-A7CC-926721A6EA46}"/>
              </a:ext>
              <a:ext uri="{C183D7F6-B498-43B3-948B-1728B52AA6E4}">
                <adec:decorative xmlns:adec="http://schemas.microsoft.com/office/drawing/2017/decorative" val="1"/>
              </a:ext>
            </a:extLst>
          </p:cNvPr>
          <p:cNvSpPr>
            <a:spLocks noGrp="1"/>
          </p:cNvSpPr>
          <p:nvPr>
            <p:ph type="pic" sz="quarter" idx="12"/>
          </p:nvPr>
        </p:nvSpPr>
        <p:spPr>
          <a:xfrm>
            <a:off x="7788969" y="909638"/>
            <a:ext cx="2283192" cy="2312533"/>
          </a:xfrm>
        </p:spPr>
      </p:sp>
      <p:sp>
        <p:nvSpPr>
          <p:cNvPr id="26" name="Text Placeholder 25">
            <a:extLst>
              <a:ext uri="{FF2B5EF4-FFF2-40B4-BE49-F238E27FC236}">
                <a16:creationId xmlns:a16="http://schemas.microsoft.com/office/drawing/2014/main" id="{D877EAC0-B8E7-4556-A7D0-EA63D76A6BE4}"/>
              </a:ext>
            </a:extLst>
          </p:cNvPr>
          <p:cNvSpPr>
            <a:spLocks noGrp="1"/>
          </p:cNvSpPr>
          <p:nvPr>
            <p:ph type="body" sz="quarter" idx="14"/>
          </p:nvPr>
        </p:nvSpPr>
        <p:spPr>
          <a:xfrm>
            <a:off x="5016518" y="3429000"/>
            <a:ext cx="2028825" cy="1174480"/>
          </a:xfrm>
        </p:spPr>
        <p:txBody>
          <a:bodyPr/>
          <a:lstStyle/>
          <a:p>
            <a:endParaRPr lang="en-US" dirty="0"/>
          </a:p>
        </p:txBody>
      </p:sp>
      <p:sp>
        <p:nvSpPr>
          <p:cNvPr id="28" name="Text Placeholder 27">
            <a:extLst>
              <a:ext uri="{FF2B5EF4-FFF2-40B4-BE49-F238E27FC236}">
                <a16:creationId xmlns:a16="http://schemas.microsoft.com/office/drawing/2014/main" id="{6C253E4E-B662-4A1D-9AE7-98DAF6C21095}"/>
              </a:ext>
            </a:extLst>
          </p:cNvPr>
          <p:cNvSpPr>
            <a:spLocks noGrp="1"/>
          </p:cNvSpPr>
          <p:nvPr>
            <p:ph type="body" sz="quarter" idx="15"/>
          </p:nvPr>
        </p:nvSpPr>
        <p:spPr>
          <a:xfrm>
            <a:off x="7916152" y="3429000"/>
            <a:ext cx="2028825" cy="1174480"/>
          </a:xfrm>
        </p:spPr>
        <p:txBody>
          <a:bodyPr/>
          <a:lstStyle/>
          <a:p>
            <a:endParaRPr lang="en-US" dirty="0"/>
          </a:p>
        </p:txBody>
      </p:sp>
      <p:sp>
        <p:nvSpPr>
          <p:cNvPr id="12" name="Slide Number Placeholder 2">
            <a:extLst>
              <a:ext uri="{FF2B5EF4-FFF2-40B4-BE49-F238E27FC236}">
                <a16:creationId xmlns:a16="http://schemas.microsoft.com/office/drawing/2014/main" id="{4C769B2B-7918-4D82-9870-C6CBDD1FA810}"/>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5</a:t>
            </a:fld>
            <a:endParaRPr lang="en-US" sz="1050"/>
          </a:p>
        </p:txBody>
      </p:sp>
      <p:sp>
        <p:nvSpPr>
          <p:cNvPr id="13" name="Footer Placeholder 1">
            <a:extLst>
              <a:ext uri="{FF2B5EF4-FFF2-40B4-BE49-F238E27FC236}">
                <a16:creationId xmlns:a16="http://schemas.microsoft.com/office/drawing/2014/main" id="{0D3347B9-FD97-4D97-9968-A0B785DD7AA2}"/>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spTree>
    <p:custDataLst>
      <p:tags r:id="rId1"/>
    </p:custDataLst>
    <p:extLst>
      <p:ext uri="{BB962C8B-B14F-4D97-AF65-F5344CB8AC3E}">
        <p14:creationId xmlns:p14="http://schemas.microsoft.com/office/powerpoint/2010/main" val="249844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14C557-8EF0-45D6-A86D-90243B0CF7D3}"/>
              </a:ext>
              <a:ext uri="{C183D7F6-B498-43B3-948B-1728B52AA6E4}">
                <adec:decorative xmlns:adec="http://schemas.microsoft.com/office/drawing/2017/decorative" val="1"/>
              </a:ext>
            </a:extLst>
          </p:cNvPr>
          <p:cNvSpPr/>
          <p:nvPr/>
        </p:nvSpPr>
        <p:spPr>
          <a:xfrm>
            <a:off x="0" y="0"/>
            <a:ext cx="12192000" cy="172414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a:xfrm>
            <a:off x="3053050" y="427604"/>
            <a:ext cx="6085901" cy="868931"/>
          </a:xfrm>
        </p:spPr>
        <p:txBody>
          <a:bodyPr/>
          <a:lstStyle/>
          <a:p>
            <a:pPr algn="ctr"/>
            <a:r>
              <a:rPr lang="en-US">
                <a:solidFill>
                  <a:schemeClr val="bg1"/>
                </a:solidFill>
                <a:latin typeface="Arial" panose="020B0604020202020204" pitchFamily="34" charset="0"/>
                <a:cs typeface="Arial" panose="020B0604020202020204" pitchFamily="34" charset="0"/>
              </a:rPr>
              <a:t>IET Design Camp</a:t>
            </a:r>
          </a:p>
        </p:txBody>
      </p:sp>
      <p:cxnSp>
        <p:nvCxnSpPr>
          <p:cNvPr id="11" name="Straight Connector 10">
            <a:extLst>
              <a:ext uri="{FF2B5EF4-FFF2-40B4-BE49-F238E27FC236}">
                <a16:creationId xmlns:a16="http://schemas.microsoft.com/office/drawing/2014/main" id="{4CCD7651-ECD2-484A-8349-AE30366F5266}"/>
              </a:ext>
              <a:ext uri="{C183D7F6-B498-43B3-948B-1728B52AA6E4}">
                <adec:decorative xmlns:adec="http://schemas.microsoft.com/office/drawing/2017/decorative" val="1"/>
              </a:ext>
            </a:extLst>
          </p:cNvPr>
          <p:cNvCxnSpPr>
            <a:cxnSpLocks/>
          </p:cNvCxnSpPr>
          <p:nvPr/>
        </p:nvCxnSpPr>
        <p:spPr>
          <a:xfrm>
            <a:off x="3548349" y="1492786"/>
            <a:ext cx="50953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B2EE6989-9ED8-4E44-BF73-A112FBAAC70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82965">
            <a:off x="4466153" y="3042666"/>
            <a:ext cx="430371" cy="430371"/>
          </a:xfrm>
          <a:prstGeom prst="rect">
            <a:avLst/>
          </a:prstGeom>
        </p:spPr>
      </p:pic>
      <p:pic>
        <p:nvPicPr>
          <p:cNvPr id="20" name="Graphic 19">
            <a:extLst>
              <a:ext uri="{FF2B5EF4-FFF2-40B4-BE49-F238E27FC236}">
                <a16:creationId xmlns:a16="http://schemas.microsoft.com/office/drawing/2014/main" id="{B43FE6E4-D07C-4412-944D-F04604A1970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9852" y="3070688"/>
            <a:ext cx="421133" cy="421133"/>
          </a:xfrm>
          <a:prstGeom prst="rect">
            <a:avLst/>
          </a:prstGeom>
        </p:spPr>
      </p:pic>
      <p:pic>
        <p:nvPicPr>
          <p:cNvPr id="21" name="Graphic 20">
            <a:extLst>
              <a:ext uri="{FF2B5EF4-FFF2-40B4-BE49-F238E27FC236}">
                <a16:creationId xmlns:a16="http://schemas.microsoft.com/office/drawing/2014/main" id="{C8AFE46B-469D-4BF5-844A-5165C5AC686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51669" y="3043322"/>
            <a:ext cx="475864" cy="475864"/>
          </a:xfrm>
          <a:prstGeom prst="rect">
            <a:avLst/>
          </a:prstGeom>
        </p:spPr>
      </p:pic>
      <p:pic>
        <p:nvPicPr>
          <p:cNvPr id="22" name="Graphic 21">
            <a:extLst>
              <a:ext uri="{FF2B5EF4-FFF2-40B4-BE49-F238E27FC236}">
                <a16:creationId xmlns:a16="http://schemas.microsoft.com/office/drawing/2014/main" id="{14A7D567-731D-4D7D-9E17-CD2FE9CF347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95333" y="3011751"/>
            <a:ext cx="539006" cy="539006"/>
          </a:xfrm>
          <a:prstGeom prst="rect">
            <a:avLst/>
          </a:prstGeom>
        </p:spPr>
      </p:pic>
      <p:sp>
        <p:nvSpPr>
          <p:cNvPr id="29" name="Slide Number Placeholder 2">
            <a:extLst>
              <a:ext uri="{FF2B5EF4-FFF2-40B4-BE49-F238E27FC236}">
                <a16:creationId xmlns:a16="http://schemas.microsoft.com/office/drawing/2014/main" id="{C121EC82-5911-4BAC-ACE0-A79C4987B925}"/>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6</a:t>
            </a:fld>
            <a:endParaRPr lang="en-US" sz="1050"/>
          </a:p>
        </p:txBody>
      </p:sp>
      <p:sp>
        <p:nvSpPr>
          <p:cNvPr id="30" name="Footer Placeholder 1">
            <a:extLst>
              <a:ext uri="{FF2B5EF4-FFF2-40B4-BE49-F238E27FC236}">
                <a16:creationId xmlns:a16="http://schemas.microsoft.com/office/drawing/2014/main" id="{449C2D55-DC77-4B30-9979-2B657DFE9B76}"/>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graphicFrame>
        <p:nvGraphicFramePr>
          <p:cNvPr id="12" name="Table 11">
            <a:extLst>
              <a:ext uri="{FF2B5EF4-FFF2-40B4-BE49-F238E27FC236}">
                <a16:creationId xmlns:a16="http://schemas.microsoft.com/office/drawing/2014/main" id="{705F290D-680D-413F-8D2B-8AB71FC60E11}"/>
              </a:ext>
            </a:extLst>
          </p:cNvPr>
          <p:cNvGraphicFramePr>
            <a:graphicFrameLocks noGrp="1"/>
          </p:cNvGraphicFramePr>
          <p:nvPr>
            <p:extLst>
              <p:ext uri="{D42A27DB-BD31-4B8C-83A1-F6EECF244321}">
                <p14:modId xmlns:p14="http://schemas.microsoft.com/office/powerpoint/2010/main" val="1239241087"/>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 1</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2 &amp; 3</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4 &amp; 5</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6 &amp; 7</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8 &amp; 9</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a:solidFill>
                            <a:srgbClr val="FFFFFF"/>
                          </a:solidFill>
                          <a:effectLst/>
                          <a:latin typeface="Arial"/>
                          <a:ea typeface="Yu Gothic Light"/>
                        </a:rPr>
                        <a:t>Orientation</a:t>
                      </a:r>
                      <a:endParaRPr lang="en-US" sz="2100" b="0" i="0" u="none" strike="noStrike">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697F9F"/>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C6814"/>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3: Develop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Implement</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4: Evaluate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Improve</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MON</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dirty="0">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sp>
        <p:nvSpPr>
          <p:cNvPr id="17" name="Oval 16">
            <a:extLst>
              <a:ext uri="{FF2B5EF4-FFF2-40B4-BE49-F238E27FC236}">
                <a16:creationId xmlns:a16="http://schemas.microsoft.com/office/drawing/2014/main" id="{2A95B045-95B6-49AE-A2F8-F01A45BECB59}"/>
              </a:ext>
              <a:ext uri="{C183D7F6-B498-43B3-948B-1728B52AA6E4}">
                <adec:decorative xmlns:adec="http://schemas.microsoft.com/office/drawing/2017/decorative" val="1"/>
              </a:ext>
            </a:extLst>
          </p:cNvPr>
          <p:cNvSpPr/>
          <p:nvPr/>
        </p:nvSpPr>
        <p:spPr>
          <a:xfrm>
            <a:off x="9686806" y="4269837"/>
            <a:ext cx="1960606" cy="7078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e are here for the Tuesday Training Webinar in Week 8.">
            <a:extLst>
              <a:ext uri="{FF2B5EF4-FFF2-40B4-BE49-F238E27FC236}">
                <a16:creationId xmlns:a16="http://schemas.microsoft.com/office/drawing/2014/main" id="{66C8E700-1FB3-46B5-94F3-8BDB0A56402B}"/>
              </a:ext>
            </a:extLst>
          </p:cNvPr>
          <p:cNvPicPr>
            <a:picLocks noChangeAspect="1"/>
          </p:cNvPicPr>
          <p:nvPr/>
        </p:nvPicPr>
        <p:blipFill>
          <a:blip r:embed="rId11"/>
          <a:stretch>
            <a:fillRect/>
          </a:stretch>
        </p:blipFill>
        <p:spPr>
          <a:xfrm>
            <a:off x="9828836" y="1784413"/>
            <a:ext cx="1676545" cy="749873"/>
          </a:xfrm>
          <a:prstGeom prst="rect">
            <a:avLst/>
          </a:prstGeom>
        </p:spPr>
      </p:pic>
    </p:spTree>
    <p:custDataLst>
      <p:tags r:id="rId1"/>
    </p:custDataLst>
    <p:extLst>
      <p:ext uri="{BB962C8B-B14F-4D97-AF65-F5344CB8AC3E}">
        <p14:creationId xmlns:p14="http://schemas.microsoft.com/office/powerpoint/2010/main" val="28158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C719F-6105-487F-B6F3-14E4428E9957}"/>
              </a:ext>
            </a:extLst>
          </p:cNvPr>
          <p:cNvSpPr>
            <a:spLocks noGrp="1"/>
          </p:cNvSpPr>
          <p:nvPr>
            <p:ph type="title"/>
          </p:nvPr>
        </p:nvSpPr>
        <p:spPr>
          <a:xfrm>
            <a:off x="1405640" y="606352"/>
            <a:ext cx="10358437" cy="642930"/>
          </a:xfrm>
        </p:spPr>
        <p:txBody>
          <a:bodyPr/>
          <a:lstStyle/>
          <a:p>
            <a:r>
              <a:rPr lang="en-US" sz="4000" dirty="0"/>
              <a:t>Review of Phase 3: Develop and Implement </a:t>
            </a:r>
          </a:p>
        </p:txBody>
      </p:sp>
      <p:pic>
        <p:nvPicPr>
          <p:cNvPr id="40" name="Graphic 39">
            <a:extLst>
              <a:ext uri="{FF2B5EF4-FFF2-40B4-BE49-F238E27FC236}">
                <a16:creationId xmlns:a16="http://schemas.microsoft.com/office/drawing/2014/main" id="{FDD4C348-1D11-48A1-9619-5E1ECCCF6A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160" y="377477"/>
            <a:ext cx="1259981" cy="1259981"/>
          </a:xfrm>
          <a:prstGeom prst="rect">
            <a:avLst/>
          </a:prstGeom>
        </p:spPr>
      </p:pic>
      <p:sp>
        <p:nvSpPr>
          <p:cNvPr id="64" name="Slide Number Placeholder 2">
            <a:extLst>
              <a:ext uri="{FF2B5EF4-FFF2-40B4-BE49-F238E27FC236}">
                <a16:creationId xmlns:a16="http://schemas.microsoft.com/office/drawing/2014/main" id="{1A403C6C-83EE-4E1D-91A0-619A700CF2B9}"/>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7</a:t>
            </a:fld>
            <a:endParaRPr lang="en-US" sz="1050"/>
          </a:p>
        </p:txBody>
      </p:sp>
      <p:sp>
        <p:nvSpPr>
          <p:cNvPr id="65" name="Footer Placeholder 1">
            <a:extLst>
              <a:ext uri="{FF2B5EF4-FFF2-40B4-BE49-F238E27FC236}">
                <a16:creationId xmlns:a16="http://schemas.microsoft.com/office/drawing/2014/main" id="{63C5B72D-9877-4974-AC76-25231A7AD8F1}"/>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solidFill>
                  <a:srgbClr val="315F9F"/>
                </a:solidFill>
              </a:rPr>
              <a:t>Phase 4: Evaluate and Improve</a:t>
            </a:r>
          </a:p>
        </p:txBody>
      </p:sp>
      <p:sp>
        <p:nvSpPr>
          <p:cNvPr id="69" name="Content Placeholder 5">
            <a:extLst>
              <a:ext uri="{FF2B5EF4-FFF2-40B4-BE49-F238E27FC236}">
                <a16:creationId xmlns:a16="http://schemas.microsoft.com/office/drawing/2014/main" id="{F847C39B-6303-4DFA-BE26-674C1F834E66}"/>
              </a:ext>
            </a:extLst>
          </p:cNvPr>
          <p:cNvSpPr txBox="1">
            <a:spLocks/>
          </p:cNvSpPr>
          <p:nvPr/>
        </p:nvSpPr>
        <p:spPr>
          <a:xfrm>
            <a:off x="838200" y="1793271"/>
            <a:ext cx="10828506" cy="83077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Font typeface="Wingdings" panose="05000000000000000000" pitchFamily="2" charset="2"/>
              <a:buNone/>
            </a:pPr>
            <a:r>
              <a:rPr lang="en-US" sz="1800" dirty="0">
                <a:latin typeface="Verdana"/>
                <a:ea typeface="Verdana"/>
              </a:rPr>
              <a:t>An IET program has a single set of learning objectives that identify the specific adult education content, workforce preparation activities and workforce training competencies to ensure the IET program activities are organized to function cooperatively</a:t>
            </a:r>
            <a:r>
              <a:rPr lang="en-US" sz="1800" dirty="0">
                <a:latin typeface="Verdana"/>
                <a:ea typeface="Verdana"/>
                <a:cs typeface="Verdana"/>
              </a:rPr>
              <a:t>.</a:t>
            </a:r>
          </a:p>
        </p:txBody>
      </p:sp>
      <p:sp>
        <p:nvSpPr>
          <p:cNvPr id="70" name="Content Placeholder 5">
            <a:extLst>
              <a:ext uri="{FF2B5EF4-FFF2-40B4-BE49-F238E27FC236}">
                <a16:creationId xmlns:a16="http://schemas.microsoft.com/office/drawing/2014/main" id="{80513D7B-57AD-4BA6-84B0-9FA80FCC1952}"/>
              </a:ext>
            </a:extLst>
          </p:cNvPr>
          <p:cNvSpPr txBox="1">
            <a:spLocks/>
          </p:cNvSpPr>
          <p:nvPr/>
        </p:nvSpPr>
        <p:spPr>
          <a:xfrm>
            <a:off x="838200" y="2807902"/>
            <a:ext cx="10660929" cy="1594533"/>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20000"/>
              </a:lnSpc>
              <a:spcBef>
                <a:spcPts val="800"/>
              </a:spcBef>
              <a:spcAft>
                <a:spcPts val="800"/>
              </a:spcAft>
              <a:buNone/>
              <a:defRPr/>
            </a:pPr>
            <a:r>
              <a:rPr lang="en-US" sz="2600" dirty="0">
                <a:latin typeface="Verdana"/>
                <a:ea typeface="Verdana"/>
              </a:rPr>
              <a:t>An effective integrated learning objective has three components:</a:t>
            </a:r>
          </a:p>
          <a:p>
            <a:pPr marL="969962" lvl="0" indent="-457200">
              <a:lnSpc>
                <a:spcPct val="120000"/>
              </a:lnSpc>
              <a:spcBef>
                <a:spcPts val="0"/>
              </a:spcBef>
              <a:spcAft>
                <a:spcPts val="400"/>
              </a:spcAft>
              <a:buFont typeface="+mj-lt"/>
              <a:buAutoNum type="arabicParenR"/>
              <a:defRPr/>
            </a:pPr>
            <a:r>
              <a:rPr lang="en-US" sz="2600" b="1" dirty="0">
                <a:latin typeface="Verdana"/>
                <a:ea typeface="Verdana"/>
                <a:cs typeface="Arial"/>
              </a:rPr>
              <a:t>Conditions</a:t>
            </a:r>
            <a:r>
              <a:rPr lang="en-US" sz="2600" dirty="0">
                <a:latin typeface="Verdana"/>
                <a:ea typeface="Verdana"/>
                <a:cs typeface="Arial"/>
              </a:rPr>
              <a:t> under which the learner will demonstrate competency</a:t>
            </a:r>
          </a:p>
          <a:p>
            <a:pPr marL="969962" indent="-457200">
              <a:lnSpc>
                <a:spcPct val="120000"/>
              </a:lnSpc>
              <a:spcBef>
                <a:spcPts val="0"/>
              </a:spcBef>
              <a:spcAft>
                <a:spcPts val="400"/>
              </a:spcAft>
              <a:buFont typeface="+mj-lt"/>
              <a:buAutoNum type="arabicParenR"/>
              <a:defRPr/>
            </a:pPr>
            <a:r>
              <a:rPr lang="en-US" sz="2600" b="1" dirty="0">
                <a:latin typeface="Verdana"/>
                <a:ea typeface="Verdana"/>
                <a:cs typeface="Arial"/>
              </a:rPr>
              <a:t>Behavior</a:t>
            </a:r>
            <a:r>
              <a:rPr lang="en-US" sz="2600" dirty="0">
                <a:latin typeface="Verdana"/>
                <a:ea typeface="Verdana"/>
                <a:cs typeface="Arial"/>
              </a:rPr>
              <a:t> the learner will perform to demonstrate competency (action verbs)</a:t>
            </a:r>
          </a:p>
          <a:p>
            <a:pPr marL="969962" lvl="0" indent="-457200">
              <a:lnSpc>
                <a:spcPct val="120000"/>
              </a:lnSpc>
              <a:spcBef>
                <a:spcPts val="0"/>
              </a:spcBef>
              <a:spcAft>
                <a:spcPts val="400"/>
              </a:spcAft>
              <a:buFont typeface="+mj-lt"/>
              <a:buAutoNum type="arabicParenR"/>
              <a:defRPr/>
            </a:pPr>
            <a:r>
              <a:rPr lang="en-US" sz="2600" b="1" dirty="0">
                <a:latin typeface="Verdana"/>
                <a:ea typeface="Verdana"/>
                <a:cs typeface="Arial"/>
              </a:rPr>
              <a:t>Criteria</a:t>
            </a:r>
            <a:r>
              <a:rPr lang="en-US" sz="2600" dirty="0">
                <a:latin typeface="Verdana"/>
                <a:ea typeface="Verdana"/>
                <a:cs typeface="Arial"/>
              </a:rPr>
              <a:t> by which competency will be measured</a:t>
            </a:r>
            <a:endParaRPr lang="en-US" sz="2600" dirty="0">
              <a:latin typeface="Verdana"/>
              <a:ea typeface="Verdana"/>
              <a:cs typeface="Verdana"/>
            </a:endParaRPr>
          </a:p>
        </p:txBody>
      </p:sp>
      <p:sp>
        <p:nvSpPr>
          <p:cNvPr id="71" name="Content Placeholder 5">
            <a:extLst>
              <a:ext uri="{FF2B5EF4-FFF2-40B4-BE49-F238E27FC236}">
                <a16:creationId xmlns:a16="http://schemas.microsoft.com/office/drawing/2014/main" id="{17CF51FC-8A2C-43AB-8B26-76462F15DE4D}"/>
              </a:ext>
            </a:extLst>
          </p:cNvPr>
          <p:cNvSpPr txBox="1">
            <a:spLocks/>
          </p:cNvSpPr>
          <p:nvPr/>
        </p:nvSpPr>
        <p:spPr>
          <a:xfrm>
            <a:off x="838200" y="4330080"/>
            <a:ext cx="11353800" cy="44717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Together, the integrated learning objectives across the curricula become the SSLO.</a:t>
            </a:r>
          </a:p>
        </p:txBody>
      </p:sp>
      <p:sp>
        <p:nvSpPr>
          <p:cNvPr id="72" name="Content Placeholder 5">
            <a:extLst>
              <a:ext uri="{FF2B5EF4-FFF2-40B4-BE49-F238E27FC236}">
                <a16:creationId xmlns:a16="http://schemas.microsoft.com/office/drawing/2014/main" id="{FECF279F-9161-4AF7-B9F3-6FC6F42DE58A}"/>
              </a:ext>
            </a:extLst>
          </p:cNvPr>
          <p:cNvSpPr txBox="1">
            <a:spLocks/>
          </p:cNvSpPr>
          <p:nvPr/>
        </p:nvSpPr>
        <p:spPr>
          <a:xfrm>
            <a:off x="838200" y="4838469"/>
            <a:ext cx="10660929" cy="88066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Building out the contextualized units, lessons, activities, and assessments is an iterative process that requires close collaboration.</a:t>
            </a:r>
          </a:p>
        </p:txBody>
      </p:sp>
      <p:sp>
        <p:nvSpPr>
          <p:cNvPr id="73" name="Rectangle 72">
            <a:extLst>
              <a:ext uri="{FF2B5EF4-FFF2-40B4-BE49-F238E27FC236}">
                <a16:creationId xmlns:a16="http://schemas.microsoft.com/office/drawing/2014/main" id="{1F7B6923-4280-46C8-A099-C942BF56B176}"/>
              </a:ext>
              <a:ext uri="{C183D7F6-B498-43B3-948B-1728B52AA6E4}">
                <adec:decorative xmlns:adec="http://schemas.microsoft.com/office/drawing/2017/decorative" val="1"/>
              </a:ext>
            </a:extLst>
          </p:cNvPr>
          <p:cNvSpPr/>
          <p:nvPr/>
        </p:nvSpPr>
        <p:spPr>
          <a:xfrm>
            <a:off x="989721" y="1870446"/>
            <a:ext cx="45719" cy="7861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BB13F051-EA32-47BC-9F38-77D69F4D376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2070687"/>
            <a:ext cx="403540" cy="403540"/>
          </a:xfrm>
          <a:prstGeom prst="rect">
            <a:avLst/>
          </a:prstGeom>
        </p:spPr>
      </p:pic>
      <p:sp>
        <p:nvSpPr>
          <p:cNvPr id="75" name="Rectangle 74">
            <a:extLst>
              <a:ext uri="{FF2B5EF4-FFF2-40B4-BE49-F238E27FC236}">
                <a16:creationId xmlns:a16="http://schemas.microsoft.com/office/drawing/2014/main" id="{3408A95E-C218-42A1-8305-EC0378E76152}"/>
              </a:ext>
              <a:ext uri="{C183D7F6-B498-43B3-948B-1728B52AA6E4}">
                <adec:decorative xmlns:adec="http://schemas.microsoft.com/office/drawing/2017/decorative" val="1"/>
              </a:ext>
            </a:extLst>
          </p:cNvPr>
          <p:cNvSpPr/>
          <p:nvPr/>
        </p:nvSpPr>
        <p:spPr>
          <a:xfrm>
            <a:off x="989721" y="2903781"/>
            <a:ext cx="45719" cy="1257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a:extLst>
              <a:ext uri="{FF2B5EF4-FFF2-40B4-BE49-F238E27FC236}">
                <a16:creationId xmlns:a16="http://schemas.microsoft.com/office/drawing/2014/main" id="{CE113C8C-8BE8-45DC-A576-196EE15BDD7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3408786"/>
            <a:ext cx="403540" cy="403540"/>
          </a:xfrm>
          <a:prstGeom prst="rect">
            <a:avLst/>
          </a:prstGeom>
        </p:spPr>
      </p:pic>
      <p:sp>
        <p:nvSpPr>
          <p:cNvPr id="77" name="Rectangle 76">
            <a:extLst>
              <a:ext uri="{FF2B5EF4-FFF2-40B4-BE49-F238E27FC236}">
                <a16:creationId xmlns:a16="http://schemas.microsoft.com/office/drawing/2014/main" id="{E20AAEB2-7A33-454E-8568-B3EC3AEC330F}"/>
              </a:ext>
              <a:ext uri="{C183D7F6-B498-43B3-948B-1728B52AA6E4}">
                <adec:decorative xmlns:adec="http://schemas.microsoft.com/office/drawing/2017/decorative" val="1"/>
              </a:ext>
            </a:extLst>
          </p:cNvPr>
          <p:cNvSpPr/>
          <p:nvPr/>
        </p:nvSpPr>
        <p:spPr>
          <a:xfrm>
            <a:off x="989721" y="4930902"/>
            <a:ext cx="45719" cy="4906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a16="http://schemas.microsoft.com/office/drawing/2014/main" id="{BAAD87DA-A192-45B5-8109-B1A499BD4CC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4975067"/>
            <a:ext cx="403540" cy="403540"/>
          </a:xfrm>
          <a:prstGeom prst="rect">
            <a:avLst/>
          </a:prstGeom>
        </p:spPr>
      </p:pic>
      <p:sp>
        <p:nvSpPr>
          <p:cNvPr id="79" name="Rectangle 78">
            <a:extLst>
              <a:ext uri="{FF2B5EF4-FFF2-40B4-BE49-F238E27FC236}">
                <a16:creationId xmlns:a16="http://schemas.microsoft.com/office/drawing/2014/main" id="{49AC0552-F6B7-4970-8278-907DB554833A}"/>
              </a:ext>
              <a:ext uri="{C183D7F6-B498-43B3-948B-1728B52AA6E4}">
                <adec:decorative xmlns:adec="http://schemas.microsoft.com/office/drawing/2017/decorative" val="1"/>
              </a:ext>
            </a:extLst>
          </p:cNvPr>
          <p:cNvSpPr/>
          <p:nvPr/>
        </p:nvSpPr>
        <p:spPr>
          <a:xfrm>
            <a:off x="989722" y="4389943"/>
            <a:ext cx="45719" cy="277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id="{13CD2324-BB5B-425E-95FB-2FC323A8CE3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4315819"/>
            <a:ext cx="403540" cy="403540"/>
          </a:xfrm>
          <a:prstGeom prst="rect">
            <a:avLst/>
          </a:prstGeom>
        </p:spPr>
      </p:pic>
      <p:sp>
        <p:nvSpPr>
          <p:cNvPr id="81" name="Content Placeholder 5">
            <a:extLst>
              <a:ext uri="{FF2B5EF4-FFF2-40B4-BE49-F238E27FC236}">
                <a16:creationId xmlns:a16="http://schemas.microsoft.com/office/drawing/2014/main" id="{03DC7C3A-A1D9-471D-9EA2-9EC795231449}"/>
              </a:ext>
            </a:extLst>
          </p:cNvPr>
          <p:cNvSpPr txBox="1">
            <a:spLocks/>
          </p:cNvSpPr>
          <p:nvPr/>
        </p:nvSpPr>
        <p:spPr>
          <a:xfrm>
            <a:off x="838200" y="5592940"/>
            <a:ext cx="10660929" cy="93723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The IET program should first be implemented with fidelity (as it was designed) in order to accurately measure the impact of your planned intervention strategies and inform continuous improvement decisions.</a:t>
            </a:r>
          </a:p>
        </p:txBody>
      </p:sp>
      <p:sp>
        <p:nvSpPr>
          <p:cNvPr id="82" name="Rectangle 81">
            <a:extLst>
              <a:ext uri="{FF2B5EF4-FFF2-40B4-BE49-F238E27FC236}">
                <a16:creationId xmlns:a16="http://schemas.microsoft.com/office/drawing/2014/main" id="{1CC8AC59-742F-40A3-BBC6-6EF60A3603FA}"/>
              </a:ext>
              <a:ext uri="{C183D7F6-B498-43B3-948B-1728B52AA6E4}">
                <adec:decorative xmlns:adec="http://schemas.microsoft.com/office/drawing/2017/decorative" val="1"/>
              </a:ext>
            </a:extLst>
          </p:cNvPr>
          <p:cNvSpPr/>
          <p:nvPr/>
        </p:nvSpPr>
        <p:spPr>
          <a:xfrm>
            <a:off x="989721" y="5680336"/>
            <a:ext cx="45719" cy="7932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a:extLst>
              <a:ext uri="{FF2B5EF4-FFF2-40B4-BE49-F238E27FC236}">
                <a16:creationId xmlns:a16="http://schemas.microsoft.com/office/drawing/2014/main" id="{C8E552BD-53AD-452C-BC43-57BE13A9E44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5294" y="5894299"/>
            <a:ext cx="403540" cy="403540"/>
          </a:xfrm>
          <a:prstGeom prst="rect">
            <a:avLst/>
          </a:prstGeom>
        </p:spPr>
      </p:pic>
    </p:spTree>
    <p:extLst>
      <p:ext uri="{BB962C8B-B14F-4D97-AF65-F5344CB8AC3E}">
        <p14:creationId xmlns:p14="http://schemas.microsoft.com/office/powerpoint/2010/main" val="109399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F3754D-56D2-4C31-A32E-B8B2EB6E4E15}"/>
              </a:ext>
              <a:ext uri="{C183D7F6-B498-43B3-948B-1728B52AA6E4}">
                <adec:decorative xmlns:adec="http://schemas.microsoft.com/office/drawing/2017/decorative" val="1"/>
              </a:ext>
            </a:extLst>
          </p:cNvPr>
          <p:cNvSpPr/>
          <p:nvPr/>
        </p:nvSpPr>
        <p:spPr>
          <a:xfrm>
            <a:off x="0" y="0"/>
            <a:ext cx="2986391" cy="6858000"/>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48726" y="1380717"/>
            <a:ext cx="2759511" cy="1595438"/>
          </a:xfrm>
          <a:prstGeom prst="rect">
            <a:avLst/>
          </a:prstGeom>
        </p:spPr>
        <p:txBody>
          <a:bodyPr>
            <a:normAutofit fontScale="90000"/>
          </a:bodyPr>
          <a:lstStyle/>
          <a:p>
            <a:r>
              <a:rPr lang="en-US" sz="3200" spc="-100" dirty="0">
                <a:solidFill>
                  <a:schemeClr val="bg1"/>
                </a:solidFill>
                <a:latin typeface="Arial" panose="020B0604020202020204" pitchFamily="34" charset="0"/>
                <a:cs typeface="Arial" panose="020B0604020202020204" pitchFamily="34" charset="0"/>
              </a:rPr>
              <a:t>Key Tasks for </a:t>
            </a:r>
            <a:r>
              <a:rPr lang="en-US" sz="4400" dirty="0">
                <a:solidFill>
                  <a:schemeClr val="bg1"/>
                </a:solidFill>
                <a:latin typeface="Arial" panose="020B0604020202020204" pitchFamily="34" charset="0"/>
                <a:cs typeface="Arial" panose="020B0604020202020204" pitchFamily="34" charset="0"/>
              </a:rPr>
              <a:t>Evaluate &amp; Improve Phase</a:t>
            </a:r>
            <a:endParaRPr lang="en-US" sz="4900" dirty="0">
              <a:solidFill>
                <a:schemeClr val="bg1"/>
              </a:solidFill>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AD9932D0-9BF1-4CFF-B3CC-CA17C3D0C4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0998" y="3450547"/>
            <a:ext cx="2031381" cy="2031381"/>
          </a:xfrm>
          <a:prstGeom prst="rect">
            <a:avLst/>
          </a:prstGeom>
        </p:spPr>
      </p:pic>
      <p:sp>
        <p:nvSpPr>
          <p:cNvPr id="185" name="Slide Number Placeholder 2">
            <a:extLst>
              <a:ext uri="{FF2B5EF4-FFF2-40B4-BE49-F238E27FC236}">
                <a16:creationId xmlns:a16="http://schemas.microsoft.com/office/drawing/2014/main" id="{40A1C5AE-5747-4037-A3D9-7C088E91C260}"/>
              </a:ext>
            </a:extLst>
          </p:cNvPr>
          <p:cNvSpPr>
            <a:spLocks noGrp="1"/>
          </p:cNvSpPr>
          <p:nvPr>
            <p:ph type="sldNum" sz="quarter" idx="4"/>
          </p:nvPr>
        </p:nvSpPr>
        <p:spPr>
          <a:xfrm>
            <a:off x="9448800" y="657629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8</a:t>
            </a:fld>
            <a:endParaRPr lang="en-US" sz="1050"/>
          </a:p>
        </p:txBody>
      </p:sp>
      <p:sp>
        <p:nvSpPr>
          <p:cNvPr id="186" name="Footer Placeholder 1">
            <a:extLst>
              <a:ext uri="{FF2B5EF4-FFF2-40B4-BE49-F238E27FC236}">
                <a16:creationId xmlns:a16="http://schemas.microsoft.com/office/drawing/2014/main" id="{A13DE25B-D31F-4E83-956C-416CF98685D6}"/>
              </a:ext>
            </a:extLst>
          </p:cNvPr>
          <p:cNvSpPr>
            <a:spLocks noGrp="1"/>
          </p:cNvSpPr>
          <p:nvPr>
            <p:ph type="ftr" sz="quarter" idx="3"/>
          </p:nvPr>
        </p:nvSpPr>
        <p:spPr>
          <a:xfrm>
            <a:off x="0" y="6576290"/>
            <a:ext cx="4114800" cy="281601"/>
          </a:xfrm>
          <a:prstGeom prst="rect">
            <a:avLst/>
          </a:prstGeom>
        </p:spPr>
        <p:txBody>
          <a:bodyPr anchor="b"/>
          <a:lstStyle>
            <a:lvl1pPr algn="l">
              <a:defRPr>
                <a:solidFill>
                  <a:schemeClr val="bg1"/>
                </a:solidFill>
                <a:latin typeface="+mn-lt"/>
              </a:defRPr>
            </a:lvl1pPr>
          </a:lstStyle>
          <a:p>
            <a:r>
              <a:rPr lang="en-US" sz="1050"/>
              <a:t>Phase 4: Evaluate and Improve</a:t>
            </a:r>
          </a:p>
        </p:txBody>
      </p:sp>
      <p:pic>
        <p:nvPicPr>
          <p:cNvPr id="3" name="Picture 2" descr="Process flowchart depicts the four iterative phases of the I E T design process with double-sided arrows going back and forth between the four phases: 1) Research and Assess; 2) Design and Plan; 3) Develop and Implement; and 4) Evaluate and Improve, which includes analyzing collected data, presenting results to stakeholders, considering options for more rigorous evaluation, and taking action on improvement strategies. Review and Revise are part of each phase.">
            <a:extLst>
              <a:ext uri="{FF2B5EF4-FFF2-40B4-BE49-F238E27FC236}">
                <a16:creationId xmlns:a16="http://schemas.microsoft.com/office/drawing/2014/main" id="{41507C55-7483-46AE-8617-A08D0BDE9934}"/>
              </a:ext>
            </a:extLst>
          </p:cNvPr>
          <p:cNvPicPr>
            <a:picLocks noChangeAspect="1"/>
          </p:cNvPicPr>
          <p:nvPr/>
        </p:nvPicPr>
        <p:blipFill>
          <a:blip r:embed="rId6"/>
          <a:stretch>
            <a:fillRect/>
          </a:stretch>
        </p:blipFill>
        <p:spPr>
          <a:xfrm>
            <a:off x="3821655" y="490682"/>
            <a:ext cx="7523116" cy="5919729"/>
          </a:xfrm>
          <a:prstGeom prst="rect">
            <a:avLst/>
          </a:prstGeom>
        </p:spPr>
      </p:pic>
    </p:spTree>
    <p:custDataLst>
      <p:tags r:id="rId1"/>
    </p:custDataLst>
    <p:extLst>
      <p:ext uri="{BB962C8B-B14F-4D97-AF65-F5344CB8AC3E}">
        <p14:creationId xmlns:p14="http://schemas.microsoft.com/office/powerpoint/2010/main" val="279460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73F576-88CD-4128-A695-685B915084D3}"/>
              </a:ext>
            </a:extLst>
          </p:cNvPr>
          <p:cNvSpPr>
            <a:spLocks noGrp="1"/>
          </p:cNvSpPr>
          <p:nvPr>
            <p:ph type="body" sz="quarter" idx="10"/>
          </p:nvPr>
        </p:nvSpPr>
        <p:spPr>
          <a:xfrm>
            <a:off x="838200" y="605280"/>
            <a:ext cx="8237706" cy="1199297"/>
          </a:xfrm>
        </p:spPr>
        <p:txBody>
          <a:bodyPr/>
          <a:lstStyle/>
          <a:p>
            <a:r>
              <a:rPr lang="en-US" sz="4000" dirty="0"/>
              <a:t>Poll: Current Evaluation and Continuous Improvement Efforts</a:t>
            </a:r>
          </a:p>
        </p:txBody>
      </p:sp>
      <p:sp>
        <p:nvSpPr>
          <p:cNvPr id="14" name="Content Placeholder 5">
            <a:extLst>
              <a:ext uri="{FF2B5EF4-FFF2-40B4-BE49-F238E27FC236}">
                <a16:creationId xmlns:a16="http://schemas.microsoft.com/office/drawing/2014/main" id="{2459E8F1-17C6-4633-B14C-57FD59399540}"/>
              </a:ext>
            </a:extLst>
          </p:cNvPr>
          <p:cNvSpPr txBox="1">
            <a:spLocks/>
          </p:cNvSpPr>
          <p:nvPr/>
        </p:nvSpPr>
        <p:spPr>
          <a:xfrm>
            <a:off x="838200" y="1895412"/>
            <a:ext cx="11161889" cy="466103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Font typeface="Wingdings" panose="05000000000000000000" pitchFamily="2" charset="2"/>
              <a:buNone/>
            </a:pPr>
            <a:r>
              <a:rPr lang="en-US" sz="3000" b="1" dirty="0">
                <a:latin typeface="Verdana" panose="020B0604030504040204" pitchFamily="34" charset="0"/>
                <a:ea typeface="Verdana" panose="020B0604030504040204" pitchFamily="34" charset="0"/>
              </a:rPr>
              <a:t>Which of these statements best describes your current evaluation and continuous improvement efforts?</a:t>
            </a:r>
            <a:endParaRPr lang="en-US" sz="1200" b="1" dirty="0">
              <a:solidFill>
                <a:srgbClr val="047C7C"/>
              </a:solidFill>
              <a:latin typeface="Verdana" panose="020B0604030504040204" pitchFamily="34" charset="0"/>
              <a:ea typeface="Verdana" panose="020B0604030504040204" pitchFamily="34" charset="0"/>
            </a:endParaRPr>
          </a:p>
          <a:p>
            <a:pPr marL="0" indent="0">
              <a:buFont typeface="Wingdings" panose="05000000000000000000" pitchFamily="2" charset="2"/>
              <a:buNone/>
            </a:pPr>
            <a:r>
              <a:rPr lang="en-US" sz="2400" b="1" dirty="0">
                <a:solidFill>
                  <a:srgbClr val="047C7C"/>
                </a:solidFill>
                <a:latin typeface="Verdana" panose="020B0604030504040204" pitchFamily="34" charset="0"/>
                <a:ea typeface="Verdana" panose="020B0604030504040204" pitchFamily="34" charset="0"/>
              </a:rPr>
              <a:t>Choose one:</a:t>
            </a:r>
          </a:p>
          <a:p>
            <a:pPr marL="857250" indent="-514350">
              <a:lnSpc>
                <a:spcPct val="100000"/>
              </a:lnSpc>
              <a:spcAft>
                <a:spcPts val="600"/>
              </a:spcAft>
              <a:buFont typeface="+mj-lt"/>
              <a:buAutoNum type="alphaUcPeriod"/>
              <a:tabLst>
                <a:tab pos="457200" algn="l"/>
              </a:tabLst>
            </a:pPr>
            <a:r>
              <a:rPr lang="en-US" sz="2400" dirty="0">
                <a:latin typeface="Verdana" panose="020B0604030504040204" pitchFamily="34" charset="0"/>
                <a:ea typeface="Verdana" panose="020B0604030504040204" pitchFamily="34" charset="0"/>
              </a:rPr>
              <a:t>I/We have solid evaluation and continuous improvement processes in place.</a:t>
            </a:r>
          </a:p>
          <a:p>
            <a:pPr marL="857250" indent="-514350">
              <a:lnSpc>
                <a:spcPct val="100000"/>
              </a:lnSpc>
              <a:spcAft>
                <a:spcPts val="600"/>
              </a:spcAft>
              <a:buFont typeface="+mj-lt"/>
              <a:buAutoNum type="alphaUcPeriod"/>
              <a:tabLst>
                <a:tab pos="457200" algn="l"/>
              </a:tabLst>
            </a:pPr>
            <a:r>
              <a:rPr lang="en-US" sz="2400" dirty="0">
                <a:latin typeface="Verdana"/>
                <a:ea typeface="Verdana"/>
              </a:rPr>
              <a:t>I/We have started evaluation planning but haven’t thought much about continuous improvement. We could use some help.</a:t>
            </a:r>
          </a:p>
          <a:p>
            <a:pPr marL="857250" indent="-514350">
              <a:lnSpc>
                <a:spcPct val="100000"/>
              </a:lnSpc>
              <a:spcAft>
                <a:spcPts val="600"/>
              </a:spcAft>
              <a:buFont typeface="+mj-lt"/>
              <a:buAutoNum type="alphaUcPeriod"/>
              <a:tabLst>
                <a:tab pos="457200" algn="l"/>
              </a:tabLst>
            </a:pPr>
            <a:r>
              <a:rPr lang="en-US" sz="2400" dirty="0">
                <a:latin typeface="Verdana"/>
                <a:ea typeface="Verdana"/>
              </a:rPr>
              <a:t>I/We have not begun to think about evaluation or continuous improvement and aren’t sure how/where to start.</a:t>
            </a:r>
          </a:p>
        </p:txBody>
      </p:sp>
      <p:sp>
        <p:nvSpPr>
          <p:cNvPr id="6" name="Slide Number Placeholder 2">
            <a:extLst>
              <a:ext uri="{FF2B5EF4-FFF2-40B4-BE49-F238E27FC236}">
                <a16:creationId xmlns:a16="http://schemas.microsoft.com/office/drawing/2014/main" id="{B1C5316D-3EEB-4C7A-925A-667F18B57CB3}"/>
              </a:ext>
            </a:extLst>
          </p:cNvPr>
          <p:cNvSpPr txBox="1">
            <a:spLocks/>
          </p:cNvSpPr>
          <p:nvPr/>
        </p:nvSpPr>
        <p:spPr>
          <a:xfrm>
            <a:off x="9448800" y="657629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9</a:t>
            </a:fld>
            <a:endParaRPr lang="en-US" sz="1050"/>
          </a:p>
        </p:txBody>
      </p:sp>
      <p:sp>
        <p:nvSpPr>
          <p:cNvPr id="8" name="Footer Placeholder 1">
            <a:extLst>
              <a:ext uri="{FF2B5EF4-FFF2-40B4-BE49-F238E27FC236}">
                <a16:creationId xmlns:a16="http://schemas.microsoft.com/office/drawing/2014/main" id="{44A2D7A2-ADEF-460D-82C9-10F250997BCC}"/>
              </a:ext>
            </a:extLst>
          </p:cNvPr>
          <p:cNvSpPr txBox="1">
            <a:spLocks/>
          </p:cNvSpPr>
          <p:nvPr/>
        </p:nvSpPr>
        <p:spPr>
          <a:xfrm>
            <a:off x="0" y="6576290"/>
            <a:ext cx="4114800" cy="281601"/>
          </a:xfrm>
          <a:prstGeom prst="rect">
            <a:avLst/>
          </a:prstGeom>
        </p:spPr>
        <p:txBody>
          <a:bodyPr anchor="b"/>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4: Evaluate and Improve</a:t>
            </a:r>
          </a:p>
        </p:txBody>
      </p:sp>
    </p:spTree>
    <p:custDataLst>
      <p:tags r:id="rId1"/>
    </p:custDataLst>
    <p:extLst>
      <p:ext uri="{BB962C8B-B14F-4D97-AF65-F5344CB8AC3E}">
        <p14:creationId xmlns:p14="http://schemas.microsoft.com/office/powerpoint/2010/main" val="123441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pdftag="H1" isBookmarkSet="no"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Order="_x0031_" artifact="_x0030_" validate="yes" Lang=""/>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pdftag="Figure" isBookmarkSet="no" bookmark="no" formula="no" inline="no" Order="_x0031_" artifact="_x0030_" validate="yes" Lang=""/>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isBookmarkSet="no" bookmark="no" formula="no" inline="no" Lang="" pdftag="Figure" artifact="_x0030_" validate="no" Order="_x0031_"/>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isBookmarkSet="no" bookmark="no" formula="no" inline="no" Lang="" Order="_x0031_" artifact="_x0031_" pdftag="_x005B_Artifact_x005D_" validate="no"/>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Order="_x0035_" artifact="_x0030_" validate="yes" Lang=""/>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Order="_x0034_" artifact="_x0030_" validate="yes" Lang=""/>
  <Shape xmlns="" ID="XQIdGOooi1cuj1zapgoC8oqfvnk=" pdftag="Figure" isBookmarkSet="no" bookmark="no" formula="no" inline="no" Order="_x0036_" artifact="_x0030_" validate="yes" Lang=""/>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HyperLink xmlns="" ID="Qfg7D6P1f4B83DrFD75CI3cp2lU=770954439325.8009_290.1793" plainAltText="IETDesignCampInfo_x0040_impaqint.com" language="" Lang=""/>
  <Shape xmlns="" ID="fAtRwU25gXIO28ck3+V+5bTCLls=" isBookmarkSet="no" pdftag="H1" artifact="_x0030_" bookmark="yes" Order="_x0031_"/>
  <Shape xmlns="" ID="jutJ1Z2F+BFmbwCRBmUTRgUnngs=" isBookmarkSet="no" Order="_x0032_" formula="no" inline="no" bookmark="no" artifact="_x0031_" pdftag="_x005B_Artifact_x005D_" validate="no"/>
  <Shape xmlns="" ID="BJPwG21/DaTRdyY8AtuABphZnK8=" pdftag="H2" isBookmarkSet="no" bookmark="yes" Order="_x0032_"/>
  <Shape xmlns="" ID="9ctHXINxDYj5mH2mfetqWZ9IwWY=" isBookmarkSet="no" bookmark="no" artifact="_x0030_" pdftag="P" Order="_x0033_"/>
  <Shape xmlns="" ID="Wv64bMgrDtnnwPpQ8sKXT7paJZo=" isBookmarkSet="no" Order="_x0039_" formula="no" inline="no" artifact="_x0031_" pdftag="_x005B_Artifact_x005D_" bookmark="no" Lang="" validate="no"/>
  <Shape xmlns="" ID="S7/BUsPOT/hVX4fI7AjQsLICJzg=" isBookmarkSet="no" Order="_x0037_" formula="no" inline="no" artifact="_x0031_" pdftag="_x005B_Artifact_x005D_" bookmark="no" Lang="" validate="no"/>
  <Shape xmlns="" ID="mssPQN+OkuarJKEltHaLnewx27c=" isBookmarkSet="no" Order="_x0038_" formula="no" inline="no" artifact="_x0031_" pdftag="_x005B_Artifact_x005D_" bookmark="no" validate="no"/>
  <Shape xmlns="" ID="6BqavDMlJEdq9tdR2HFmhenjNxA=" isBookmarkSet="no" Order="_x0035_" formula="no" inline="no" artifact="_x0031_" pdftag="_x005B_Artifact_x005D_" bookmark="no" Lang="" validate="no"/>
  <Shape xmlns="" ID="leaee3bhbvLxA0G6WFjJgLe0LVw=" isBookmarkSet="no" Order="_x0036_" formula="no" inline="no" artifact="_x0031_" pdftag="_x005B_Artifact_x005D_" bookmark="no" Lang="" validate="no"/>
  <Shape xmlns="" ID="cU7O/oMmSuz7YUxSUjZMFBGld2s=" isBookmarkSet="no" pdftag="H2" artifact="_x0030_" bookmark="yes" Order="_x0032_"/>
  <Shape xmlns="" ID="MatWTql407mfVfOs+TJlCxQiScE=" isBookmarkSet="yes" bookmark="no" pdftag="H2" artifact="_x0030_" Order="_x0033_"/>
  <Shape xmlns="" ID="SdY1k7tCvTJygNWzXPidAFVGd2U=" isBookmarkSet="no" bookmark="no" formula="no" inline="no" pdftag="Figure" artifact="_x0030_" Lang="" validate="yes" Order="_x0034_"/>
  <Shape xmlns="" ID="LDmzS1w40/55asPAOpaN8ehohj4=" isBookmarkSet="no" bookmark="no" formula="no" inline="no" Lang="" pdftag="Figure" artifact="_x0030_" validate="no" Order="_x0031_"/>
  <Shape xmlns="" ID="Es91qPCSYYxsNt6yEoARmjc6/48=" pdftag="Figure" isBookmarkSet="no" bookmark="no" formula="no" inline="no" artifact="_x0030_" Lang="" validate="yes" Order="_x0035_"/>
  <Shape xmlns="" ID="hW7hPQg04vI3r4CwIOVxq2Iufdc=" pdftag="Figure" isBookmarkSet="no" bookmark="no" formula="no" inline="no" artifact="_x0030_" Lang="" validate="yes" Order="_x0036_"/>
  <Shape xmlns="" ID="X9Ls/TZWHhubuM2ZGfGcOhQOeJ8=" pdftag="H2" isBookmarkSet="no" bookmark="yes" Order="_x0031_"/>
  <Shape xmlns="" ID="VNfYpM1T2wM0egtaOuPMr7E2w8E=" Order="_x0034_" pdftag="_x005B_Artifact_x005D_" isBookmarkSet="no" bookmark="no"/>
  <Shape xmlns="" ID="12lVChm/6rBXhdR3/SMs7EVQBFQ=" isBookmarkSet="no" bookmark="no" Order="_x0031_" formula="no" inline="no" artifact="_x0031_" pdftag="_x005B_Artifact_x005D_" validate="no"/>
  <Shape xmlns="" ID="hS7j3jde7ukEoGgEZ9FohfTc8qU=" pdftag="P" isBookmarkSet="no" bookmark="no" Order="_x0032_"/>
  <Shape xmlns="" ID="YibGLaZIB28IhQWFJ0SKpWIWpWg=" Order="_x0032_" pdftag="_x005B_Artifact_x005D_" isBookmarkSet="no" bookmark="no"/>
  <Shape xmlns="" ID="4ScMoV1fq6c3+DF5fdaKzXSRqnA=" isBookmarkSet="no" formula="no" inline="no" pdftag="Figure" artifact="_x0030_" bookmark="no" Lang="" validate="no" Order="_x0031_"/>
  <Shape xmlns="" ID="vjVKvX/79SqoGd3VaqGBKk0GEPU=" pdftag="H2" isBookmarkSet="no" bookmark="yes" Order="_x0031_"/>
  <Shape xmlns="" ID="JghclX4daUxkTqqFbTK5rFebZqM=" Order="_x0037_" pdftag="_x005B_Artifact_x005D_" isBookmarkSet="no" bookmark="no"/>
  <Shape xmlns="" ID="6C5pZwzBfbc+Lcn7AeR/eYm8/jY=" isBookmarkSet="no" formula="no" inline="no" bookmark="no" pdftag="Figure" Lang="" artifact="_x0031_" Order="_x0033_" validate="no"/>
  <Shape xmlns="" ID="f/dU+BbSK/hEmq4xSAPwzmR7dvE=" isBookmarkSet="no" formula="no" inline="no" bookmark="no" pdftag="Figure" Lang="" artifact="_x0031_" Order="_x0035_" validate="no"/>
  <Shape xmlns="" ID="K8gBTvAaLFe/WpYogBc7Nd+H1CI=" pdftag="Figure" isBookmarkSet="no" artifact="_x0031_" formula="no" inline="no" bookmark="no" Lang="" Order="_x0036_" validate="no"/>
  <Shape xmlns="" ID="EJVfiwMir6Jh2TBFUQDdWZELn7E=" pdftag="Figure" isBookmarkSet="no" artifact="_x0031_" formula="no" inline="no" bookmark="no" Lang="" Order="_x0032_" validate="no"/>
  <Shape xmlns="" ID="feabcLVv0YScui2G/zadOKevtYM=" pdftag="Figure" isBookmarkSet="no" artifact="_x0031_" formula="no" inline="no" bookmark="no" Lang="" Order="_x0034_" validate="no"/>
  <Shape xmlns="" ID="bYyDigRjj0ycECstNbSljxosjhs=" pdftag="H2" isBookmarkSet="no" bookmark="yes" Order="_x0031_"/>
  <Shape xmlns="" ID="U77uM+fw63DXh+LwosI/+aOGpVI=" isBookmarkSet="no" formula="no" inline="no" bookmark="no" Lang="" Order="_x0032_" pdftag="_x005B_Artifact_x005D_" artifact="_x0031_" validate="no"/>
  <Shape xmlns="" ID="Ux/or4r5ZkUpjYsOCc7JQpo2bX4=" isBookmarkSet="no" formula="no" inline="no" bookmark="no" Order="_x0039_" pdftag="_x005B_Artifact_x005D_" artifact="_x0031_" validate="no"/>
  <Shape xmlns="" ID="TEToiF+ifWQ8JMvUXnn0KHkz5bo=" isBookmarkSet="no" formula="no" inline="no" bookmark="no" Order="_x0031_0" pdftag="_x005B_Artifact_x005D_" artifact="_x0031_" validate="no"/>
  <Shape xmlns="" ID="w4rE+/I562H2KudkIT19E1RC5ac=" pdftag="P" isBookmarkSet="no" bookmark="no" Order="_x0033_"/>
  <Shape xmlns="" ID="3Vh7+bcaFsUIsEYA7p6fM3N13kc=" pdftag="P" isBookmarkSet="no" bookmark="no" Order="_x0036_"/>
  <Shape xmlns="" ID="VQZX/EvnQ/y3VYlOnuU47YNs0Bo=" pdftag="P" isBookmarkSet="no" bookmark="no" Order="_x0039_"/>
  <Shape xmlns="" ID="BxO2jntR7huI3CY3bBxJKb3LG+8=" pdftag="P" isBookmarkSet="no" bookmark="no" Order="_x0032_"/>
  <Shape xmlns="" ID="7V/HvpTzWSZDh4WBJVKsAm/Wzww=" pdftag="P" isBookmarkSet="no" bookmark="no" Order="_x0035_"/>
  <Shape xmlns="" ID="FGZeIgDYwvvcC0i1D8o3URJOiS8=" pdftag="P" isBookmarkSet="no" bookmark="no" Order="_x0038_"/>
  <Shape xmlns="" ID="QLPvL0d5uuNy0B7EY4FeziKxgp8=" isBookmarkSet="no" formula="no" inline="no" pdftag="Figure" artifact="_x0030_" Lang="" bookmark="no" validate="no" Order="_x0034_"/>
  <Shape xmlns="" ID="BwUUBxA+wzH3k+aoAadtKeqB5qc=" pdftag="Figure" isBookmarkSet="no" formula="no" inline="no" artifact="_x0030_" Lang="" bookmark="no" validate="no" Order="_x0037_"/>
  <Shape xmlns="" ID="jvoIf/QMEA7w0948/kk9ZuOCp0Y=" pdftag="Figure" isBookmarkSet="no" formula="no" inline="no" artifact="_x0030_" Lang="" bookmark="no" validate="no" Order="_x0031_0"/>
  <Shape xmlns="" ID="7Acx/uo16gKUVi7k+lwnE/ANUCM=" pdftag="Figure" isBookmarkSet="no" formula="no" inline="no" artifact="_x0030_" Lang="" bookmark="no" validate="no" Order="_x0031_1"/>
  <Shape xmlns="" ID="WhxSmEgI1ZREFetiDR+CJ9tL4Os=" pdftag="H2" isBookmarkSet="no" Order="_x0032_" bookmark="yes"/>
  <Shape xmlns="" ID="DQbufbGnDthV/xyYbujkyy6tOTI=" pdftag="P" isBookmarkSet="no" bookmark="no" Order="_x0034_"/>
  <Shape xmlns="" ID="ti7rMQxeXm9gyRFfqC6l0rfcjYI=" pdftag="P" isBookmarkSet="no" bookmark="no" Order="_x0036_"/>
  <Shape xmlns="" ID="/JAHDxVcmMNcwi5pQdRp4biRWHQ=" pdftag="P" isBookmarkSet="no" bookmark="no" Order="_x0035_"/>
  <Shape xmlns="" ID="rtExPPgttTdB+/fM5/Is2VeHrjM=" pdftag="P" isBookmarkSet="no" bookmark="no" Order="_x0037_"/>
  <Shape xmlns="" ID="k3Le1oyL4mjt5XJ61ZUlTFBxI/g=" isBookmarkSet="no" Order="_x0031_2" formula="no" inline="no" artifact="_x0031_" pdftag="_x005B_Artifact_x005D_" bookmark="no" validate="no"/>
  <Shape xmlns="" ID="4Yh7t36Bvg5CFQaN5F60Zv97Ldk=" isBookmarkSet="no" formula="no" inline="no" Order="_x0031_0" bookmark="no" pdftag="_x005B_Artifact_x005D_" artifact="_x0031_" validate="no"/>
  <Shape xmlns="" ID="9cD/9tOV3ARAOI2XS5Sh/p6nLyI=" isBookmarkSet="no" formula="no" inline="no" Order="_x0035_" bookmark="no" pdftag="_x005B_Artifact_x005D_" artifact="_x0031_" validate="no"/>
  <Shape xmlns="" ID="MAMvNgibTFZVtoMPNU/EjNxyYqA=" isBookmarkSet="no" formula="no" inline="no" Order="_x0037_" bookmark="no" pdftag="_x005B_Artifact_x005D_" artifact="_x0031_" validate="no"/>
  <Shape xmlns="" ID="7SYp+x49g4cYqQff8zZsjxhodUU=" isBookmarkSet="no" formula="no" inline="no" pdftag="Figure" artifact="_x0030_" Lang="" bookmark="no" validate="yes" Order="_x0031_"/>
  <Shape xmlns="" ID="zDrqcE1Ui1V0kCjlN+H/zAOeWa8=" pdftag="P" isBookmarkSet="no" bookmark="no" Order="_x0033_"/>
  <Shape xmlns="" ID="ukzs2Kq3j+V2cj2lcpirEYheiuw=" pdftag="H2" isBookmarkSet="no" Order="_x0033_" bookmark="yes"/>
  <Shape xmlns="" ID="J07u5l3Gvj0JNvTzbYMncO0P83s=" pdftag="P" isBookmarkSet="no" bookmark="no" Order="_x0032_"/>
  <Shape xmlns="" ID="CRRLCSHdSdFjTKZZwj0lOU2wTTg=" pdftag="H2" isBookmarkSet="no" bookmark="yes" Order="_x0031_"/>
  <Shape xmlns="" ID="ct8keg1MaOXeyxCQP4RxezemXX0=" isBookmarkSet="no" Order="_x0033_" formula="no" inline="no" artifact="_x0031_" pdftag="_x005B_Artifact_x005D_" bookmark="no" validate="no"/>
  <Shape xmlns="" ID="fVgV7WlM1fOPMa4vyslpd3WW180=" isBookmarkSet="no" formula="no" inline="no" Order="_x0033_" artifact="_x0031_" pdftag="_x005B_Artifact_x005D_" Lang="" bookmark="no" validate="no"/>
  <Shape xmlns="" ID="hMN6ptwJYAABZv85EKbBmZVbHQw=" isBookmarkSet="no" Order="_x0032_" formula="no" inline="no" artifact="_x0031_" pdftag="_x005B_Artifact_x005D_" bookmark="no" validate="no"/>
  <Shape xmlns="" ID="c1W2LCZHf6zAI7dUMfWVBCJktAs=" pdftag="P" isBookmarkSet="no" bookmark="no" Order="_x0032_"/>
  <Shape xmlns="" ID="zWjjk2huizX6jWvBBdm1mdVqWFY=" pdftag="H2" isBookmarkSet="no" bookmark="yes" Order="_x0031_"/>
  <Shape xmlns="" ID="rL/7jXCEzeMvwjTgYbhs7neWxHE=" pdftag="H2" isBookmarkSet="no" bookmark="yes" Order="_x0031_"/>
  <Shape xmlns="" ID="fqpaTTExksq8YHFYps4FPnnMIJw=" Order="_x0034_" pdftag="_x005B_Artifact_x005D_" isBookmarkSet="no" bookmark="no"/>
  <Shape xmlns="" ID="jJlQXbBiKFj6H3dw2s/r2puk94o=" Order="_x0035_" pdftag="_x005B_Artifact_x005D_" isBookmarkSet="no" bookmark="no"/>
  <Shape xmlns="" ID="11a/PNus1AxxhSwrIHjnRx1gemY=" pdftag="P" isBookmarkSet="no" bookmark="no" Order="_x0032_"/>
  <Shape xmlns="" ID="pIyqiUHh3pA4RRNjFKZvijWoxI4=" isBookmarkSet="no" formula="no" inline="no" pdftag="Figure" artifact="_x0030_" Lang="" bookmark="no" validate="no" Order="_x0033_"/>
  <Shape xmlns="" ID="cFMTkfozUngMvsCq10J/FBRw6Ek=" isBookmarkSet="no" formula="no" inline="no" Order="_x0034_" artifact="_x0031_" pdftag="_x005B_Artifact_x005D_" bookmark="no" validate="no"/>
  <Shape xmlns="" ID="6sccLScaQ4iJBQv0O33kUuJsw6s=" Order="_x0035_" pdftag="_x005B_Artifact_x005D_" isBookmarkSet="no" bookmark="no"/>
  <Shape xmlns="" ID="EkisopCqzGxlXO99QsvMp1pvfkg=" isBookmarkSet="no" formula="no" inline="no" pdftag="Figure" artifact="_x0030_" Lang="" bookmark="no" validate="no" Order="_x0033_"/>
  <Shape xmlns="" ID="RG4AGCCOD3tv6IoxhjMYbbbFsXA=" pdftag="P" isBookmarkSet="no" bookmark="no" Order="_x0032_"/>
  <Shape xmlns="" ID="/CAj1nUeqFecBIh8eWV8tPJxiP0=" pdftag="H2" isBookmarkSet="no" bookmark="yes" Order="_x0031_"/>
  <Shape xmlns="" ID="LiEjocSUutxLVq7krnuZYud7rG4=" pdftag="P" isBookmarkSet="no" bookmark="no" Order="_x0031_1"/>
  <Shape xmlns="" ID="oLCpIbQs7IbDZourgsZEyEyE5sQ=" isBookmarkSet="no" Order="_x0031_5" formula="no" inline="no" artifact="_x0031_" pdftag="_x005B_Artifact_x005D_" bookmark="no" validate="no"/>
  <Shape xmlns="" ID="8KeoAgbhMBb8yy4Qr7X//thgqCY=" pdftag="H2" isBookmarkSet="no" bookmark="yes" Order="_x0031_"/>
  <Shape xmlns="" ID="fSkRmt8r2aqqMqlt2gel7y17+lw=" isBookmarkSet="no" formula="no" inline="no" Order="_x0039_" bookmark="no" pdftag="_x005B_Artifact_x005D_" artifact="_x0031_" validate="no"/>
  <Shape xmlns="" ID="73FopnfuiqzkRzN+Dfa4JvqYz2I=" pdftag="P" isBookmarkSet="no" bookmark="no" Order="_x0033_"/>
  <Shape xmlns="" ID="IXpL5xfnFFdlmtbowadHaZMReR0=" pdftag="P" isBookmarkSet="no" bookmark="no" Order="_x0039_"/>
  <Shape xmlns="" ID="9cPkgcb4dljH7MPsp3IzUdPmGlM=" isBookmarkSet="no" formula="no" inline="no" pdftag="Figure" artifact="_x0030_" Lang="" bookmark="no" validate="no" Order="_x0032_"/>
  <Shape xmlns="" ID="66z8ZpDA7NJvimygP2GDB8b94JE=" isBookmarkSet="no" Order="_x0031_3" formula="no" inline="no" artifact="_x0031_" pdftag="_x005B_Artifact_x005D_" bookmark="no" validate="no"/>
  <Shape xmlns="" ID="+SsmfOqIfbIXdpcjoJEC/qIw0AI=" isBookmarkSet="no" formula="no" inline="no" pdftag="Figure" artifact="_x0030_" Lang="" bookmark="no" validate="no" Order="_x0038_"/>
  <Shape xmlns="" ID="XOSjFGalcjugByAzkk/AD2rvDNc=" isBookmarkSet="no" Order="_x0032_" formula="no" inline="no" artifact="_x0031_" pdftag="_x005B_Artifact_x005D_" bookmark="no" validate="no"/>
  <Shape xmlns="" ID="0GingG+w5cucaG1ASZNxlhzqtNA=" isBookmarkSet="no" formula="no" inline="no" Order="_x0038_" bookmark="no" pdftag="_x005B_Artifact_x005D_" artifact="_x0031_" validate="no"/>
  <Shape xmlns="" ID="+bR+NR8OFV5sXydtnq7AyGKDf4Y=" pdftag="P" isBookmarkSet="no" bookmark="no" Order="_x0035_"/>
  <Shape xmlns="" ID="G6fZTljNWX3SdMc6BXg/1zH6Xos=" pdftag="P" isBookmarkSet="no" bookmark="no" Order="_x0037_"/>
  <Shape xmlns="" ID="FkrOJWqbPsFhMavrZPijAJc8ol0=" isBookmarkSet="no" formula="no" inline="no" pdftag="Figure" artifact="_x0030_" Lang="" bookmark="no" validate="no" Order="_x0036_"/>
  <Shape xmlns="" ID="+QJ9QrFqQyoRxv4El4GLkwpXcuQ=" isBookmarkSet="no" formula="no" inline="no" pdftag="Figure" artifact="_x0030_" Lang="" bookmark="no" validate="no" Order="_x0034_"/>
  <Shape xmlns="" ID="isbgnRcVkUZkiS+i6yn+Yu0/RdI=" pdftag="Figure" isBookmarkSet="no" formula="no" inline="no" artifact="_x0030_" Lang="" bookmark="no" validate="no" Order="_x0031_0"/>
  <Shape xmlns="" ID="lbt1bOcjsRHHX2MwgfUgJpvyPA0=" isBookmarkSet="no" Order="_x0031_1" formula="no" inline="no" artifact="_x0031_" pdftag="_x005B_Artifact_x005D_" bookmark="no" validate="no"/>
  <Shape xmlns="" ID="7NaNUshop+ywtrRg9/WND7Szdag=" isBookmarkSet="no" formula="no" inline="no" pdftag="Figure" artifact="_x0030_" Lang="" bookmark="no" validate="no" Order="_x0031_2"/>
  <Shape xmlns="" ID="jeFCmTOIJqen55KyLylMI7LXEZ8=" pdftag="P" isBookmarkSet="no" bookmark="no" Order="_x0031_3"/>
  <Shape xmlns="" ID="T9irP/N5nPx/Xoboz0reum3nnvM=" isBookmarkSet="no" Order="_x0033_" formula="no" inline="no" artifact="_x0031_" pdftag="_x005B_Artifact_x005D_" bookmark="no" validate="no"/>
  <Shape xmlns="" ID="J4MX0JjgiapD5F7fYl4HJ6ylMB8=" isBookmarkSet="no" formula="no" inline="no" Order="_x0033_" bookmark="no" pdftag="_x005B_Artifact_x005D_" artifact="_x0031_" validate="no"/>
  <Shape xmlns="" ID="QoGGOJqKT4zQhlKNJmlN04l3EUg=" isBookmarkSet="no" formula="no" inline="no" pdftag="Figure" artifact="_x0030_" Lang="" bookmark="no" validate="no" Order="_x0032_"/>
  <Shape xmlns="" ID="oJwJLh6zntdTVYoqfGyPtAa1O8o=" pdftag="H2" isBookmarkSet="no" bookmark="yes" Order="_x0032_"/>
  <Shape xmlns="" ID="FS/UYYj280MG4eI/tDQYfbP3/eQ=" pdftag="P" isBookmarkSet="no" bookmark="no" Order="_x0033_"/>
  <Shape xmlns="" ID="v+TWpuBUT8eBd/5zlS76kwK5qrA=" pdftag="Figure" isBookmarkSet="no" formula="no" inline="no" artifact="_x0030_" Lang="" bookmark="no" validate="no" Order="_x0031_"/>
  <Shape xmlns="" ID="wj0xaujI/8qYFKHwLsDg2dU4Xcc=" Order="_x0033_" pdftag="_x005B_Artifact_x005D_" isBookmarkSet="no" bookmark="no"/>
  <Shape xmlns="" ID="TR6J7W/p2hKG5y44mRVu/5La4E0=" pdftag="P" isBookmarkSet="no" bookmark="no" Order="_x0032_"/>
  <Shape xmlns="" ID="enVl0wg8o834U348I+sNiI8Sz/w=" pdftag="H2" isBookmarkSet="no" bookmark="yes" Order="_x0031_"/>
  <Shape xmlns="" ID="w0iO5xedr+cipmUhj/k6ynGlouY=" isBookmarkSet="no" Order="_x0032_" formula="no" inline="no" artifact="_x0031_" pdftag="_x005B_Artifact_x005D_" bookmark="no" validate="no"/>
  <Shape xmlns="" ID="AM5v2Mg+vNmFEbnvflHcdZmb19g=" pdftag="P" isBookmarkSet="no" bookmark="no" Order="_x0032_"/>
  <Shape xmlns="" ID="RXy4q+zJzLu33ga01dhbVy61x28=" pdftag="H2" isBookmarkSet="no" bookmark="yes" Order="_x0031_"/>
  <Shape xmlns="" ID="zcoVbEH/xUfkF4SxVgRMoLZ+3Dk=" pdftag="P" isBookmarkSet="no" bookmark="no" Order="_x0033_"/>
  <Shape xmlns="" ID="jDlge4SplPYgDFN3tN10WHvwFlQ=" isBookmarkSet="no" Order="_x0035_" formula="no" inline="no" artifact="_x0031_" pdftag="_x005B_Artifact_x005D_" bookmark="no" validate="no"/>
  <Shape xmlns="" ID="d8SSFklLbNPkUA4ykuqlWpJo9E0=" pdftag="H2" isBookmarkSet="no" bookmark="yes" Order="_x0031_"/>
  <Shape xmlns="" ID="KcUxG8IJ2aqtQJqEIk1skVamdPE=" pdftag="P" isBookmarkSet="no" bookmark="no" Order="_x0033_"/>
  <Shape xmlns="" ID="q5NHBg6okO/p1QzdBjS5cukNV/A=" isBookmarkSet="no" formula="no" inline="no" pdftag="Figure" artifact="_x0030_" Lang="" bookmark="no" validate="no" Order="_x0033_"/>
  <Shape xmlns="" ID="JlNdL8qYawpIRp6i1KhFifw9RsM=" pdftag="P" isBookmarkSet="no" bookmark="no" Order="_x0032_"/>
  <Shape xmlns="" ID="jJAB8JZm9NFxd0UU8hrUIvhQ7TM=" pdftag="P" isBookmarkSet="no" bookmark="no" Order="_x0032_"/>
  <Shape xmlns="" ID="kCGtI6T6PmtWp4E/OaHATTR1eG8=" pdftag="H2" isBookmarkSet="no" bookmark="yes" Order="_x0031_"/>
  <Shape xmlns="" ID="WzS6oJ4J8tvN8xZDzx7cBaIFm8g=" isBookmarkSet="no" Order="_x0032_" formula="no" inline="no" artifact="_x0031_" pdftag="_x005B_Artifact_x005D_" Lang="" bookmark="no" validate="no"/>
  <Shape xmlns="" ID="ZKTrgWZZYswaV9HAJJf8Pn6aTDo=" isBookmarkSet="no" Order="_x0034_" formula="no" inline="no" artifact="_x0031_" pdftag="_x005B_Artifact_x005D_" bookmark="no" validate="no"/>
  <Shape xmlns="" ID="svdAToLu3Ic04LLnHldnnZSnONs=" pdftag="P" isBookmarkSet="no" bookmark="no" Order="_x0033_"/>
  <Shape xmlns="" ID="ouIADAsQ4zrijzFKmCdcpe/WIz8=" isBookmarkSet="no" pdftag="H2" artifact="_x0030_" bookmark="yes" Order="_x0031_"/>
  <Shape xmlns="" ID="Kq7hD6PejlbhoBxqoT44jenhK04=" isBookmarkSet="no" pdftag="H3" artifact="_x0030_" bookmark="yes" Order="_x0032_"/>
  <Shape xmlns="" ID="73fU075yvXN583QnJwNxBmuGpuc=" pdftag="P" isBookmarkSet="no" bookmark="no" Order="_x0034_"/>
  <Shape xmlns="" ID="tweMehQZGcXblxVH8qadh0+SGV0=" pdftag="H2" isBookmarkSet="no" bookmark="yes" Order="_x0031_"/>
  <Shape xmlns="" ID="fBXxV32oBGIokfcgPTbI4Aysx1Y=" Order="_x0031_4" pdftag="_x005B_Artifact_x005D_" isBookmarkSet="no" bookmark="no"/>
  <Shape xmlns="" ID="lScB388X2Ah4ZUrwZlRVFbCgTzI=" pdftag="P" isBookmarkSet="no" bookmark="no" Order="_x0032_"/>
  <Shape xmlns="" ID="S7mA4HI5ta3vGDrIHRA4zMaF/jI=" pdftag="P" isBookmarkSet="no" bookmark="no" Order="_x0035_"/>
  <Shape xmlns="" ID="yhrXNQ9ziQL4l6rubYWlT+bHRY4=" pdftag="P" isBookmarkSet="no" bookmark="no" Order="_x0038_"/>
  <Shape xmlns="" ID="5ge1Hgtn0l7dRF4CtFDpxG/bDzs=" pdftag="P" isBookmarkSet="no" bookmark="no" Order="_x0031_1"/>
  <Shape xmlns="" ID="xnmTw25Oxw0r7epo9VHpQUPolgk=" pdftag="P" isBookmarkSet="no" bookmark="no" Order="_x0033_"/>
  <Shape xmlns="" ID="5ohKakAWsLOR/wbDxcxi6XRFEPA=" pdftag="P" isBookmarkSet="no" Order="_x0035_"/>
  <Shape xmlns="" ID="JW1lm+tp3uH2NnL08PsMntDh4Jk=" pdftag="P" isBookmarkSet="no" Order="_x0038_"/>
  <Shape xmlns="" ID="AXaHfcKNwzPXgdNDGFJ6BLKovz8=" pdftag="P" isBookmarkSet="no" bookmark="no" Order="_x0031_2"/>
  <Shape xmlns="" ID="RPZrh69vs3r0ieGoWwJ8colNswQ=" isBookmarkSet="no" formula="no" inline="no" pdftag="Figure" artifact="_x0030_" Lang="" bookmark="no" validate="no" Order="_x0037_"/>
  <Shape xmlns="" ID="7jVvb0g+UdUt6HxdcdjkNCfdjKc=" pdftag="Figure" isBookmarkSet="no" artifact="_x0030_" formula="no" inline="no" Lang="" bookmark="no" validate="no" Order="_x0031_0"/>
  <Shape xmlns="" ID="xXzInlmBzNmiMNn4tGfGvSWPaUY=" pdftag="Figure" isBookmarkSet="no" artifact="_x0030_" formula="no" inline="no" Lang="" bookmark="no" validate="no" Order="_x0031_3"/>
  <Shape xmlns="" ID="0RqgCCr6p8aTbdapY4IBOdCRdVQ=" pdftag="P" isBookmarkSet="no" bookmark="no" Order="_x0034_"/>
  <Shape xmlns="" ID="MisKV3J3OYMVwk+3x7J9HoWrrmU=" pdftag="H2" isBookmarkSet="no" bookmark="yes" Order="_x0031_"/>
  <Shape xmlns="" ID="p/ulqDWa2RKX/DMpGUS6q/UCp6U=" isBookmarkSet="no" formula="no" inline="no" pdftag="Figure" artifact="_x0030_" Lang="" bookmark="no" validate="no" Order="_x0033_"/>
  <Shape xmlns="" ID="0HjiM/7InO4GbDrhVLrBFa2J99c=" isBookmarkSet="no" pdftag="H3" artifact="_x0030_" bookmark="yes" Order="_x0032_"/>
  <Shape xmlns="" ID="K8M45EPEohT9/dJJKwE5amz6184=" isBookmarkSet="no" Order="_x0034_" formula="no" inline="no" artifact="_x0031_" pdftag="_x005B_Artifact_x005D_" Lang="" bookmark="no" validate="no"/>
  <Shape xmlns="" ID="fWUYA0C9zw5aIltfcsZfDImVoQk=" isBookmarkSet="no" formula="no" inline="no" Lang="" Order="_x0034_" bookmark="no" pdftag="_x005B_Artifact_x005D_" artifact="_x0031_" validate="no"/>
  <Shape xmlns="" ID="f3Wf23YGImmwb/FvAGIf2zL4JrE=" isBookmarkSet="no" formula="no" inline="no" Lang="" Order="_x0035_" bookmark="no" pdftag="_x005B_Artifact_x005D_" artifact="_x0031_" validate="no"/>
  <Shape xmlns="" ID="HkjmRvgcvyg33far2oRaqR5OhZU=" isBookmarkSet="no" formula="no" inline="no" Order="_x0036_" artifact="_x0031_" pdftag="_x005B_Artifact_x005D_" Lang="" bookmark="no" validate="no"/>
  <Shape xmlns="" ID="RAPgLoM3Ibpz7r+y2InBVQ3Gdgc=" pdftag="H2" isBookmarkSet="no" bookmark="yes" Order="_x0031_"/>
  <Shape xmlns="" ID="QQ5wQPWO7+4VMtGyiIdmzLLowjw=" isBookmarkSet="no" formula="no" inline="no" bookmark="no" pdftag="Figure" Lang="" artifact="_x0030_" validate="no" Order="_x0033_"/>
  <Shape xmlns="" ID="pyb3VTZnk9+OJ84VkCzUAaeeih4=" isBookmarkSet="no" formula="no" inline="no" bookmark="no" Lang="" pdftag="Figure" artifact="_x0030_" validate="no" Order="_x0034_"/>
  <Shape xmlns="" ID="tpSAcbEm7QA3i4fkn4vPCVL06Q0=" isBookmarkSet="no" formula="no" inline="no" Order="_x0035_" artifact="_x0031_" pdftag="_x005B_Artifact_x005D_" Lang="" bookmark="no" validate="no"/>
  <Shape xmlns="" ID="5VMTdY0apC1e6Rhumir26Oaj5J4=" isBookmarkSet="no" formula="no" inline="no" Lang="" Order="_x0035_" bookmark="no" pdftag="_x005B_Artifact_x005D_" artifact="_x0031_" validate="no"/>
  <Shape xmlns="" ID="pLvF10GnXao70r5lUGLlKHlkYBM=" isBookmarkSet="no" formula="no" inline="no" bookmark="no" Lang="" pdftag="Figure" artifact="_x0030_" validate="no" Order="_x0032_"/>
  <Shape xmlns="" ID="hmg+kaEPuZW75VfDsa8RHgbGK7E=" pdftag="H2" isBookmarkSet="no" bookmark="yes" Order="_x0031_"/>
  <Shape xmlns="" ID="HmalKn7KW5fwvHHmz5BErBLItoM=" pdftag="P" isBookmarkSet="no" bookmark="no" Order="_x0032_"/>
  <Shape xmlns="" ID="PM5StW7CglSMqjPQz7mh0pJRx+Y=" isBookmarkSet="no" formula="no" inline="no" Order="_x0031_" artifact="_x0031_" pdftag="_x005B_Artifact_x005D_" Lang="" bookmark="no" validate="no"/>
  <Shape xmlns="" ID="S1u3RWgOPf7n5wFknXHjxyvkGY4=" pdftag="H2" isBookmarkSet="no" bookmark="yes" Order="_x0031_"/>
  <Shape xmlns="" ID="vdv91cpfPEx5Z0q2UHVYD/vjjFs=" pdftag="P" isBookmarkSet="no" bookmark="no" Order="_x0032_"/>
  <Shape xmlns="" ID="YikXY6gQyL8HUCB2GBtlkkJ9tHk=" isBookmarkSet="no" Order="_x0033_" formula="no" inline="no" artifact="_x0031_" pdftag="_x005B_Artifact_x005D_" bookmark="no" validate="no"/>
  <Shape xmlns="" ID="CXWz4h2gc4aJlmnoWTy95oJL3Q4=" isBookmarkSet="no" Order="_x0034_" formula="no" inline="no" artifact="_x0031_" pdftag="_x005B_Artifact_x005D_" Lang="" bookmark="no" validate="no"/>
  <Shape xmlns="" ID="PA1bh/fhBl8pNh3zRUBHQgicDKE=" isBookmarkSet="no" formula="no" inline="no" Order="_x0032_" bookmark="no" pdftag="_x005B_Artifact_x005D_" artifact="_x0031_" validate="no"/>
  <Shape xmlns="" ID="SawWFCTBg+N2Y10WjAdVRC49m9A=" pdftag="H2" isBookmarkSet="no" bookmark="yes" Order="_x0031_"/>
  <Shape xmlns="" ID="7MmHIhOozYLyp2R1VirSqPkkn2U=" isBookmarkSet="no" formula="no" inline="no" Lang="" Order="_x0033_" bookmark="no" pdftag="_x005B_Artifact_x005D_" artifact="_x0031_" validate="no"/>
  <Shape xmlns="" ID="WEGMEgBTq/vjNWRVyO7tB4iKA7Q=" isBookmarkSet="no" formula="no" inline="no" Order="_x0035_" bookmark="no" pdftag="_x005B_Artifact_x005D_" artifact="_x0031_" validate="no"/>
  <Shape xmlns="" ID="SP7yf3COaeYUkbnOnhpwxRkD8ak=" pdftag="P" isBookmarkSet="no" bookmark="no" Order="_x0032_"/>
  <Shape xmlns="" ID="XMQlGYBvN8WPxz3HpnvxpXJpPRA=" pdftag="P" isBookmarkSet="no" bookmark="no" Order="_x0033_"/>
  <Shape xmlns="" ID="wKyrPXpInvKg/E7K1Af/h/zLl8s=" isBookmarkSet="no" formula="no" inline="no" Lang="" Order="_x0037_" bookmark="no" pdftag="_x005B_Artifact_x005D_" artifact="_x0031_" validate="no"/>
  <Shape xmlns="" ID="ayO8cNq4lww02MVN2gRqlG95ziE=" isBookmarkSet="no" formula="no" inline="no" Lang="" Order="_x0038_" bookmark="no" pdftag="_x005B_Artifact_x005D_" artifact="_x0031_" validate="no"/>
  <Shape xmlns="" ID="ihkoNDkcPIP0J7YfGsn++cYFFMM=" isBookmarkSet="no" formula="no" inline="no" Lang="" Order="_x0039_" bookmark="no" pdftag="_x005B_Artifact_x005D_" artifact="_x0031_" validate="no"/>
  <Shape xmlns="" ID="DNOeCyOS4oDGs5hC0kmWQpfcRk0=" isBookmarkSet="no" formula="no" inline="no" Lang="" Order="_x0031_0" bookmark="no" pdftag="_x005B_Artifact_x005D_" artifact="_x0031_" validate="no"/>
  <Shape xmlns="" ID="Brt0YOcUhG8rjfgi5YwveHL/euI=" pdftag="H2" isBookmarkSet="no" bookmark="yes" Order="_x0031_"/>
  <Shape xmlns="" ID="vmLWRZYGdORprCJBgBDJqCn4u5Q=" isBookmarkSet="no" formula="no" inline="no" Lang="" bookmark="no" pdftag="Figure" validate="no" artifact="_x0030_" Order="_x0032_"/>
  <Shape xmlns="" ID="gYdQczl3DlQm1el7i2IoMvINreI=" isBookmarkSet="no" formula="no" inline="no" pdftag="Figure" Lang="" bookmark="no" validate="no" artifact="_x0030_" Order="_x0033_"/>
  <Shape xmlns="" ID="dRTdThJ04K1E2XoJofdzPCBBX+g=" isBookmarkSet="no" formula="no" pdftag="Figure" inline="no" Lang="" bookmark="no" validate="no" artifact="_x0030_" Order="_x0034_"/>
  <Shape xmlns="" ID="gsnFd9C7ICG1PQoozr7fxDgculI=" pdftag="H2" isBookmarkSet="no" bookmark="yes" Order="_x0031_"/>
  <Shape xmlns="" ID="faJoo/lNxPRYMf4PEQvc7NP0DDc=" pdftag="Figure" isBookmarkSet="no" formula="no" inline="no" artifact="_x0030_" Lang="" bookmark="no" validate="no" Order="_x0032_"/>
  <Shape xmlns="" ID="sZQTpMbNsEpYeEUw+rgCK/vXofc=" isBookmarkSet="no" Order="_x0032_" formula="no" inline="no" artifact="_x0031_" pdftag="_x005B_Artifact_x005D_" bookmark="no" validate="no"/>
  <Shape xmlns="" ID="VVI9rgprGVSXFnFDxy4TLjQ90cs=" Order="_x0033_" pdftag="_x005B_Artifact_x005D_" isBookmarkSet="no" bookmark="no"/>
  <Shape xmlns="" ID="2QqzxvoM30qe2YHmHl4JothWReU=" pdftag="P" isBookmarkSet="no" bookmark="no" Order="_x0032_"/>
  <Shape xmlns="" ID="HWVXevqq4Eh2myGBxdFR6+1myLA=" pdftag="H2" isBookmarkSet="no" bookmark="yes" Order="_x0031_"/>
  <Shape xmlns="" ID="oQRo9SD0AFL4U3LJFpE7ywe/dw8=" pdftag="H2" isBookmarkSet="no" bookmark="yes" Order="_x0031_"/>
  <Shape xmlns="" ID="+1F1xt7wH76VcTQJ1k2lLe6z3Vo=" Order="_x0031_4" pdftag="_x005B_Artifact_x005D_" isBookmarkSet="no" bookmark="no"/>
  <Shape xmlns="" ID="cLdHIBhiCXBLhbJZmgsYe2Jkqzs=" isBookmarkSet="no" Order="_x0031_0" formula="no" inline="no" artifact="_x0031_" pdftag="_x005B_Artifact_x005D_" bookmark="no" validate="no"/>
  <Shape xmlns="" ID="EUFxuVb58rbbJr8GT/8SrURfIwA=" isBookmarkSet="no" Order="_x0035_" formula="no" inline="no" artifact="_x0031_" pdftag="_x005B_Artifact_x005D_" bookmark="no" validate="no"/>
  <Shape xmlns="" ID="s/O/HnVHGbHS0JOgSyTqWrpbXu8=" pdftag="P" isBookmarkSet="no" bookmark="no" Order="_x0033_"/>
  <Shape xmlns="" ID="/IY4QahVrJiJN7Ygw3aJX+n9bk4=" pdftag="P" isBookmarkSet="no" bookmark="no" Order="_x0032_"/>
  <Shape xmlns="" ID="v1uSiNf0RmV7eaLyt7CmlUg/e1U=" pdftag="P" isBookmarkSet="no" bookmark="no" Order="_x0034_"/>
  <Shape xmlns="" ID="OEvMp75PPvnsk3HOKq96vCpZpfs=" isBookmarkSet="no" Order="_x0034_" formula="no" inline="no" artifact="_x0031_" pdftag="_x005B_Artifact_x005D_" bookmark="no" validate="no"/>
  <Shape xmlns="" ID="hpPS0c86nkRiNcFxa8QdbZf64FU=" isBookmarkSet="no" formula="no" inline="no" Order="_x0036_" bookmark="no" pdftag="_x005B_Artifact_x005D_" artifact="_x0031_" validate="no"/>
  <Shape xmlns="" ID="1ofvqUJX6Z+6bIWkvVvPpWn0V74=" isBookmarkSet="no" formula="no" inline="no" Lang="" Order="_x0037_" bookmark="no" pdftag="_x005B_Artifact_x005D_" artifact="_x0031_" validate="no"/>
  <Shape xmlns="" ID="TWGmuM9cVwWs8b2rFV8XnlDPy3c=" isBookmarkSet="no" formula="no" inline="no" Lang="" Order="_x0038_" bookmark="no" pdftag="_x005B_Artifact_x005D_" artifact="_x0031_" validate="no"/>
  <Shape xmlns="" ID="QjgUKxmc81ZfLZ/pDs51qPCuHh0=" pdftag="P" isBookmarkSet="no" bookmark="no" Order="_x0035_"/>
  <Shape xmlns="" ID="mvFlyO9Y91WZSrIxUo+g6uPQI8w=" isBookmarkSet="no" Order="_x0039_" formula="no" inline="no" artifact="_x0031_" pdftag="_x005B_Artifact_x005D_" bookmark="no" validate="no"/>
  <Shape xmlns="" ID="7P3uOoXVEV/rKFkW/K7VnDhT3Jk=" Order="_x0031_3" pdftag="_x005B_Artifact_x005D_" isBookmarkSet="no" bookmark="no"/>
  <Shape xmlns="" ID="iZapRJX63pIMDYMbttIZvKsisWs=" pdftag="Figure" isBookmarkSet="no" artifact="_x0031_" formula="no" inline="no" Lang="" Order="_x0033_" validate="no"/>
  <Shape xmlns="" ID="avIyob/okZaJqgwatrVWuF8Jkm4=" pdftag="Figure" isBookmarkSet="no" artifact="_x0031_" formula="no" inline="no" Lang="" Order="_x0034_" validate="no"/>
  <Shape xmlns="" ID="s1DF3oziLP2iQDGRaYS68sUoVFY=" pdftag="Figure" isBookmarkSet="no" artifact="_x0031_" formula="no" inline="no" Lang="" Order="_x0035_" validate="no"/>
  <Shape xmlns="" ID="bN3+S4RF9Tf/gdhjfPY3HBEaadM=" pdftag="Figure" isBookmarkSet="no" artifact="_x0031_" formula="no" inline="no" Lang="" Order="_x0032_" validate="no"/>
  <Shape xmlns="" ID="Z7fnBsl7FL583HhHjKEx/9hjQ18=" pdftag="H2" isBookmarkSet="no" bookmark="yes" Order="_x0031_"/>
  <Shape xmlns="" ID="W8+7ltumZkAQxdhiGjJ8pHYLi/o=" pdftag="H2" isBookmarkSet="no" bookmark="yes" Order="_x0031_"/>
  <Shape xmlns="" ID="9t6VAou94kJcIAhzFy+piwkXV7s=" pdftag="Figure" isBookmarkSet="no" artifact="_x0031_" formula="no" inline="no" Lang="" Order="_x0033_" validate="no"/>
  <Shape xmlns="" ID="YcR/xeavoMnuI97ajf/v/ZU70+Y=" pdftag="Figure" isBookmarkSet="no" artifact="_x0031_" formula="no" inline="no" Lang="" Order="_x0034_" validate="no"/>
  <Shape xmlns="" ID="m4Iqbn31al6RGYDEtEtvQY0yUIE=" pdftag="Figure" isBookmarkSet="no" artifact="_x0031_" formula="no" inline="no" Lang="" Order="_x0035_" validate="no"/>
  <Shape xmlns="" ID="ChGBqWbJepLv0/NXWKblufK0PMY=" pdftag="Figure" isBookmarkSet="no" artifact="_x0031_" formula="no" inline="no" Lang="" Order="_x0032_" validate="no"/>
  <Shape xmlns="" ID="4IRIGywp7dtrkLGi+IcsKh5h538=" pdftag="P" isBookmarkSet="no" bookmark="no" Order="_x0033_"/>
  <Shape xmlns="" ID="5NJ+9ng3E/Tl9xCbFlXhFi/kJx4=" isBookmarkSet="no" pdftag="H2" artifact="_x0030_" bookmark="yes" Order="_x0031_"/>
  <Shape xmlns="" ID="2986a6s3V8czvxa+IpB5whkahpY=" isBookmarkSet="no" pdftag="H3" artifact="_x0030_" bookmark="yes" Order="_x0032_"/>
  <Shape xmlns="" ID="qGOBg19zR+SyxM43LC7iQibR9AQ=" pdftag="P" isBookmarkSet="no" bookmark="no" Order="_x0034_"/>
  <Shape xmlns="" ID="eynByPIn9z8HCPNbN28ZTMc9CBQ=" isBookmarkSet="no" Order="_x0031_" formula="no" inline="no" artifact="_x0031_" pdftag="_x005B_Artifact_x005D_" Lang="" bookmark="no" validate="no"/>
  <Shape xmlns="" ID="0gLfn0wrQDMSEXR5ikVC3tBQIao=" pdftag="H2" isBookmarkSet="no" bookmark="yes" Order="_x0032_"/>
  <Shape xmlns="" ID="XGV13fTDjKFGweo1mvYbTNcA9XU=" pdftag="P" isBookmarkSet="no" bookmark="no" Order="_x0033_"/>
  <Shape xmlns="" ID="piGTpFGSXSJpXvzv/O35dQeJSQs=" isBookmarkSet="no" formula="no" inline="no" pdftag="Figure" artifact="_x0030_" Lang="" bookmark="no" validate="no" Order="_x0031_"/>
  <Shape xmlns="" ID="mRfDseFaZ5isPziUxbk/fKe4TG8=" pdftag="H2" isBookmarkSet="no" bookmark="yes" Order="_x0031_"/>
  <Shape xmlns="" ID="U6Dnt19yitAk5YsogvTDoWY723I=" pdftag="Figure" isBookmarkSet="no" formula="no" inline="no" artifact="_x0030_" Lang="" bookmark="no" validate="no" Order="_x0033_"/>
  <Shape xmlns="" ID="kMQPYXMldp7DlPJAu7j5wMj+nds=" isBookmarkSet="no" pdftag="H3" artifact="_x0030_" bookmark="yes" Order="_x0032_"/>
  <Shape xmlns="" ID="8+NSux4Pt0bxZGzbnzt01iE0POw=" pdftag="Figure" isBookmarkSet="no" formula="no" inline="no" artifact="_x0030_" Lang="" bookmark="no" validate="no" Order="_x0033_"/>
  <Shape xmlns="" ID="jBv/mpOgefB0WQrCetWgGcZHuWg=" pdftag="H2" isBookmarkSet="no" bookmark="yes" Order="_x0031_"/>
  <Shape xmlns="" ID="wCvK2qkyYnw8fLo5aHp4dEJdR7c=" isBookmarkSet="no" pdftag="H3" artifact="_x0030_" bookmark="yes" Order="_x0032_"/>
  <Shape xmlns="" ID="Cqdc1LQZ5EZ8zdU5HevOnt/1iyE=" pdftag="H2" isBookmarkSet="no" bookmark="yes" Order="_x0031_"/>
  <Shape xmlns="" ID="kOU2cjw/IsQ+NST+ibYJqWvoQao=" isBookmarkSet="no" pdftag="H3" artifact="_x0030_" bookmark="yes" Order="_x0032_"/>
  <Shape xmlns="" ID="cxpEfwB5zaIMCCD0B9OZnFN+N5w=" isBookmarkSet="no" formula="no" inline="no" Lang="" bookmark="no" pdftag="Figure" artifact="_x0030_" validate="no" Order="_x0033_"/>
  <Shape xmlns="" ID="5Vt3Y7paHCNyVaTENJrJ2ArO9ik=" isBookmarkSet="no" Order="_x0034_" formula="no" inline="no" artifact="_x0031_" pdftag="_x005B_Artifact_x005D_" bookmark="no" validate="no"/>
  <Shape xmlns="" ID="8VoBHW4EulwpRo+UGtxwXyma6+s=" pdftag="P" isBookmarkSet="no" bookmark="no" Order="_x0033_"/>
  <Shape xmlns="" ID="g6zj0MPJnlTJES8JRbZJda0rUis=" isBookmarkSet="no" pdftag="H2" artifact="_x0030_" bookmark="yes" Order="_x0031_"/>
  <Shape xmlns="" ID="gas1+VdkHxxwQlbKvnNhaI/hL9c=" isBookmarkSet="no" pdftag="H3" artifact="_x0030_" bookmark="yes" Order="_x0032_"/>
  <Shape xmlns="" ID="oxxKEvoUZGVDKMVc6X7k8NN3H3g=" pdftag="P" isBookmarkSet="no" bookmark="no" Order="_x0034_"/>
  <Shape xmlns="" ID="tonERzuVVAKQlRbkWJizOrvqhJA=" pdftag="P" isBookmarkSet="no" bookmark="no" Order="_x0035_"/>
  <Shape xmlns="" ID="pLhWEYiehrW9xkOOhHgC2IRk2bI=" pdftag="P" isBookmarkSet="no" bookmark="no" Order="_x0036_"/>
  <Shape xmlns="" ID="isNIXY0V1V1SbPegULtUovuCfRs=" pdftag="P" isBookmarkSet="no" bookmark="no" Order="_x0037_"/>
  <Shape xmlns="" ID="D0CkdIVfFJ3mRUsrLHEQaMf2Oic=" pdftag="P" isBookmarkSet="no" bookmark="no" Order="_x0034_"/>
  <Shape xmlns="" ID="erv3+VX1qpsmf6nowOwsOjQuTfU=" pdftag="P" isBookmarkSet="no" bookmark="no" Order="_x0031_"/>
  <Shape xmlns="" ID="TOwMI0zkMiokKIDKINWTb7aHJVY=" pdftag="H2" isBookmarkSet="no" bookmark="yes" Order="_x0032_"/>
  <Shape xmlns="" ID="m7iT9T/qvZmtcxTRIwdxGxSC4UI=" isBookmarkSet="no" Order="_x0032_" formula="no" inline="no" Lang="" bookmark="no" validate="no" artifact="_x0031_" pdftag="_x005B_Artifact_x005D_"/>
  <Shape xmlns="" ID="vxkQFp27SW8asPyiHLLIAgVs+JY=" isBookmarkSet="no" formula="no" inline="no" Order="_x0037_" bookmark="no" pdftag="_x005B_Artifact_x005D_" artifact="_x0031_" validate="no"/>
  <Shape xmlns="" ID="jZ2ek7T0eCoB2O/D7woyhIzcSgk=" isBookmarkSet="no" formula="no" inline="no" Lang="" Order="_x0036_" bookmark="no" pdftag="_x005B_Artifact_x005D_" artifact="_x0031_" validate="no"/>
  <Shape xmlns="" ID="ru5Gc6BAvZh6SAeTbsU0WDv9uN4=" isBookmarkSet="no" formula="no" inline="no" Order="_x0034_" bookmark="no" pdftag="_x005B_Artifact_x005D_" artifact="_x0031_" validate="no"/>
  <Shape xmlns="" ID="xZy4WQ7XjUvpBc4TFx4ATPCr3e0=" isBookmarkSet="no" formula="no" inline="no" Lang="" Order="_x0033_" bookmark="no" pdftag="_x005B_Artifact_x005D_" artifact="_x0031_" validate="no"/>
  <Shape xmlns="" ID="3BsSK8nFeZLwqhB7CgoUXJl8bso=" pdftag="P" isBookmarkSet="no" bookmark="no" Order="_x0033_"/>
  <Shape xmlns="" ID="u82jfeEmRkdtx5Wha4mHD2rl4x0=" isBookmarkSet="no" formula="no" inline="no" Order="_x0039_" bookmark="no" pdftag="_x005B_Artifact_x005D_" artifact="_x0031_" validate="no"/>
  <Shape xmlns="" ID="L3+V3OmOQKM9uUZeZE6brdOE8Yw=" isBookmarkSet="no" formula="no" inline="no" Lang="" Order="_x0039_" artifact="_x0031_" pdftag="_x005B_Artifact_x005D_" bookmark="no" validate="no"/>
  <Shape xmlns="" ID="XEMEgPXd5kHG/sU6ZVdruojI8XM=" isBookmarkSet="no" formula="no" inline="no" Order="_x0031_2" bookmark="no" pdftag="_x005B_Artifact_x005D_" artifact="_x0031_" validate="no"/>
  <Shape xmlns="" ID="uyc6qJ/f7DbLl02sN71uU2GnJjI=" isBookmarkSet="no" formula="no" inline="no" Lang="" Order="_x0031_1" bookmark="no" pdftag="_x005B_Artifact_x005D_" artifact="_x0031_" validate="no"/>
  <Shape xmlns="" ID="aqyLYj8O4BFMd9EeKpvqKNApYuM=" isBookmarkSet="no" formula="no" inline="no" Order="_x0031_5" bookmark="no" pdftag="_x005B_Artifact_x005D_" artifact="_x0031_" validate="no"/>
  <Shape xmlns="" ID="8k/Lh6NRip7D8M5kgTojbuzSoJ4=" isBookmarkSet="no" formula="no" inline="no" Lang="" Order="_x0031_4" bookmark="no" pdftag="_x005B_Artifact_x005D_" artifact="_x0031_" validate="no"/>
  <Shape xmlns="" ID="/yw8L0QTvQinU7w48eGilnkKgRA=" pdftag="H2" isBookmarkSet="no" bookmark="yes" Order="_x0031_"/>
  <Shape xmlns="" ID="vcieIr7eD2wro4W3H3jwP22uZ0o=" pdftag="P" isBookmarkSet="no" bookmark="no" Order="_x0032_"/>
  <Shape xmlns="" ID="tZ6ZPFXsKQoNp5x5//qShE96CsI=" pdftag="P" isBookmarkSet="no" bookmark="no" Order="_x0032_"/>
  <Shape xmlns="" ID="S8bSkbVawc3p8ln6pWMOPf1IYk0=" pdftag="H2" isBookmarkSet="no" bookmark="yes" Order="_x0031_"/>
  <Shape xmlns="" ID="EV6aWEErEalTarzrfkFhVDgaSBE=" isBookmarkSet="no" Order="_x0032_" formula="no" inline="no" artifact="_x0031_" pdftag="_x005B_Artifact_x005D_" Lang="" bookmark="no" validate="no"/>
  <Shape xmlns="" ID="vPxfAVUX9xMgZ0YQc+7L3u1rPAA=" pdftag="H2" isBookmarkSet="no" bookmark="yes" Order="_x0031_"/>
  <Shape xmlns="" ID="2TSmj1UPOLukuWMEuHLsWf5DoBY=" isBookmarkSet="no" formula="no" inline="no" Order="_x0036_" bookmark="no" pdftag="_x005B_Artifact_x005D_" artifact="_x0031_" validate="no"/>
  <Shape xmlns="" ID="T2jctX6O4HyChzL98ogcDi3V/J0=" isBookmarkSet="no" formula="no" inline="no" Order="_x0035_" bookmark="no" pdftag="_x005B_Artifact_x005D_" artifact="_x0031_" validate="no"/>
  <Shape xmlns="" ID="Qfg7D6P1f4B83DrFD75CI3cp2lU=" pdftag="P" isBookmarkSet="no" bookmark="no" Order="_x0032_"/>
  <Shape xmlns="" ID="+4xPe+5PKrEBmnNZ+QRC+zj5dhk=" isBookmarkSet="no" formula="no" inline="no" Order="_x0034_" bookmark="no" pdftag="_x005B_Artifact_x005D_" artifact="_x0031_" validate="no"/>
  <Shape xmlns="" ID="it88qD8RpGG0AP5vpxBlheLsx1E=" isBookmarkSet="no" formula="no" inline="no" Lang="" Order="_x0033_" bookmark="no" pdftag="_x005B_Artifact_x005D_" artifact="_x0031_" validate="no"/>
  <SubText xmlns="" ID="jutJ1Z2F+BFmbwCRBmUTRgUnngs=" ActualText=""/>
  <SubText xmlns="" ID="Wv64bMgrDtnnwPpQ8sKXT7paJZo=" ActualText=""/>
  <SubText xmlns="" ID="S7/BUsPOT/hVX4fI7AjQsLICJzg=" ActualText=""/>
  <SubText xmlns="" ID="mssPQN+OkuarJKEltHaLnewx27c=" ActualText=""/>
  <SubText xmlns="" ID="6BqavDMlJEdq9tdR2HFmhenjNxA=" ActualText=""/>
  <SubText xmlns="" ID="leaee3bhbvLxA0G6WFjJgLe0LVw=" ActualText=""/>
  <SubText xmlns="" ID="SdY1k7tCvTJygNWzXPidAFVGd2U=" ActualText=""/>
  <SubText xmlns="" ID="LDmzS1w40/55asPAOpaN8ehohj4=" ActualText=""/>
  <SubText xmlns="" ID="Es91qPCSYYxsNt6yEoARmjc6/48=" ActualText=""/>
  <SubText xmlns="" ID="hW7hPQg04vI3r4CwIOVxq2Iufdc=" ActualText=""/>
  <SubText xmlns="" ID="12lVChm/6rBXhdR3/SMs7EVQBFQ=" ActualText=""/>
  <SubText xmlns="" ID="4ScMoV1fq6c3+DF5fdaKzXSRqnA=" ActualText=""/>
  <SubText xmlns="" ID="6C5pZwzBfbc+Lcn7AeR/eYm8/jY=" ActualText=""/>
  <SubText xmlns="" ID="QLPvL0d5uuNy0B7EY4FeziKxgp8=" ActualText=""/>
  <SubText xmlns="" ID="BwUUBxA+wzH3k+aoAadtKeqB5qc=" ActualText=""/>
  <SubText xmlns="" ID="jvoIf/QMEA7w0948/kk9ZuOCp0Y=" ActualText=""/>
  <SubText xmlns="" ID="7Acx/uo16gKUVi7k+lwnE/ANUCM=" ActualText=""/>
  <SubText xmlns="" ID="k3Le1oyL4mjt5XJ61ZUlTFBxI/g=" ActualText=""/>
  <SubText xmlns="" ID="7SYp+x49g4cYqQff8zZsjxhodUU=" ActualText=""/>
  <SubText xmlns="" ID="ct8keg1MaOXeyxCQP4RxezemXX0=" ActualText=""/>
  <SubText xmlns="" ID="fVgV7WlM1fOPMa4vyslpd3WW180=" ActualText=""/>
  <SubText xmlns="" ID="hMN6ptwJYAABZv85EKbBmZVbHQw=" ActualText=""/>
  <SubText xmlns="" ID="pIyqiUHh3pA4RRNjFKZvijWoxI4=" ActualText=""/>
  <SubText xmlns="" ID="cFMTkfozUngMvsCq10J/FBRw6Ek=" ActualText=""/>
  <SubText xmlns="" ID="EkisopCqzGxlXO99QsvMp1pvfkg=" ActualText=""/>
  <SubText xmlns="" ID="oLCpIbQs7IbDZourgsZEyEyE5sQ=" ActualText=""/>
  <SubText xmlns="" ID="9cPkgcb4dljH7MPsp3IzUdPmGlM=" ActualText=""/>
  <SubText xmlns="" ID="66z8ZpDA7NJvimygP2GDB8b94JE=" ActualText=""/>
  <SubText xmlns="" ID="+SsmfOqIfbIXdpcjoJEC/qIw0AI=" ActualText=""/>
  <SubText xmlns="" ID="XOSjFGalcjugByAzkk/AD2rvDNc=" ActualText=""/>
  <SubText xmlns="" ID="FkrOJWqbPsFhMavrZPijAJc8ol0=" ActualText=""/>
  <SubText xmlns="" ID="+QJ9QrFqQyoRxv4El4GLkwpXcuQ=" ActualText=""/>
  <SubText xmlns="" ID="isbgnRcVkUZkiS+i6yn+Yu0/RdI=" ActualText=""/>
  <SubText xmlns="" ID="lbt1bOcjsRHHX2MwgfUgJpvyPA0=" ActualText=""/>
  <SubText xmlns="" ID="7NaNUshop+ywtrRg9/WND7Szdag=" ActualText=""/>
  <SubText xmlns="" ID="T9irP/N5nPx/Xoboz0reum3nnvM=" ActualText=""/>
  <SubText xmlns="" ID="QoGGOJqKT4zQhlKNJmlN04l3EUg=" ActualText=""/>
  <SubText xmlns="" ID="v+TWpuBUT8eBd/5zlS76kwK5qrA=" ActualText=""/>
  <SubText xmlns="" ID="w0iO5xedr+cipmUhj/k6ynGlouY=" ActualText=""/>
  <SubText xmlns="" ID="jDlge4SplPYgDFN3tN10WHvwFlQ=" ActualText=""/>
  <SubText xmlns="" ID="q5NHBg6okO/p1QzdBjS5cukNV/A=" ActualText=""/>
  <SubText xmlns="" ID="WzS6oJ4J8tvN8xZDzx7cBaIFm8g=" ActualText=""/>
  <SubText xmlns="" ID="ZKTrgWZZYswaV9HAJJf8Pn6aTDo=" ActualText=""/>
  <SubText xmlns="" ID="RPZrh69vs3r0ieGoWwJ8colNswQ=" ActualText=""/>
  <SubText xmlns="" ID="7jVvb0g+UdUt6HxdcdjkNCfdjKc=" ActualText=""/>
  <SubText xmlns="" ID="xXzInlmBzNmiMNn4tGfGvSWPaUY=" ActualText=""/>
  <SubText xmlns="" ID="p/ulqDWa2RKX/DMpGUS6q/UCp6U=" ActualText=""/>
  <SubText xmlns="" ID="K8M45EPEohT9/dJJKwE5amz6184=" ActualText=""/>
  <SubText xmlns="" ID="PM5StW7CglSMqjPQz7mh0pJRx+Y=" ActualText=""/>
  <SubText xmlns="" ID="YikXY6gQyL8HUCB2GBtlkkJ9tHk=" ActualText=""/>
  <SubText xmlns="" ID="CXWz4h2gc4aJlmnoWTy95oJL3Q4=" ActualText=""/>
  <SubText xmlns="" ID="vmLWRZYGdORprCJBgBDJqCn4u5Q=" ActualText=""/>
  <SubText xmlns="" ID="gYdQczl3DlQm1el7i2IoMvINreI=" ActualText=""/>
  <SubText xmlns="" ID="dRTdThJ04K1E2XoJofdzPCBBX+g=" ActualText=""/>
  <SubText xmlns="" ID="faJoo/lNxPRYMf4PEQvc7NP0DDc=" ActualText=""/>
  <SubText xmlns="" ID="sZQTpMbNsEpYeEUw+rgCK/vXofc=" ActualText=""/>
  <SubText xmlns="" ID="cLdHIBhiCXBLhbJZmgsYe2Jkqzs=" ActualText=""/>
  <SubText xmlns="" ID="EUFxuVb58rbbJr8GT/8SrURfIwA=" ActualText=""/>
  <SubText xmlns="" ID="OEvMp75PPvnsk3HOKq96vCpZpfs=" ActualText=""/>
  <SubText xmlns="" ID="mvFlyO9Y91WZSrIxUo+g6uPQI8w=" ActualText=""/>
  <SubText xmlns="" ID="eynByPIn9z8HCPNbN28ZTMc9CBQ=" ActualText=""/>
  <SubText xmlns="" ID="piGTpFGSXSJpXvzv/O35dQeJSQs=" ActualText=""/>
  <SubText xmlns="" ID="U6Dnt19yitAk5YsogvTDoWY723I=" ActualText=""/>
  <SubText xmlns="" ID="8+NSux4Pt0bxZGzbnzt01iE0POw=" ActualText=""/>
  <SubText xmlns="" ID="cxpEfwB5zaIMCCD0B9OZnFN+N5w=" ActualText=""/>
  <SubText xmlns="" ID="5Vt3Y7paHCNyVaTENJrJ2ArO9ik=" ActualText=""/>
  <SubText xmlns="" ID="m7iT9T/qvZmtcxTRIwdxGxSC4UI=" ActualText=""/>
  <SubText xmlns="" ID="EV6aWEErEalTarzrfkFhVDgaSBE=" ActualText=""/>
  <table xmlns="" ID="XMQlGYBvN8WPxz3HpnvxpXJpPRA=" Caption="no" Exclude="no" SpeakText="no" type="_x0031_" HRows="_x0032_" HCols="_x0030_" Summary="Weekly_x0020_schedule_x0020_for_x0020_weeks_x0020_1_x0020_through_x0020_9." TableLinerizing="H" Header="yes" Scope="Column" LinkedHeaders=""/>
  <table xmlns="" ID="WscKHYtQptINA/2GojKJpQfNivI=" Caption="no" Exclude="no" Header="yes" Scope="Column" LinkedHeaders=""/>
  <table xmlns="" ID="AqBMrM9AltnvX0ZUQ+rP/1mX7e8=" Caption="no" Exclude="no" Header="yes" Scope="Column" LinkedHeaders=""/>
  <table xmlns="" ID="OB+Oe6nUwwAAi9NcOzqK6GODfr8=" Caption="no" Exclude="no" Header="yes" Scope="Column" LinkedHeaders=""/>
  <table xmlns="" ID="w0Fr41u+FrxqbjIBzNucISTFUoY=" Caption="no" Exclude="no" Header="yes" Scope="Column" LinkedHeaders=""/>
  <table xmlns="" ID="QzfCZ1Q3/+jAU3mvq5Zu1snG+No=" Caption="no" Exclude="no" Header="yes" Scope="Column" LinkedHeaders="_x0031__1_XMQlGYBvN8WPxz3HpnvxpXJpPRA_x003D_"/>
  <table xmlns="" ID="fTXB1HK7mv1HImAyMpOGonMps2s=" Caption="no" Exclude="no" Header="yes" Scope="Column" LinkedHeaders="_x0031__2_XMQlGYBvN8WPxz3HpnvxpXJpPRA_x003D_"/>
  <table xmlns="" ID="AVQDsHLETG91/FrNOZWRv9MoYpg=" Caption="no" Exclude="no" Header="yes" Scope="Column" LinkedHeaders="_x0031__3_XMQlGYBvN8WPxz3HpnvxpXJpPRA_x003D_"/>
  <table xmlns="" ID="fg8k2+iJejr2atTqNCAKSuTGsk8=" Caption="no" Exclude="no" Header="yes" Scope="Column" LinkedHeaders="_x0031__4_XMQlGYBvN8WPxz3HpnvxpXJpPRA_x003D_"/>
  <table xmlns="" ID="VCTpidXEqKHXem+p5PC+tOvx57A=" Caption="no" Exclude="no" Header="yes" Scope="Column" LinkedHeaders="_x0031__5_XMQlGYBvN8WPxz3HpnvxpXJpPRA_x003D_"/>
  <table xmlns="" ID="KVtlCL/LQk9olrsXBvPxP85Mzfk=" Caption="no" Exclude="no" Scope="" Header="no" LinkedHeaders="_x0032__1_XMQlGYBvN8WPxz3HpnvxpXJpPRA_x003D_"/>
  <table xmlns="" ID="ZztMtU+DiL2N/d6aNHIlmQolIwA=" Caption="no" Exclude="no" Scope="" Header="no" LinkedHeaders="_x0032__2_XMQlGYBvN8WPxz3HpnvxpXJpPRA_x003D_"/>
  <table xmlns="" ID="VLlMLykPRNHFAdcYLj5OHH3rcqY=" Caption="no" Exclude="no" Scope="" Header="no" LinkedHeaders="_x0032__3_XMQlGYBvN8WPxz3HpnvxpXJpPRA_x003D_"/>
  <table xmlns="" ID="4KlIeAyW/wZOGYQtve7AVlRQzOs=" Caption="no" Exclude="no" Scope="" Header="no" LinkedHeaders="_x0032__4_XMQlGYBvN8WPxz3HpnvxpXJpPRA_x003D_"/>
  <table xmlns="" ID="z2aKs9v4n/QhRoeS2X0nPd1UGPU=" Caption="no" Exclude="no" Scope="" Header="no" LinkedHeaders="_x0032__5_XMQlGYBvN8WPxz3HpnvxpXJpPRA_x003D_"/>
  <table xmlns="" ID="IEfcCOY3Rqyr15xOXHJaCkgK6Ko=" Caption="no" Exclude="no" Scope="" Header="no" LinkedHeaders="_x0032__1_XMQlGYBvN8WPxz3HpnvxpXJpPRA_x003D_"/>
  <table xmlns="" ID="vqIx8gkRxtWL/HRMi4V3jkNW+ZQ=" Caption="no" Exclude="no" Scope="" Header="no" LinkedHeaders="_x0032__2_XMQlGYBvN8WPxz3HpnvxpXJpPRA_x003D_"/>
  <table xmlns="" ID="qt39VgJsOQn7ALxNRnhztIhdA/k=" Caption="no" Exclude="no" Scope="" Header="no" LinkedHeaders="_x0032__3_XMQlGYBvN8WPxz3HpnvxpXJpPRA_x003D_"/>
  <table xmlns="" ID="a/6LKMW0tYgAhn3ANc5jEiMg4S0=" Caption="no" Exclude="no" Scope="" Header="no" LinkedHeaders="_x0032__4_XMQlGYBvN8WPxz3HpnvxpXJpPRA_x003D_"/>
  <table xmlns="" ID="KMdDeC39dG6AdYkWejNcOrdN+Co=" Caption="no" Exclude="no" Scope="" Header="no" LinkedHeaders="_x0032__5_XMQlGYBvN8WPxz3HpnvxpXJpPRA_x003D_"/>
  <table xmlns="" ID="2NWJxG0edM6b35sN2mbbK5UcurE=" Caption="no" Exclude="no" Scope="" Header="no" LinkedHeaders="_x0032__1_XMQlGYBvN8WPxz3HpnvxpXJpPRA_x003D_"/>
  <table xmlns="" ID="hKs8tqDKD4WCtwXADKeoESXM6Dw=" Caption="no" Exclude="no" Scope="" Header="no" LinkedHeaders="_x0032__2_XMQlGYBvN8WPxz3HpnvxpXJpPRA_x003D_"/>
  <table xmlns="" ID="E3620v8gKDzKW2Q8pNyGPJHoCEw=" Caption="no" Exclude="no" Scope="" Header="no" LinkedHeaders="_x0032__3_XMQlGYBvN8WPxz3HpnvxpXJpPRA_x003D_"/>
  <table xmlns="" ID="IdI5FUakmJ1kAyGXy4sS2wVeFg8=" Caption="no" Exclude="no" Scope="" Header="no" LinkedHeaders="_x0032__4_XMQlGYBvN8WPxz3HpnvxpXJpPRA_x003D_"/>
  <table xmlns="" ID="svXUNdHHnjz5x4xoVbLx9d3m5Ws=" Caption="no" Exclude="no" Scope="" Header="no" LinkedHeaders="_x0032__5_XMQlGYBvN8WPxz3HpnvxpXJpPRA_x003D_"/>
  <table xmlns="" ID="F82dlValOlt1IvPQaJrBQEOqKis=" Caption="no" Exclude="no" Scope="" Header="no" LinkedHeaders="_x0032__1_XMQlGYBvN8WPxz3HpnvxpXJpPRA_x003D_"/>
  <table xmlns="" ID="NFsiQ3SbjGMu4XMprdp1i1Jf1JQ=" Caption="no" Exclude="no" Scope="" Header="no" LinkedHeaders="_x0032__2_XMQlGYBvN8WPxz3HpnvxpXJpPRA_x003D_"/>
  <table xmlns="" ID="rf2H+uvhSZMWxGRVybCf9shH9oA=" Caption="no" Exclude="no" Scope="" Header="no" LinkedHeaders="_x0032__3_XMQlGYBvN8WPxz3HpnvxpXJpPRA_x003D_"/>
  <table xmlns="" ID="vmpvo5YKpyYdn3cl5xrerPXvVLk=" Caption="no" Exclude="no" Scope="" Header="no" LinkedHeaders="_x0032__4_XMQlGYBvN8WPxz3HpnvxpXJpPRA_x003D_"/>
  <table xmlns="" ID="DtC20x57ifvLm8XaPetttzLLDzQ=" Caption="no" Exclude="no" Scope="" Header="no" LinkedHeaders="_x0032__5_XMQlGYBvN8WPxz3HpnvxpXJpPRA_x003D_"/>
  <Shape xmlns="" ID="qw5wr+Gz6WRQfgSun9JewexsxzI=" pdftag="P" isBookmarkSet="no" bookmark="no" Order="_x0036_"/>
  <Shape xmlns="" ID="njRIkLBphM3OuROIoqLCjFC4nSI=" pdftag="P" isBookmarkSet="no" bookmark="no" Order="_x0039_"/>
  <SubText xmlns="" ID="f/dU+BbSK/hEmq4xSAPwzmR7dvE=" ActualText=""/>
  <SubText xmlns="" ID="pyb3VTZnk9+OJ84VkCzUAaeeih4=" ActualText=""/>
  <SubText xmlns="" ID="HkjmRvgcvyg33far2oRaqR5OhZU=" ActualText=""/>
  <SubText xmlns="" ID="QQ5wQPWO7+4VMtGyiIdmzLLowjw=" ActualText=""/>
  <SubText xmlns="" ID="tpSAcbEm7QA3i4fkn4vPCVL06Q0=" ActualText=""/>
  <SubText xmlns="" ID="pLvF10GnXao70r5lUGLlKHlkYBM=" ActualText=""/>
  <SubText xmlns="" ID="L3+V3OmOQKM9uUZeZE6brdOE8Yw=" ActualText=""/>
  <Shape xmlns="" ID="eise/Uv0jRz5diM2FZ6ExMDo+c0=" pdftag="Figure" isBookmarkSet="no" formula="no" artifact="_x0030_" inline="no" bookmark="no" validate="no" Order="_x0036_" Lang=""/>
  <Shape xmlns="" ID="JpqzdtAX2+i4cGNCtO/P1NLdw1Y=" isBookmarkSet="no" formula="no" inline="no" pdftag="Figure" artifact="_x0030_" bookmark="no" validate="no" Order="_x0034_" Lang=""/>
  <Shape xmlns="" ID="bTtvQqXalJ+9KIaw6A/5H9721JY=" isBookmarkSet="no" formula="no" inline="no" pdftag="Figure" artifact="_x0030_" bookmark="no" validate="no" Order="_x0035_" Lang=""/>
  <SubText xmlns="" ID="eise/Uv0jRz5diM2FZ6ExMDo+c0=" ActualText=""/>
  <SubText xmlns="" ID="JpqzdtAX2+i4cGNCtO/P1NLdw1Y=" ActualText=""/>
  <SubText xmlns="" ID="bTtvQqXalJ+9KIaw6A/5H9721JY=" ActualText=""/>
  <Shape xmlns="" ID="B8oHSJHuXDLW0hRP07rsbNmSy5w=" Order="_x0031_0" isBookmarkSet="no" bookmark="no" pdftag="_x005B_Artifact_x005D_" artifact="_x0031_" validate="no"/>
  <Shape xmlns="" ID="cDAwt5iT6q8aOzw0HFgM8zKgz5s=" Order="_x0038_" isBookmarkSet="no" bookmark="no" pdftag="_x005B_Artifact_x005D_" artifact="_x0031_" validate="no"/>
  <Shape xmlns="" ID="F6dPxZt7Cpv/XfMZYfgTdJu+cNc=" Order="_x0036_" isBookmarkSet="no" bookmark="no" pdftag="_x005B_Artifact_x005D_" artifact="_x0031_" validate="no"/>
  <Shape xmlns="" ID="FfcNcuU9aVU4M79HB3VKUouABX4=" Order="_x0034_" isBookmarkSet="no" bookmark="no" pdftag="_x005B_Artifact_x005D_" artifact="_x0031_" validate="no"/>
  <Shape xmlns="" ID="mBSPZb7IUqfOlYg1W5TQf3BvnHE=" Order="_x0032_" isBookmarkSet="no" bookmark="no" pdftag="_x005B_Artifact_x005D_" artifact="_x0031_" validate="no"/>
  <Shape xmlns="" ID="OAknXyBiXwazjqNZ6tmAwLSvfKY=" pdftag="P" isBookmarkSet="no" bookmark="no" Order="_x0032_"/>
  <Shape xmlns="" ID="4hHT2MJgIjfnT2QZ2KudBTgBOMw=" pdftag="P" isBookmarkSet="no" bookmark="no" Order="_x0035_"/>
  <Shape xmlns="" ID="qWn56/iC4u6GM34Tg+lQW5J9cmU=" pdftag="P" isBookmarkSet="no" bookmark="no" Order="_x0036_"/>
  <Shape xmlns="" ID="VMiBIt9KF0CPv99XlPHfIbAqXl0=" pdftag="P" isBookmarkSet="no" bookmark="no" Order="_x0033_"/>
  <Shape xmlns="" ID="6xn6Ql3O/iaONtcCBSuhaavSGvE=" pdftag="P" isBookmarkSet="no" bookmark="no" Order="_x0034_"/>
  <Shape xmlns="" ID="goMEyOdGqYCth7nUaCjx5Dt7UFg=" isBookmarkSet="no" Order="_x0032_" bookmark="no" pdftag="_x005B_Artifact_x005D_" artifact="_x0031_" validate="no"/>
  <Shape xmlns="" ID="KFIugsG7yAdeM7jHZsti5bzONxk=" isBookmarkSet="no" Order="_x0034_" bookmark="no" pdftag="_x005B_Artifact_x005D_" artifact="_x0031_" validate="no"/>
  <Shape xmlns="" ID="bpjOg2cwEtrQIkn0c88G3Z+daXs=" pdftag="P" isBookmarkSet="no" bookmark="no" Order="_x0033_"/>
  <Shape xmlns="" ID="F2jn0EyZeH9afWLzFs9uHB2PrIY=" isBookmarkSet="no" Order="_x0036_" bookmark="no" pdftag="_x005B_Artifact_x005D_" artifact="_x0031_" validate="no"/>
  <Shape xmlns="" ID="VUI494A3Rz4XVkjKclEuJ0+T5K8=" pdftag="P" isBookmarkSet="no" bookmark="no" Order="_x0034_"/>
  <Shape xmlns="" ID="7qcryifCyMX/PIiNP/vLnPksiWE=" isBookmarkSet="no" Order="_x0038_" bookmark="no" pdftag="_x005B_Artifact_x005D_" artifact="_x0031_" validate="no"/>
  <Shape xmlns="" ID="+73y3fox7z4zNy0lQ2FyO7459KU=" pdftag="P" isBookmarkSet="no" bookmark="no" Order="_x0035_"/>
  <Shape xmlns="" ID="yd48F+nsjIu/2EWBn3IVVtlSKyY=" pdftag="P" isBookmarkSet="no" bookmark="no" Order="_x0032_"/>
  <Shape xmlns="" ID="0qnfYTDgCPeE1AfSEhAYzRs25VE=" isBookmarkSet="no" Order="_x0035_" bookmark="no" pdftag="_x005B_Artifact_x005D_" artifact="_x0031_" validate="no"/>
  <Shape xmlns="" ID="mwhW0nP8kuzuXQpPGyEDNUV+E44=" pdftag="P" isBookmarkSet="no" Order="_x0033_" bookmark="no"/>
  <Shape xmlns="" ID="CeDdV8rI3NrUh/0fTAxgPZ70SLo=" isBookmarkSet="no" Order="_x0037_" bookmark="no" pdftag="_x005B_Artifact_x005D_" artifact="_x0031_" validate="no"/>
  <Shape xmlns="" ID="TcW4dutBJk0o8HffLarPy0N5Yg8=" pdftag="P" isBookmarkSet="no" Order="_x0034_" bookmark="no"/>
  <Shape xmlns="" ID="cxd4+HSFCsRZwLGn+QU0RaF9i9g=" isBookmarkSet="no" Order="_x0039_" bookmark="no" pdftag="_x005B_Artifact_x005D_" artifact="_x0031_" validate="no"/>
  <Shape xmlns="" ID="DczDGzKMGzQzGmxtLv+LK1ZCovw=" pdftag="P" isBookmarkSet="no" Order="_x0035_" bookmark="no"/>
  <Shape xmlns="" ID="9cgKCxd7ZQrsZ0UncjSRsqIR5bM=" isBookmarkSet="no" Order="_x0032_" bookmark="no" pdftag="_x005B_Artifact_x005D_" artifact="_x0031_" validate="no"/>
  <Shape xmlns="" ID="RRLkv94nDFDP2G9g4XCR9bjNJMQ=" pdftag="P" isBookmarkSet="no" Order="_x0032_" bookmark="no"/>
  <Shape xmlns="" ID="+a2+0ZGzvdpFm0hljWYcuTAHW1E=" isBookmarkSet="no" Order="_x0033_" bookmark="no" pdftag="_x005B_Artifact_x005D_" artifact="_x0031_" validate="no" formula="no" Lang=""/>
  <Shape xmlns="" ID="xHZjBy9M0KPdsUEl1GqKTHk7sx0=" pdftag="H2" isBookmarkSet="no" bookmark="yes" Order="_x0031_"/>
  <Shape xmlns="" ID="52WeErCxLlxZL8tI7N5BSax/OB0=" isBookmarkSet="no" pdftag="H3" artifact="_x0030_" bookmark="yes" Order="_x0032_"/>
  <SubText xmlns="" ID="+a2+0ZGzvdpFm0hljWYcuTAHW1E=" ActualText=""/>
  <Shape xmlns="" ID="sJmOKiDCwo7Z0a6sEjY2V0zwdMM=" pdftag="P" isBookmarkSet="no" Order="_x0034_" bookmark="no"/>
</PAW>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89151-66B8-47FF-95CB-EE6E03A98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5C2B2C-2E80-4B69-A9F7-3ED4C727E589}">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8788f4e6-566e-4d58-b7dd-a3bd94214486"/>
    <ds:schemaRef ds:uri="http://purl.org/dc/terms/"/>
    <ds:schemaRef ds:uri="1a1bc6a2-7eb4-4680-982f-f4b48024185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33B6E9C-6890-4052-B737-3ED39EDFBF7A}">
  <ds:schemaRefs>
    <ds:schemaRef ds:uri=""/>
    <ds:schemaRef ds:uri="http://www.net-centric.com/PAWPP"/>
  </ds:schemaRefs>
</ds:datastoreItem>
</file>

<file path=customXml/itemProps4.xml><?xml version="1.0" encoding="utf-8"?>
<ds:datastoreItem xmlns:ds="http://schemas.openxmlformats.org/officeDocument/2006/customXml" ds:itemID="{595608E1-C0A7-4685-B831-78D4B5C7E6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5092</TotalTime>
  <Words>3390</Words>
  <Application>Microsoft Office PowerPoint</Application>
  <PresentationFormat>Widescreen</PresentationFormat>
  <Paragraphs>486</Paragraphs>
  <Slides>47</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Courier New</vt:lpstr>
      <vt:lpstr>Lato Semibold</vt:lpstr>
      <vt:lpstr>Roboto Slab</vt:lpstr>
      <vt:lpstr>Verdana</vt:lpstr>
      <vt:lpstr>Verdana Pro</vt:lpstr>
      <vt:lpstr>Verdana Pro SemiBold</vt:lpstr>
      <vt:lpstr>Wingdings</vt:lpstr>
      <vt:lpstr>Office Theme</vt:lpstr>
      <vt:lpstr>IET Design Camp</vt:lpstr>
      <vt:lpstr>Meeting Recording Notice</vt:lpstr>
      <vt:lpstr>Virtual Classroom Reminders</vt:lpstr>
      <vt:lpstr>Agenda</vt:lpstr>
      <vt:lpstr>Today’s Trainers</vt:lpstr>
      <vt:lpstr>IET Design Camp</vt:lpstr>
      <vt:lpstr>Review of Phase 3: Develop and Implement </vt:lpstr>
      <vt:lpstr>Key Tasks for Evaluate &amp; Improve Phase</vt:lpstr>
      <vt:lpstr>PowerPoint Presentation</vt:lpstr>
      <vt:lpstr>Integrate Continuous Improvement</vt:lpstr>
      <vt:lpstr>What is continuous improvement?</vt:lpstr>
      <vt:lpstr>Continuous Improvement in Practice</vt:lpstr>
      <vt:lpstr>Benefits of Integrating Continuous Improvement</vt:lpstr>
      <vt:lpstr>PowerPoint Presentation</vt:lpstr>
      <vt:lpstr>Program Evaluation Basics</vt:lpstr>
      <vt:lpstr>Evaluation Starts with Planning</vt:lpstr>
      <vt:lpstr>Program Evaluation Plan Template</vt:lpstr>
      <vt:lpstr>Three Types of IET Goals – Review</vt:lpstr>
      <vt:lpstr>Three Types of IET Goals – Learner</vt:lpstr>
      <vt:lpstr>Three Types of IET Goals – Program </vt:lpstr>
      <vt:lpstr>Three Types of IET Goals – Partner</vt:lpstr>
      <vt:lpstr>Evaluating Outcomes and Processes</vt:lpstr>
      <vt:lpstr>Outcome and Process Questions</vt:lpstr>
      <vt:lpstr>PowerPoint Presentation</vt:lpstr>
      <vt:lpstr>Breakout Group Activity #1</vt:lpstr>
      <vt:lpstr>Identify Data Sources and Evaluation Tools</vt:lpstr>
      <vt:lpstr>Two Types of Data</vt:lpstr>
      <vt:lpstr>Exploring Data Sources </vt:lpstr>
      <vt:lpstr>Connecting Measures and Data Sources </vt:lpstr>
      <vt:lpstr>Data Collection Methods and Evaluation Tools</vt:lpstr>
      <vt:lpstr>PowerPoint Presentation</vt:lpstr>
      <vt:lpstr>Analyze Data, Share Results, and Select Improvement Strategies</vt:lpstr>
      <vt:lpstr>Analyzing Data</vt:lpstr>
      <vt:lpstr>Documenting Findings and Recommendations</vt:lpstr>
      <vt:lpstr>Sharing Results</vt:lpstr>
      <vt:lpstr>Identifying and Selecting Improvement Strategies</vt:lpstr>
      <vt:lpstr>Develop an Evaluation Plan</vt:lpstr>
      <vt:lpstr>Program Evaluation Plan: Getting Started</vt:lpstr>
      <vt:lpstr>PowerPoint Presentation</vt:lpstr>
      <vt:lpstr>PowerPoint Presentation</vt:lpstr>
      <vt:lpstr>Breakout Group Activity #2</vt:lpstr>
      <vt:lpstr>Preparing for Third-Party Evaluations</vt:lpstr>
      <vt:lpstr>Wrap-Up</vt:lpstr>
      <vt:lpstr>Key Takeaways</vt:lpstr>
      <vt:lpstr>Group Discussion</vt:lpstr>
      <vt:lpstr>Poll: Confidence Level</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Guide for Phase 4: Evaluate and Improve</dc:title>
  <dc:subject>IET Design Camp; phase 4; facilitator guide</dc:subject>
  <dc:creator>U.S. Department of Education, Office of Career, Technical and Adult Education</dc:creator>
  <cp:keywords>IET Design Camp; phase 4; evaluate; improve; facilitator guide; training materials; logistics; objectives; U.S. Department of Education; Office of Career; Technical and Adult Education; continuous improvement cycle; program evaluation; goals; outcome evaluation; process evaluation; data sources; evaluation tools; data analysis; improvement strategies; Program Evaluation Plan Template </cp:keywords>
  <dc:description>Copyright status: Public domain</dc:description>
  <cp:lastModifiedBy>Maralit, Mary Jo</cp:lastModifiedBy>
  <cp:revision>19</cp:revision>
  <dcterms:created xsi:type="dcterms:W3CDTF">2021-02-01T19:49:44Z</dcterms:created>
  <dcterms:modified xsi:type="dcterms:W3CDTF">2022-08-18T18:34:43Z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_ExtendedDescription">
    <vt:lpwstr/>
  </property>
  <property fmtid="{D5CDD505-2E9C-101B-9397-08002B2CF9AE}" pid="4" name="ArticulateGUID">
    <vt:lpwstr>83E1D3DC-654E-44D6-9F06-2E814984E334</vt:lpwstr>
  </property>
  <property fmtid="{D5CDD505-2E9C-101B-9397-08002B2CF9AE}" pid="5" name="ArticulatePath">
    <vt:lpwstr>https://msair.sharepoint.com/sites/Ext4/SPO-3514-PROJECT-NA/Shared Documents/IET Design Camp/IET_Train_the_Trainer/Phase_4_Evaluate_Improve_TTT_Materials/4.A2_Evaluate_Improve_PPT</vt:lpwstr>
  </property>
</Properties>
</file>